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34"/>
  </p:notesMasterIdLst>
  <p:handoutMasterIdLst>
    <p:handoutMasterId r:id="rId35"/>
  </p:handoutMasterIdLst>
  <p:sldIdLst>
    <p:sldId id="425" r:id="rId5"/>
    <p:sldId id="383" r:id="rId6"/>
    <p:sldId id="411" r:id="rId7"/>
    <p:sldId id="391" r:id="rId8"/>
    <p:sldId id="397" r:id="rId9"/>
    <p:sldId id="408" r:id="rId10"/>
    <p:sldId id="412" r:id="rId11"/>
    <p:sldId id="413" r:id="rId12"/>
    <p:sldId id="414" r:id="rId13"/>
    <p:sldId id="415" r:id="rId14"/>
    <p:sldId id="416" r:id="rId15"/>
    <p:sldId id="417" r:id="rId16"/>
    <p:sldId id="419" r:id="rId17"/>
    <p:sldId id="420" r:id="rId18"/>
    <p:sldId id="421" r:id="rId19"/>
    <p:sldId id="422" r:id="rId20"/>
    <p:sldId id="423" r:id="rId21"/>
    <p:sldId id="424" r:id="rId22"/>
    <p:sldId id="427" r:id="rId23"/>
    <p:sldId id="426" r:id="rId24"/>
    <p:sldId id="429" r:id="rId25"/>
    <p:sldId id="430" r:id="rId26"/>
    <p:sldId id="431" r:id="rId27"/>
    <p:sldId id="432" r:id="rId28"/>
    <p:sldId id="440" r:id="rId29"/>
    <p:sldId id="434" r:id="rId30"/>
    <p:sldId id="439" r:id="rId31"/>
    <p:sldId id="436" r:id="rId32"/>
    <p:sldId id="43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varScale="1">
        <p:scale>
          <a:sx n="70" d="100"/>
          <a:sy n="70" d="100"/>
        </p:scale>
        <p:origin x="44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8/21/2024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analysis-analyzing-data-analyze-2958826/"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pixabay.com/en/handshake-business-professional-440959/" TargetMode="External"/><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EBC7-013E-8548-C1E4-14A6F76030A3}"/>
              </a:ext>
            </a:extLst>
          </p:cNvPr>
          <p:cNvSpPr>
            <a:spLocks noGrp="1"/>
          </p:cNvSpPr>
          <p:nvPr>
            <p:ph type="ctrTitle"/>
          </p:nvPr>
        </p:nvSpPr>
        <p:spPr/>
        <p:txBody>
          <a:bodyPr/>
          <a:lstStyle/>
          <a:p>
            <a:r>
              <a:rPr lang="en-US" dirty="0">
                <a:solidFill>
                  <a:schemeClr val="tx1"/>
                </a:solidFill>
              </a:rPr>
              <a:t>Banking Data Analysis: Key Insights</a:t>
            </a:r>
            <a:endParaRPr lang="en-IN" dirty="0"/>
          </a:p>
        </p:txBody>
      </p:sp>
      <p:pic>
        <p:nvPicPr>
          <p:cNvPr id="6" name="Picture Placeholder 5">
            <a:extLst>
              <a:ext uri="{FF2B5EF4-FFF2-40B4-BE49-F238E27FC236}">
                <a16:creationId xmlns:a16="http://schemas.microsoft.com/office/drawing/2014/main" id="{7CAA0085-BEAD-03BE-B4F6-AE7C908E041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128" b="4128"/>
          <a:stretch>
            <a:fillRect/>
          </a:stretch>
        </p:blipFill>
        <p:spPr>
          <a:xfrm>
            <a:off x="0" y="-22226"/>
            <a:ext cx="5791200" cy="6880226"/>
          </a:xfrm>
        </p:spPr>
      </p:pic>
      <p:sp>
        <p:nvSpPr>
          <p:cNvPr id="4" name="Text Placeholder 3">
            <a:extLst>
              <a:ext uri="{FF2B5EF4-FFF2-40B4-BE49-F238E27FC236}">
                <a16:creationId xmlns:a16="http://schemas.microsoft.com/office/drawing/2014/main" id="{7EC51F5B-044E-0DC0-3526-AAA7FEEFDF3A}"/>
              </a:ext>
            </a:extLst>
          </p:cNvPr>
          <p:cNvSpPr>
            <a:spLocks noGrp="1"/>
          </p:cNvSpPr>
          <p:nvPr>
            <p:ph type="body" sz="quarter" idx="11"/>
          </p:nvPr>
        </p:nvSpPr>
        <p:spPr>
          <a:xfrm>
            <a:off x="6400802" y="4213496"/>
            <a:ext cx="5486400" cy="1645920"/>
          </a:xfrm>
        </p:spPr>
        <p:txBody>
          <a:bodyPr/>
          <a:lstStyle/>
          <a:p>
            <a:r>
              <a:rPr lang="en-IN" dirty="0">
                <a:solidFill>
                  <a:schemeClr val="accent2">
                    <a:lumMod val="75000"/>
                  </a:schemeClr>
                </a:solidFill>
              </a:rPr>
              <a:t>A comprehensive summary of the insights obtained about a marketing campaign from data analysis using Python. </a:t>
            </a:r>
          </a:p>
          <a:p>
            <a:endParaRPr lang="en-IN" dirty="0"/>
          </a:p>
        </p:txBody>
      </p:sp>
      <p:sp>
        <p:nvSpPr>
          <p:cNvPr id="7" name="TextBox 6">
            <a:extLst>
              <a:ext uri="{FF2B5EF4-FFF2-40B4-BE49-F238E27FC236}">
                <a16:creationId xmlns:a16="http://schemas.microsoft.com/office/drawing/2014/main" id="{837EF09B-99EA-6760-1750-9ACABB88E904}"/>
              </a:ext>
            </a:extLst>
          </p:cNvPr>
          <p:cNvSpPr txBox="1"/>
          <p:nvPr/>
        </p:nvSpPr>
        <p:spPr>
          <a:xfrm>
            <a:off x="10324730" y="6596390"/>
            <a:ext cx="3323208" cy="261610"/>
          </a:xfrm>
          <a:prstGeom prst="rect">
            <a:avLst/>
          </a:prstGeom>
          <a:noFill/>
        </p:spPr>
        <p:txBody>
          <a:bodyPr wrap="square" rtlCol="0">
            <a:spAutoFit/>
          </a:bodyPr>
          <a:lstStyle/>
          <a:p>
            <a:r>
              <a:rPr lang="en-IN" sz="1100" dirty="0"/>
              <a:t>Image source-</a:t>
            </a:r>
            <a:r>
              <a:rPr lang="en-IN" sz="1100" dirty="0" err="1"/>
              <a:t>pixabay</a:t>
            </a:r>
            <a:endParaRPr lang="en-IN" sz="1100" dirty="0"/>
          </a:p>
        </p:txBody>
      </p:sp>
    </p:spTree>
    <p:extLst>
      <p:ext uri="{BB962C8B-B14F-4D97-AF65-F5344CB8AC3E}">
        <p14:creationId xmlns:p14="http://schemas.microsoft.com/office/powerpoint/2010/main" val="494250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32DA-5E93-4981-07D4-67D39206F155}"/>
              </a:ext>
            </a:extLst>
          </p:cNvPr>
          <p:cNvSpPr>
            <a:spLocks noGrp="1"/>
          </p:cNvSpPr>
          <p:nvPr>
            <p:ph type="ctrTitle"/>
          </p:nvPr>
        </p:nvSpPr>
        <p:spPr>
          <a:xfrm>
            <a:off x="6279395" y="1153350"/>
            <a:ext cx="5486400" cy="3291840"/>
          </a:xfrm>
        </p:spPr>
        <p:txBody>
          <a:bodyPr/>
          <a:lstStyle/>
          <a:p>
            <a:r>
              <a:rPr lang="en-US" sz="6000" dirty="0">
                <a:solidFill>
                  <a:schemeClr val="tx1"/>
                </a:solidFill>
              </a:rPr>
              <a:t>4. Financial Behavior Analysis</a:t>
            </a:r>
            <a:br>
              <a:rPr lang="en-US" sz="6000" dirty="0">
                <a:solidFill>
                  <a:schemeClr val="accent6">
                    <a:lumMod val="75000"/>
                  </a:schemeClr>
                </a:solidFill>
              </a:rPr>
            </a:br>
            <a:endParaRPr lang="en-IN" dirty="0"/>
          </a:p>
        </p:txBody>
      </p:sp>
    </p:spTree>
    <p:extLst>
      <p:ext uri="{BB962C8B-B14F-4D97-AF65-F5344CB8AC3E}">
        <p14:creationId xmlns:p14="http://schemas.microsoft.com/office/powerpoint/2010/main" val="34030214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FC42-CEAF-319B-1770-AAC854D56672}"/>
              </a:ext>
            </a:extLst>
          </p:cNvPr>
          <p:cNvSpPr>
            <a:spLocks noGrp="1"/>
          </p:cNvSpPr>
          <p:nvPr>
            <p:ph type="title"/>
          </p:nvPr>
        </p:nvSpPr>
        <p:spPr/>
        <p:txBody>
          <a:bodyPr/>
          <a:lstStyle/>
          <a:p>
            <a:r>
              <a:rPr lang="en-IN" dirty="0">
                <a:solidFill>
                  <a:schemeClr val="tx1"/>
                </a:solidFill>
              </a:rPr>
              <a:t>Clients’ Financial Status</a:t>
            </a:r>
          </a:p>
        </p:txBody>
      </p:sp>
      <p:sp>
        <p:nvSpPr>
          <p:cNvPr id="4" name="Content Placeholder 3">
            <a:extLst>
              <a:ext uri="{FF2B5EF4-FFF2-40B4-BE49-F238E27FC236}">
                <a16:creationId xmlns:a16="http://schemas.microsoft.com/office/drawing/2014/main" id="{CAF8EA87-E40A-31B8-6E24-D23893C64EFB}"/>
              </a:ext>
            </a:extLst>
          </p:cNvPr>
          <p:cNvSpPr>
            <a:spLocks noGrp="1"/>
          </p:cNvSpPr>
          <p:nvPr>
            <p:ph sz="quarter" idx="16"/>
          </p:nvPr>
        </p:nvSpPr>
        <p:spPr>
          <a:xfrm>
            <a:off x="5785398" y="2053654"/>
            <a:ext cx="5444854" cy="4224375"/>
          </a:xfrm>
        </p:spPr>
        <p:txBody>
          <a:bodyPr>
            <a:normAutofit fontScale="92500" lnSpcReduction="10000"/>
          </a:bodyPr>
          <a:lstStyle/>
          <a:p>
            <a:pPr marL="342900" indent="-342900">
              <a:buFont typeface="Arial" panose="020B0604020202020204" pitchFamily="34" charset="0"/>
              <a:buChar char="•"/>
            </a:pPr>
            <a:r>
              <a:rPr lang="en-IN" dirty="0">
                <a:solidFill>
                  <a:schemeClr val="tx1"/>
                </a:solidFill>
              </a:rPr>
              <a:t>Average yearly balance-</a:t>
            </a:r>
          </a:p>
          <a:p>
            <a:r>
              <a:rPr lang="en-IN" dirty="0">
                <a:solidFill>
                  <a:schemeClr val="accent2">
                    <a:lumMod val="75000"/>
                  </a:schemeClr>
                </a:solidFill>
              </a:rPr>
              <a:t>Mean=</a:t>
            </a:r>
            <a:r>
              <a:rPr lang="en-IN" dirty="0">
                <a:solidFill>
                  <a:schemeClr val="tx1"/>
                </a:solidFill>
              </a:rPr>
              <a:t>1362.33</a:t>
            </a:r>
          </a:p>
          <a:p>
            <a:r>
              <a:rPr lang="en-IN" dirty="0">
                <a:solidFill>
                  <a:schemeClr val="accent2">
                    <a:lumMod val="75000"/>
                  </a:schemeClr>
                </a:solidFill>
              </a:rPr>
              <a:t>Min= </a:t>
            </a:r>
            <a:r>
              <a:rPr lang="en-IN" dirty="0">
                <a:solidFill>
                  <a:schemeClr val="tx1"/>
                </a:solidFill>
              </a:rPr>
              <a:t>-8019</a:t>
            </a:r>
          </a:p>
          <a:p>
            <a:r>
              <a:rPr lang="en-IN" dirty="0">
                <a:solidFill>
                  <a:schemeClr val="accent2">
                    <a:lumMod val="75000"/>
                  </a:schemeClr>
                </a:solidFill>
              </a:rPr>
              <a:t>Max=</a:t>
            </a:r>
            <a:r>
              <a:rPr lang="en-IN" dirty="0">
                <a:solidFill>
                  <a:schemeClr val="tx1"/>
                </a:solidFill>
              </a:rPr>
              <a:t>102127</a:t>
            </a:r>
          </a:p>
          <a:p>
            <a:pPr marL="342900" indent="-342900">
              <a:buFont typeface="Arial" panose="020B0604020202020204" pitchFamily="34" charset="0"/>
              <a:buChar char="•"/>
            </a:pPr>
            <a:r>
              <a:rPr lang="en-IN" dirty="0">
                <a:solidFill>
                  <a:schemeClr val="tx1"/>
                </a:solidFill>
              </a:rPr>
              <a:t>Credit in default- </a:t>
            </a:r>
          </a:p>
          <a:p>
            <a:r>
              <a:rPr lang="en-IN" dirty="0">
                <a:solidFill>
                  <a:schemeClr val="tx1"/>
                </a:solidFill>
              </a:rPr>
              <a:t>815</a:t>
            </a:r>
            <a:r>
              <a:rPr lang="en-IN" dirty="0">
                <a:solidFill>
                  <a:schemeClr val="accent2">
                    <a:lumMod val="75000"/>
                  </a:schemeClr>
                </a:solidFill>
              </a:rPr>
              <a:t> people have credit in default whereas </a:t>
            </a:r>
            <a:r>
              <a:rPr lang="en-IN" dirty="0">
                <a:solidFill>
                  <a:schemeClr val="tx1"/>
                </a:solidFill>
              </a:rPr>
              <a:t>44395</a:t>
            </a:r>
            <a:r>
              <a:rPr lang="en-IN" dirty="0">
                <a:solidFill>
                  <a:schemeClr val="accent2">
                    <a:lumMod val="75000"/>
                  </a:schemeClr>
                </a:solidFill>
              </a:rPr>
              <a:t> do not.</a:t>
            </a:r>
          </a:p>
          <a:p>
            <a:pPr marL="342900" indent="-342900">
              <a:buFont typeface="Arial" panose="020B0604020202020204" pitchFamily="34" charset="0"/>
              <a:buChar char="•"/>
            </a:pPr>
            <a:r>
              <a:rPr lang="en-IN" dirty="0">
                <a:solidFill>
                  <a:schemeClr val="tx1"/>
                </a:solidFill>
              </a:rPr>
              <a:t>Loans(positive count)-</a:t>
            </a:r>
          </a:p>
          <a:p>
            <a:r>
              <a:rPr lang="en-IN" dirty="0">
                <a:solidFill>
                  <a:schemeClr val="accent2">
                    <a:lumMod val="75000"/>
                  </a:schemeClr>
                </a:solidFill>
              </a:rPr>
              <a:t>Housing loan- </a:t>
            </a:r>
            <a:r>
              <a:rPr lang="en-IN" dirty="0">
                <a:solidFill>
                  <a:schemeClr val="tx1"/>
                </a:solidFill>
              </a:rPr>
              <a:t>25130</a:t>
            </a:r>
          </a:p>
          <a:p>
            <a:r>
              <a:rPr lang="en-IN" dirty="0">
                <a:solidFill>
                  <a:schemeClr val="accent2">
                    <a:lumMod val="75000"/>
                  </a:schemeClr>
                </a:solidFill>
              </a:rPr>
              <a:t>Personal loan- </a:t>
            </a:r>
            <a:r>
              <a:rPr lang="en-IN" dirty="0">
                <a:solidFill>
                  <a:schemeClr val="tx1"/>
                </a:solidFill>
              </a:rPr>
              <a:t>7244</a:t>
            </a:r>
          </a:p>
          <a:p>
            <a:endParaRPr lang="en-IN" dirty="0"/>
          </a:p>
        </p:txBody>
      </p:sp>
      <p:pic>
        <p:nvPicPr>
          <p:cNvPr id="6" name="Picture 5">
            <a:extLst>
              <a:ext uri="{FF2B5EF4-FFF2-40B4-BE49-F238E27FC236}">
                <a16:creationId xmlns:a16="http://schemas.microsoft.com/office/drawing/2014/main" id="{F5E9A6A3-B7A3-4102-05E8-EB297AF08110}"/>
              </a:ext>
            </a:extLst>
          </p:cNvPr>
          <p:cNvPicPr>
            <a:picLocks noChangeAspect="1"/>
          </p:cNvPicPr>
          <p:nvPr/>
        </p:nvPicPr>
        <p:blipFill>
          <a:blip r:embed="rId2"/>
          <a:stretch>
            <a:fillRect/>
          </a:stretch>
        </p:blipFill>
        <p:spPr>
          <a:xfrm>
            <a:off x="443804" y="2746710"/>
            <a:ext cx="4913857" cy="3022985"/>
          </a:xfrm>
          <a:prstGeom prst="rect">
            <a:avLst/>
          </a:prstGeom>
        </p:spPr>
      </p:pic>
      <p:sp>
        <p:nvSpPr>
          <p:cNvPr id="7" name="TextBox 6">
            <a:extLst>
              <a:ext uri="{FF2B5EF4-FFF2-40B4-BE49-F238E27FC236}">
                <a16:creationId xmlns:a16="http://schemas.microsoft.com/office/drawing/2014/main" id="{01975DA7-8951-BE9B-1178-80922E132B4F}"/>
              </a:ext>
            </a:extLst>
          </p:cNvPr>
          <p:cNvSpPr txBox="1"/>
          <p:nvPr/>
        </p:nvSpPr>
        <p:spPr>
          <a:xfrm>
            <a:off x="2214976" y="5769695"/>
            <a:ext cx="4415579" cy="366542"/>
          </a:xfrm>
          <a:prstGeom prst="rect">
            <a:avLst/>
          </a:prstGeom>
          <a:noFill/>
        </p:spPr>
        <p:txBody>
          <a:bodyPr wrap="square" rtlCol="0">
            <a:spAutoFit/>
          </a:bodyPr>
          <a:lstStyle/>
          <a:p>
            <a:r>
              <a:rPr lang="en-IN" dirty="0">
                <a:solidFill>
                  <a:schemeClr val="accent2">
                    <a:lumMod val="75000"/>
                  </a:schemeClr>
                </a:solidFill>
              </a:rPr>
              <a:t>Box Plot</a:t>
            </a:r>
          </a:p>
        </p:txBody>
      </p:sp>
    </p:spTree>
    <p:extLst>
      <p:ext uri="{BB962C8B-B14F-4D97-AF65-F5344CB8AC3E}">
        <p14:creationId xmlns:p14="http://schemas.microsoft.com/office/powerpoint/2010/main" val="8136655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B9B4-FC41-3845-F0D2-58A19E46EE0D}"/>
              </a:ext>
            </a:extLst>
          </p:cNvPr>
          <p:cNvSpPr>
            <a:spLocks noGrp="1"/>
          </p:cNvSpPr>
          <p:nvPr>
            <p:ph type="ctrTitle"/>
          </p:nvPr>
        </p:nvSpPr>
        <p:spPr/>
        <p:txBody>
          <a:bodyPr/>
          <a:lstStyle/>
          <a:p>
            <a:r>
              <a:rPr lang="en-US" sz="6000" dirty="0">
                <a:solidFill>
                  <a:schemeClr val="tx1"/>
                </a:solidFill>
              </a:rPr>
              <a:t>5. Marketing Campaign Analysis</a:t>
            </a:r>
            <a:endParaRPr lang="en-IN" dirty="0">
              <a:solidFill>
                <a:schemeClr val="tx1"/>
              </a:solidFill>
            </a:endParaRPr>
          </a:p>
        </p:txBody>
      </p:sp>
    </p:spTree>
    <p:extLst>
      <p:ext uri="{BB962C8B-B14F-4D97-AF65-F5344CB8AC3E}">
        <p14:creationId xmlns:p14="http://schemas.microsoft.com/office/powerpoint/2010/main" val="5780616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00CE-8003-8744-ED71-FAFD2F4A88C1}"/>
              </a:ext>
            </a:extLst>
          </p:cNvPr>
          <p:cNvSpPr>
            <a:spLocks noGrp="1"/>
          </p:cNvSpPr>
          <p:nvPr>
            <p:ph type="title"/>
          </p:nvPr>
        </p:nvSpPr>
        <p:spPr>
          <a:xfrm>
            <a:off x="533623" y="219441"/>
            <a:ext cx="4939666" cy="2542810"/>
          </a:xfrm>
        </p:spPr>
        <p:txBody>
          <a:bodyPr/>
          <a:lstStyle/>
          <a:p>
            <a:r>
              <a:rPr lang="en-IN" dirty="0">
                <a:solidFill>
                  <a:schemeClr val="tx1"/>
                </a:solidFill>
              </a:rPr>
              <a:t>Communication Types used for Contact</a:t>
            </a:r>
          </a:p>
        </p:txBody>
      </p:sp>
      <p:sp>
        <p:nvSpPr>
          <p:cNvPr id="3" name="Content Placeholder 2">
            <a:extLst>
              <a:ext uri="{FF2B5EF4-FFF2-40B4-BE49-F238E27FC236}">
                <a16:creationId xmlns:a16="http://schemas.microsoft.com/office/drawing/2014/main" id="{B75E8B98-9D39-9099-BD33-43B6B730B933}"/>
              </a:ext>
            </a:extLst>
          </p:cNvPr>
          <p:cNvSpPr>
            <a:spLocks noGrp="1"/>
          </p:cNvSpPr>
          <p:nvPr>
            <p:ph sz="quarter" idx="14"/>
          </p:nvPr>
        </p:nvSpPr>
        <p:spPr>
          <a:xfrm>
            <a:off x="5974875" y="3768571"/>
            <a:ext cx="5198269" cy="2305050"/>
          </a:xfrm>
        </p:spPr>
        <p:txBody>
          <a:bodyPr/>
          <a:lstStyle/>
          <a:p>
            <a:r>
              <a:rPr lang="en-US" dirty="0">
                <a:solidFill>
                  <a:schemeClr val="accent2">
                    <a:lumMod val="75000"/>
                  </a:schemeClr>
                </a:solidFill>
              </a:rPr>
              <a:t>cellular - 29288</a:t>
            </a:r>
          </a:p>
          <a:p>
            <a:r>
              <a:rPr lang="en-US" dirty="0">
                <a:solidFill>
                  <a:schemeClr val="accent2">
                    <a:lumMod val="75000"/>
                  </a:schemeClr>
                </a:solidFill>
              </a:rPr>
              <a:t>unknown - 13020</a:t>
            </a:r>
          </a:p>
          <a:p>
            <a:r>
              <a:rPr lang="en-US" dirty="0">
                <a:solidFill>
                  <a:schemeClr val="accent2">
                    <a:lumMod val="75000"/>
                  </a:schemeClr>
                </a:solidFill>
              </a:rPr>
              <a:t>Telephone- 2902</a:t>
            </a:r>
            <a:endParaRPr lang="en-IN" dirty="0">
              <a:solidFill>
                <a:schemeClr val="accent2">
                  <a:lumMod val="75000"/>
                </a:schemeClr>
              </a:solidFill>
            </a:endParaRPr>
          </a:p>
        </p:txBody>
      </p:sp>
      <p:pic>
        <p:nvPicPr>
          <p:cNvPr id="6" name="Content Placeholder 5">
            <a:extLst>
              <a:ext uri="{FF2B5EF4-FFF2-40B4-BE49-F238E27FC236}">
                <a16:creationId xmlns:a16="http://schemas.microsoft.com/office/drawing/2014/main" id="{667C16FD-5F99-A6AF-6C92-D7539EBBE400}"/>
              </a:ext>
            </a:extLst>
          </p:cNvPr>
          <p:cNvPicPr>
            <a:picLocks noGrp="1" noChangeAspect="1"/>
          </p:cNvPicPr>
          <p:nvPr>
            <p:ph sz="quarter" idx="15"/>
          </p:nvPr>
        </p:nvPicPr>
        <p:blipFill>
          <a:blip r:embed="rId2"/>
          <a:stretch>
            <a:fillRect/>
          </a:stretch>
        </p:blipFill>
        <p:spPr>
          <a:xfrm>
            <a:off x="1102124" y="2883596"/>
            <a:ext cx="3802664" cy="3865260"/>
          </a:xfrm>
        </p:spPr>
      </p:pic>
    </p:spTree>
    <p:extLst>
      <p:ext uri="{BB962C8B-B14F-4D97-AF65-F5344CB8AC3E}">
        <p14:creationId xmlns:p14="http://schemas.microsoft.com/office/powerpoint/2010/main" val="32763508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8CE2-1D76-9FFF-9C8B-CCFE0AE3A7FB}"/>
              </a:ext>
            </a:extLst>
          </p:cNvPr>
          <p:cNvSpPr>
            <a:spLocks noGrp="1"/>
          </p:cNvSpPr>
          <p:nvPr>
            <p:ph type="title"/>
          </p:nvPr>
        </p:nvSpPr>
        <p:spPr/>
        <p:txBody>
          <a:bodyPr/>
          <a:lstStyle/>
          <a:p>
            <a:r>
              <a:rPr lang="en-IN" dirty="0">
                <a:solidFill>
                  <a:schemeClr val="accent2">
                    <a:lumMod val="75000"/>
                  </a:schemeClr>
                </a:solidFill>
              </a:rPr>
              <a:t> </a:t>
            </a:r>
            <a:r>
              <a:rPr lang="en-IN" dirty="0">
                <a:solidFill>
                  <a:schemeClr val="tx1"/>
                </a:solidFill>
              </a:rPr>
              <a:t>Contact Details (Both current and previous campaigns)</a:t>
            </a:r>
          </a:p>
        </p:txBody>
      </p:sp>
      <p:pic>
        <p:nvPicPr>
          <p:cNvPr id="6" name="Content Placeholder 5">
            <a:extLst>
              <a:ext uri="{FF2B5EF4-FFF2-40B4-BE49-F238E27FC236}">
                <a16:creationId xmlns:a16="http://schemas.microsoft.com/office/drawing/2014/main" id="{BFE686F6-2F31-1883-1B8D-C14992DAD0AB}"/>
              </a:ext>
            </a:extLst>
          </p:cNvPr>
          <p:cNvPicPr>
            <a:picLocks noGrp="1" noChangeAspect="1"/>
          </p:cNvPicPr>
          <p:nvPr>
            <p:ph sz="quarter" idx="15"/>
          </p:nvPr>
        </p:nvPicPr>
        <p:blipFill>
          <a:blip r:embed="rId2"/>
          <a:stretch>
            <a:fillRect/>
          </a:stretch>
        </p:blipFill>
        <p:spPr>
          <a:xfrm>
            <a:off x="594360" y="2446888"/>
            <a:ext cx="4491038" cy="2950917"/>
          </a:xfrm>
        </p:spPr>
      </p:pic>
      <p:pic>
        <p:nvPicPr>
          <p:cNvPr id="8" name="Content Placeholder 7">
            <a:extLst>
              <a:ext uri="{FF2B5EF4-FFF2-40B4-BE49-F238E27FC236}">
                <a16:creationId xmlns:a16="http://schemas.microsoft.com/office/drawing/2014/main" id="{0389486A-43CE-ED9A-CC04-201DD6BAAB77}"/>
              </a:ext>
            </a:extLst>
          </p:cNvPr>
          <p:cNvPicPr>
            <a:picLocks noGrp="1" noChangeAspect="1"/>
          </p:cNvPicPr>
          <p:nvPr>
            <p:ph sz="quarter" idx="16"/>
          </p:nvPr>
        </p:nvPicPr>
        <p:blipFill>
          <a:blip r:embed="rId3"/>
          <a:stretch>
            <a:fillRect/>
          </a:stretch>
        </p:blipFill>
        <p:spPr>
          <a:xfrm>
            <a:off x="6423226" y="2446888"/>
            <a:ext cx="4491037" cy="3239803"/>
          </a:xfrm>
        </p:spPr>
      </p:pic>
      <p:sp>
        <p:nvSpPr>
          <p:cNvPr id="9" name="TextBox 8">
            <a:extLst>
              <a:ext uri="{FF2B5EF4-FFF2-40B4-BE49-F238E27FC236}">
                <a16:creationId xmlns:a16="http://schemas.microsoft.com/office/drawing/2014/main" id="{4673CB16-245E-B6CC-C1EB-B8A54BAD9582}"/>
              </a:ext>
            </a:extLst>
          </p:cNvPr>
          <p:cNvSpPr txBox="1"/>
          <p:nvPr/>
        </p:nvSpPr>
        <p:spPr>
          <a:xfrm>
            <a:off x="625654" y="5397805"/>
            <a:ext cx="4428450" cy="923330"/>
          </a:xfrm>
          <a:prstGeom prst="rect">
            <a:avLst/>
          </a:prstGeom>
          <a:noFill/>
        </p:spPr>
        <p:txBody>
          <a:bodyPr wrap="square" rtlCol="0">
            <a:spAutoFit/>
          </a:bodyPr>
          <a:lstStyle/>
          <a:p>
            <a:r>
              <a:rPr lang="en-IN" dirty="0">
                <a:solidFill>
                  <a:schemeClr val="accent2">
                    <a:lumMod val="75000"/>
                  </a:schemeClr>
                </a:solidFill>
              </a:rPr>
              <a:t>Mean date- 15</a:t>
            </a:r>
            <a:r>
              <a:rPr lang="en-IN" baseline="30000" dirty="0">
                <a:solidFill>
                  <a:schemeClr val="accent2">
                    <a:lumMod val="75000"/>
                  </a:schemeClr>
                </a:solidFill>
              </a:rPr>
              <a:t>th</a:t>
            </a:r>
            <a:endParaRPr lang="en-IN" dirty="0">
              <a:solidFill>
                <a:schemeClr val="accent2">
                  <a:lumMod val="75000"/>
                </a:schemeClr>
              </a:solidFill>
            </a:endParaRPr>
          </a:p>
          <a:p>
            <a:r>
              <a:rPr lang="en-IN" dirty="0">
                <a:solidFill>
                  <a:schemeClr val="accent2">
                    <a:lumMod val="75000"/>
                  </a:schemeClr>
                </a:solidFill>
              </a:rPr>
              <a:t>However third quartile is 21</a:t>
            </a:r>
            <a:r>
              <a:rPr lang="en-IN" baseline="30000" dirty="0">
                <a:solidFill>
                  <a:schemeClr val="accent2">
                    <a:lumMod val="75000"/>
                  </a:schemeClr>
                </a:solidFill>
              </a:rPr>
              <a:t>st</a:t>
            </a:r>
            <a:r>
              <a:rPr lang="en-IN" dirty="0">
                <a:solidFill>
                  <a:schemeClr val="accent2">
                    <a:lumMod val="75000"/>
                  </a:schemeClr>
                </a:solidFill>
              </a:rPr>
              <a:t> so most clients were contacted before 21</a:t>
            </a:r>
            <a:r>
              <a:rPr lang="en-IN" baseline="30000" dirty="0">
                <a:solidFill>
                  <a:schemeClr val="accent2">
                    <a:lumMod val="75000"/>
                  </a:schemeClr>
                </a:solidFill>
              </a:rPr>
              <a:t>st</a:t>
            </a:r>
            <a:r>
              <a:rPr lang="en-IN" dirty="0">
                <a:solidFill>
                  <a:schemeClr val="accent2">
                    <a:lumMod val="75000"/>
                  </a:schemeClr>
                </a:solidFill>
              </a:rPr>
              <a:t>. </a:t>
            </a:r>
            <a:r>
              <a:rPr lang="en-IN" baseline="30000" dirty="0">
                <a:solidFill>
                  <a:schemeClr val="accent2">
                    <a:lumMod val="75000"/>
                  </a:schemeClr>
                </a:solidFill>
              </a:rPr>
              <a:t>  </a:t>
            </a:r>
          </a:p>
        </p:txBody>
      </p:sp>
    </p:spTree>
    <p:extLst>
      <p:ext uri="{BB962C8B-B14F-4D97-AF65-F5344CB8AC3E}">
        <p14:creationId xmlns:p14="http://schemas.microsoft.com/office/powerpoint/2010/main" val="23077823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792D6C-FE1E-CE74-23D9-671245057B8E}"/>
              </a:ext>
            </a:extLst>
          </p:cNvPr>
          <p:cNvPicPr>
            <a:picLocks noGrp="1" noChangeAspect="1"/>
          </p:cNvPicPr>
          <p:nvPr>
            <p:ph sz="quarter" idx="15"/>
          </p:nvPr>
        </p:nvPicPr>
        <p:blipFill>
          <a:blip r:embed="rId2"/>
          <a:stretch>
            <a:fillRect/>
          </a:stretch>
        </p:blipFill>
        <p:spPr>
          <a:xfrm>
            <a:off x="593724" y="2676525"/>
            <a:ext cx="4491038" cy="2853798"/>
          </a:xfrm>
        </p:spPr>
      </p:pic>
      <p:pic>
        <p:nvPicPr>
          <p:cNvPr id="8" name="Content Placeholder 7">
            <a:extLst>
              <a:ext uri="{FF2B5EF4-FFF2-40B4-BE49-F238E27FC236}">
                <a16:creationId xmlns:a16="http://schemas.microsoft.com/office/drawing/2014/main" id="{321F633F-B96A-5924-9454-8A5C647E4968}"/>
              </a:ext>
            </a:extLst>
          </p:cNvPr>
          <p:cNvPicPr>
            <a:picLocks noGrp="1" noChangeAspect="1"/>
          </p:cNvPicPr>
          <p:nvPr>
            <p:ph sz="quarter" idx="16"/>
          </p:nvPr>
        </p:nvPicPr>
        <p:blipFill>
          <a:blip r:embed="rId3"/>
          <a:stretch>
            <a:fillRect/>
          </a:stretch>
        </p:blipFill>
        <p:spPr>
          <a:xfrm>
            <a:off x="6389016" y="1933048"/>
            <a:ext cx="3440871" cy="3597275"/>
          </a:xfrm>
        </p:spPr>
      </p:pic>
      <p:sp>
        <p:nvSpPr>
          <p:cNvPr id="9" name="TextBox 8">
            <a:extLst>
              <a:ext uri="{FF2B5EF4-FFF2-40B4-BE49-F238E27FC236}">
                <a16:creationId xmlns:a16="http://schemas.microsoft.com/office/drawing/2014/main" id="{81340D12-3FCE-F6B3-E208-51499949F7B3}"/>
              </a:ext>
            </a:extLst>
          </p:cNvPr>
          <p:cNvSpPr txBox="1"/>
          <p:nvPr/>
        </p:nvSpPr>
        <p:spPr>
          <a:xfrm>
            <a:off x="503876" y="1327677"/>
            <a:ext cx="4670733" cy="769441"/>
          </a:xfrm>
          <a:prstGeom prst="rect">
            <a:avLst/>
          </a:prstGeom>
          <a:noFill/>
        </p:spPr>
        <p:txBody>
          <a:bodyPr wrap="square" rtlCol="0">
            <a:spAutoFit/>
          </a:bodyPr>
          <a:lstStyle/>
          <a:p>
            <a:r>
              <a:rPr lang="en-IN" sz="4400" b="1" dirty="0" err="1"/>
              <a:t>Cont</a:t>
            </a:r>
            <a:r>
              <a:rPr lang="en-IN" sz="4400" b="1" dirty="0"/>
              <a:t>&gt;</a:t>
            </a:r>
          </a:p>
        </p:txBody>
      </p:sp>
      <p:sp>
        <p:nvSpPr>
          <p:cNvPr id="10" name="TextBox 9">
            <a:extLst>
              <a:ext uri="{FF2B5EF4-FFF2-40B4-BE49-F238E27FC236}">
                <a16:creationId xmlns:a16="http://schemas.microsoft.com/office/drawing/2014/main" id="{A0D44FD4-3187-196A-6819-FDE5392FF2CF}"/>
              </a:ext>
            </a:extLst>
          </p:cNvPr>
          <p:cNvSpPr txBox="1"/>
          <p:nvPr/>
        </p:nvSpPr>
        <p:spPr>
          <a:xfrm>
            <a:off x="593724" y="5672831"/>
            <a:ext cx="4182462" cy="923330"/>
          </a:xfrm>
          <a:prstGeom prst="rect">
            <a:avLst/>
          </a:prstGeom>
          <a:noFill/>
        </p:spPr>
        <p:txBody>
          <a:bodyPr wrap="square" rtlCol="0">
            <a:spAutoFit/>
          </a:bodyPr>
          <a:lstStyle/>
          <a:p>
            <a:r>
              <a:rPr lang="en-IN" dirty="0">
                <a:solidFill>
                  <a:schemeClr val="accent2">
                    <a:lumMod val="75000"/>
                  </a:schemeClr>
                </a:solidFill>
              </a:rPr>
              <a:t>mean       258.155342</a:t>
            </a:r>
          </a:p>
          <a:p>
            <a:r>
              <a:rPr lang="en-IN" dirty="0">
                <a:solidFill>
                  <a:schemeClr val="accent2">
                    <a:lumMod val="75000"/>
                  </a:schemeClr>
                </a:solidFill>
              </a:rPr>
              <a:t>75%        319.000000</a:t>
            </a:r>
          </a:p>
          <a:p>
            <a:r>
              <a:rPr lang="en-IN" dirty="0">
                <a:solidFill>
                  <a:schemeClr val="accent2">
                    <a:lumMod val="75000"/>
                  </a:schemeClr>
                </a:solidFill>
              </a:rPr>
              <a:t>max       4918.000000</a:t>
            </a:r>
          </a:p>
        </p:txBody>
      </p:sp>
    </p:spTree>
    <p:extLst>
      <p:ext uri="{BB962C8B-B14F-4D97-AF65-F5344CB8AC3E}">
        <p14:creationId xmlns:p14="http://schemas.microsoft.com/office/powerpoint/2010/main" val="29656241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4E46-8B51-0637-9E22-813F82AE4978}"/>
              </a:ext>
            </a:extLst>
          </p:cNvPr>
          <p:cNvSpPr>
            <a:spLocks noGrp="1"/>
          </p:cNvSpPr>
          <p:nvPr>
            <p:ph type="title"/>
          </p:nvPr>
        </p:nvSpPr>
        <p:spPr/>
        <p:txBody>
          <a:bodyPr/>
          <a:lstStyle/>
          <a:p>
            <a:r>
              <a:rPr lang="en-IN" dirty="0" err="1">
                <a:solidFill>
                  <a:schemeClr val="tx1"/>
                </a:solidFill>
              </a:rPr>
              <a:t>cont</a:t>
            </a:r>
            <a:r>
              <a:rPr lang="en-IN" dirty="0">
                <a:solidFill>
                  <a:schemeClr val="tx1"/>
                </a:solidFill>
              </a:rPr>
              <a:t>&gt;</a:t>
            </a:r>
          </a:p>
        </p:txBody>
      </p:sp>
      <p:pic>
        <p:nvPicPr>
          <p:cNvPr id="6" name="Content Placeholder 5">
            <a:extLst>
              <a:ext uri="{FF2B5EF4-FFF2-40B4-BE49-F238E27FC236}">
                <a16:creationId xmlns:a16="http://schemas.microsoft.com/office/drawing/2014/main" id="{E4AFFEBA-A680-5295-F064-59EB44A4BAE7}"/>
              </a:ext>
            </a:extLst>
          </p:cNvPr>
          <p:cNvPicPr>
            <a:picLocks noGrp="1" noChangeAspect="1"/>
          </p:cNvPicPr>
          <p:nvPr>
            <p:ph sz="quarter" idx="15"/>
          </p:nvPr>
        </p:nvPicPr>
        <p:blipFill>
          <a:blip r:embed="rId2"/>
          <a:stretch>
            <a:fillRect/>
          </a:stretch>
        </p:blipFill>
        <p:spPr>
          <a:xfrm>
            <a:off x="894077" y="2383562"/>
            <a:ext cx="3234039" cy="3148483"/>
          </a:xfrm>
        </p:spPr>
      </p:pic>
      <p:pic>
        <p:nvPicPr>
          <p:cNvPr id="8" name="Content Placeholder 7">
            <a:extLst>
              <a:ext uri="{FF2B5EF4-FFF2-40B4-BE49-F238E27FC236}">
                <a16:creationId xmlns:a16="http://schemas.microsoft.com/office/drawing/2014/main" id="{2205B990-8685-0177-B32F-9BD9536B65C2}"/>
              </a:ext>
            </a:extLst>
          </p:cNvPr>
          <p:cNvPicPr>
            <a:picLocks noGrp="1" noChangeAspect="1"/>
          </p:cNvPicPr>
          <p:nvPr>
            <p:ph sz="quarter" idx="16"/>
          </p:nvPr>
        </p:nvPicPr>
        <p:blipFill>
          <a:blip r:embed="rId3"/>
          <a:stretch>
            <a:fillRect/>
          </a:stretch>
        </p:blipFill>
        <p:spPr>
          <a:xfrm>
            <a:off x="5881688" y="2445706"/>
            <a:ext cx="4491037" cy="2897815"/>
          </a:xfrm>
        </p:spPr>
      </p:pic>
      <p:sp>
        <p:nvSpPr>
          <p:cNvPr id="10" name="TextBox 9">
            <a:extLst>
              <a:ext uri="{FF2B5EF4-FFF2-40B4-BE49-F238E27FC236}">
                <a16:creationId xmlns:a16="http://schemas.microsoft.com/office/drawing/2014/main" id="{B155F43D-7CEB-E0CA-076F-51042FA32840}"/>
              </a:ext>
            </a:extLst>
          </p:cNvPr>
          <p:cNvSpPr txBox="1"/>
          <p:nvPr/>
        </p:nvSpPr>
        <p:spPr>
          <a:xfrm>
            <a:off x="853588" y="5542717"/>
            <a:ext cx="4182462" cy="1200329"/>
          </a:xfrm>
          <a:prstGeom prst="rect">
            <a:avLst/>
          </a:prstGeom>
          <a:noFill/>
        </p:spPr>
        <p:txBody>
          <a:bodyPr wrap="square" rtlCol="0">
            <a:spAutoFit/>
          </a:bodyPr>
          <a:lstStyle/>
          <a:p>
            <a:r>
              <a:rPr lang="en-IN" b="1" dirty="0">
                <a:solidFill>
                  <a:schemeClr val="accent2">
                    <a:lumMod val="75000"/>
                  </a:schemeClr>
                </a:solidFill>
              </a:rPr>
              <a:t>mean        40.187879</a:t>
            </a:r>
          </a:p>
          <a:p>
            <a:r>
              <a:rPr lang="en-IN" b="1" dirty="0">
                <a:solidFill>
                  <a:schemeClr val="accent2">
                    <a:lumMod val="75000"/>
                  </a:schemeClr>
                </a:solidFill>
              </a:rPr>
              <a:t>min         -1.000000</a:t>
            </a:r>
          </a:p>
          <a:p>
            <a:r>
              <a:rPr lang="en-IN" b="1" dirty="0">
                <a:solidFill>
                  <a:schemeClr val="accent2">
                    <a:lumMod val="75000"/>
                  </a:schemeClr>
                </a:solidFill>
              </a:rPr>
              <a:t>75%         -1.000000</a:t>
            </a:r>
          </a:p>
          <a:p>
            <a:r>
              <a:rPr lang="en-IN" b="1" dirty="0">
                <a:solidFill>
                  <a:schemeClr val="accent2">
                    <a:lumMod val="75000"/>
                  </a:schemeClr>
                </a:solidFill>
              </a:rPr>
              <a:t>max        871.000000</a:t>
            </a:r>
          </a:p>
        </p:txBody>
      </p:sp>
      <p:sp>
        <p:nvSpPr>
          <p:cNvPr id="11" name="TextBox 10">
            <a:extLst>
              <a:ext uri="{FF2B5EF4-FFF2-40B4-BE49-F238E27FC236}">
                <a16:creationId xmlns:a16="http://schemas.microsoft.com/office/drawing/2014/main" id="{4EED323A-5D66-AFFE-3981-29C9CEA269DB}"/>
              </a:ext>
            </a:extLst>
          </p:cNvPr>
          <p:cNvSpPr txBox="1"/>
          <p:nvPr/>
        </p:nvSpPr>
        <p:spPr>
          <a:xfrm>
            <a:off x="5881688" y="5532045"/>
            <a:ext cx="3777217" cy="1200329"/>
          </a:xfrm>
          <a:prstGeom prst="rect">
            <a:avLst/>
          </a:prstGeom>
          <a:noFill/>
        </p:spPr>
        <p:txBody>
          <a:bodyPr wrap="square" rtlCol="0">
            <a:spAutoFit/>
          </a:bodyPr>
          <a:lstStyle/>
          <a:p>
            <a:r>
              <a:rPr lang="en-US" b="1" dirty="0">
                <a:solidFill>
                  <a:schemeClr val="accent2">
                    <a:lumMod val="75000"/>
                  </a:schemeClr>
                </a:solidFill>
              </a:rPr>
              <a:t>mean         0.580513</a:t>
            </a:r>
          </a:p>
          <a:p>
            <a:r>
              <a:rPr lang="en-US" b="1" dirty="0">
                <a:solidFill>
                  <a:schemeClr val="accent2">
                    <a:lumMod val="75000"/>
                  </a:schemeClr>
                </a:solidFill>
              </a:rPr>
              <a:t>min          0.000000</a:t>
            </a:r>
          </a:p>
          <a:p>
            <a:r>
              <a:rPr lang="en-US" b="1" dirty="0">
                <a:solidFill>
                  <a:schemeClr val="accent2">
                    <a:lumMod val="75000"/>
                  </a:schemeClr>
                </a:solidFill>
              </a:rPr>
              <a:t>75%          0.000000</a:t>
            </a:r>
          </a:p>
          <a:p>
            <a:r>
              <a:rPr lang="en-US" b="1" dirty="0">
                <a:solidFill>
                  <a:schemeClr val="accent2">
                    <a:lumMod val="75000"/>
                  </a:schemeClr>
                </a:solidFill>
              </a:rPr>
              <a:t>max        275.000000</a:t>
            </a:r>
            <a:endParaRPr lang="en-IN" b="1" dirty="0">
              <a:solidFill>
                <a:schemeClr val="accent2">
                  <a:lumMod val="75000"/>
                </a:schemeClr>
              </a:solidFill>
            </a:endParaRPr>
          </a:p>
        </p:txBody>
      </p:sp>
    </p:spTree>
    <p:extLst>
      <p:ext uri="{BB962C8B-B14F-4D97-AF65-F5344CB8AC3E}">
        <p14:creationId xmlns:p14="http://schemas.microsoft.com/office/powerpoint/2010/main" val="162868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D4BD-4D53-188F-4B19-E9A90DB0A0F9}"/>
              </a:ext>
            </a:extLst>
          </p:cNvPr>
          <p:cNvSpPr>
            <a:spLocks noGrp="1"/>
          </p:cNvSpPr>
          <p:nvPr>
            <p:ph type="title"/>
          </p:nvPr>
        </p:nvSpPr>
        <p:spPr/>
        <p:txBody>
          <a:bodyPr/>
          <a:lstStyle/>
          <a:p>
            <a:r>
              <a:rPr lang="en-IN" dirty="0">
                <a:solidFill>
                  <a:schemeClr val="tx1"/>
                </a:solidFill>
              </a:rPr>
              <a:t>Previous Campaign Results</a:t>
            </a:r>
          </a:p>
        </p:txBody>
      </p:sp>
      <p:sp>
        <p:nvSpPr>
          <p:cNvPr id="4" name="Content Placeholder 3">
            <a:extLst>
              <a:ext uri="{FF2B5EF4-FFF2-40B4-BE49-F238E27FC236}">
                <a16:creationId xmlns:a16="http://schemas.microsoft.com/office/drawing/2014/main" id="{D5B6CC8C-985A-9149-0174-5663CCC0FE0E}"/>
              </a:ext>
            </a:extLst>
          </p:cNvPr>
          <p:cNvSpPr>
            <a:spLocks noGrp="1"/>
          </p:cNvSpPr>
          <p:nvPr>
            <p:ph sz="quarter" idx="16"/>
          </p:nvPr>
        </p:nvSpPr>
        <p:spPr/>
        <p:txBody>
          <a:bodyPr/>
          <a:lstStyle/>
          <a:p>
            <a:r>
              <a:rPr lang="en-IN" b="1" dirty="0">
                <a:solidFill>
                  <a:schemeClr val="accent2">
                    <a:lumMod val="75000"/>
                  </a:schemeClr>
                </a:solidFill>
              </a:rPr>
              <a:t>Important to </a:t>
            </a:r>
            <a:r>
              <a:rPr lang="en-IN" b="1" dirty="0" err="1">
                <a:solidFill>
                  <a:schemeClr val="accent2">
                    <a:lumMod val="75000"/>
                  </a:schemeClr>
                </a:solidFill>
              </a:rPr>
              <a:t>analyze</a:t>
            </a:r>
            <a:r>
              <a:rPr lang="en-IN" b="1" dirty="0">
                <a:solidFill>
                  <a:schemeClr val="accent2">
                    <a:lumMod val="75000"/>
                  </a:schemeClr>
                </a:solidFill>
              </a:rPr>
              <a:t> rates of success based on various factors.</a:t>
            </a:r>
          </a:p>
          <a:p>
            <a:r>
              <a:rPr lang="en-US" b="1" dirty="0">
                <a:solidFill>
                  <a:schemeClr val="accent2">
                    <a:lumMod val="75000"/>
                  </a:schemeClr>
                </a:solidFill>
              </a:rPr>
              <a:t>Unknown- 36959</a:t>
            </a:r>
          </a:p>
          <a:p>
            <a:r>
              <a:rPr lang="en-US" b="1" dirty="0">
                <a:solidFill>
                  <a:schemeClr val="accent2">
                    <a:lumMod val="75000"/>
                  </a:schemeClr>
                </a:solidFill>
              </a:rPr>
              <a:t>failure - 4900</a:t>
            </a:r>
          </a:p>
          <a:p>
            <a:r>
              <a:rPr lang="en-US" b="1" dirty="0">
                <a:solidFill>
                  <a:schemeClr val="accent2">
                    <a:lumMod val="75000"/>
                  </a:schemeClr>
                </a:solidFill>
              </a:rPr>
              <a:t>Other- 1838</a:t>
            </a:r>
          </a:p>
          <a:p>
            <a:r>
              <a:rPr lang="en-US" b="1" dirty="0">
                <a:solidFill>
                  <a:schemeClr val="accent2">
                    <a:lumMod val="75000"/>
                  </a:schemeClr>
                </a:solidFill>
              </a:rPr>
              <a:t>success - 1513</a:t>
            </a:r>
            <a:endParaRPr lang="en-IN" b="1" dirty="0">
              <a:solidFill>
                <a:schemeClr val="accent2">
                  <a:lumMod val="75000"/>
                </a:schemeClr>
              </a:solidFill>
            </a:endParaRPr>
          </a:p>
        </p:txBody>
      </p:sp>
      <p:pic>
        <p:nvPicPr>
          <p:cNvPr id="10" name="Content Placeholder 9">
            <a:extLst>
              <a:ext uri="{FF2B5EF4-FFF2-40B4-BE49-F238E27FC236}">
                <a16:creationId xmlns:a16="http://schemas.microsoft.com/office/drawing/2014/main" id="{6955F3B8-5947-E22B-0772-8C0B4C97DE59}"/>
              </a:ext>
            </a:extLst>
          </p:cNvPr>
          <p:cNvPicPr>
            <a:picLocks noGrp="1" noChangeAspect="1"/>
          </p:cNvPicPr>
          <p:nvPr>
            <p:ph sz="quarter" idx="15"/>
          </p:nvPr>
        </p:nvPicPr>
        <p:blipFill>
          <a:blip r:embed="rId2"/>
          <a:stretch>
            <a:fillRect/>
          </a:stretch>
        </p:blipFill>
        <p:spPr>
          <a:xfrm>
            <a:off x="593725" y="2721200"/>
            <a:ext cx="4491038" cy="3507924"/>
          </a:xfrm>
        </p:spPr>
      </p:pic>
    </p:spTree>
    <p:extLst>
      <p:ext uri="{BB962C8B-B14F-4D97-AF65-F5344CB8AC3E}">
        <p14:creationId xmlns:p14="http://schemas.microsoft.com/office/powerpoint/2010/main" val="18577713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C44F-46B8-2106-4EB0-7F88577FCEF6}"/>
              </a:ext>
            </a:extLst>
          </p:cNvPr>
          <p:cNvSpPr>
            <a:spLocks noGrp="1"/>
          </p:cNvSpPr>
          <p:nvPr>
            <p:ph type="title"/>
          </p:nvPr>
        </p:nvSpPr>
        <p:spPr/>
        <p:txBody>
          <a:bodyPr/>
          <a:lstStyle/>
          <a:p>
            <a:r>
              <a:rPr lang="en-IN" dirty="0">
                <a:solidFill>
                  <a:schemeClr val="tx1"/>
                </a:solidFill>
              </a:rPr>
              <a:t>Term Deposit Analysis</a:t>
            </a:r>
          </a:p>
        </p:txBody>
      </p:sp>
      <p:pic>
        <p:nvPicPr>
          <p:cNvPr id="6" name="Content Placeholder 5">
            <a:extLst>
              <a:ext uri="{FF2B5EF4-FFF2-40B4-BE49-F238E27FC236}">
                <a16:creationId xmlns:a16="http://schemas.microsoft.com/office/drawing/2014/main" id="{84C35FE0-1C5D-BF45-546E-8CF74ECDE3F2}"/>
              </a:ext>
            </a:extLst>
          </p:cNvPr>
          <p:cNvPicPr>
            <a:picLocks noGrp="1" noChangeAspect="1"/>
          </p:cNvPicPr>
          <p:nvPr>
            <p:ph sz="quarter" idx="15"/>
          </p:nvPr>
        </p:nvPicPr>
        <p:blipFill>
          <a:blip r:embed="rId2"/>
          <a:stretch>
            <a:fillRect/>
          </a:stretch>
        </p:blipFill>
        <p:spPr>
          <a:xfrm>
            <a:off x="593725" y="2877604"/>
            <a:ext cx="4491038" cy="3195116"/>
          </a:xfrm>
        </p:spPr>
      </p:pic>
      <p:sp>
        <p:nvSpPr>
          <p:cNvPr id="4" name="Content Placeholder 3">
            <a:extLst>
              <a:ext uri="{FF2B5EF4-FFF2-40B4-BE49-F238E27FC236}">
                <a16:creationId xmlns:a16="http://schemas.microsoft.com/office/drawing/2014/main" id="{5E520AB7-9C65-F107-2FAC-8D3C80192D79}"/>
              </a:ext>
            </a:extLst>
          </p:cNvPr>
          <p:cNvSpPr>
            <a:spLocks noGrp="1"/>
          </p:cNvSpPr>
          <p:nvPr>
            <p:ph sz="quarter" idx="16"/>
          </p:nvPr>
        </p:nvSpPr>
        <p:spPr/>
        <p:txBody>
          <a:bodyPr>
            <a:normAutofit/>
          </a:bodyPr>
          <a:lstStyle/>
          <a:p>
            <a:r>
              <a:rPr lang="en-IN" sz="2800" b="1" dirty="0">
                <a:solidFill>
                  <a:schemeClr val="accent2">
                    <a:lumMod val="75000"/>
                  </a:schemeClr>
                </a:solidFill>
              </a:rPr>
              <a:t>Indicates whether the client has already subscribed to a term deposit or not.</a:t>
            </a:r>
          </a:p>
          <a:p>
            <a:r>
              <a:rPr lang="en-IN" sz="2800" b="1" dirty="0">
                <a:solidFill>
                  <a:schemeClr val="accent2">
                    <a:lumMod val="75000"/>
                  </a:schemeClr>
                </a:solidFill>
              </a:rPr>
              <a:t>no - 39917</a:t>
            </a:r>
          </a:p>
          <a:p>
            <a:r>
              <a:rPr lang="en-IN" sz="2800" b="1" dirty="0">
                <a:solidFill>
                  <a:schemeClr val="accent2">
                    <a:lumMod val="75000"/>
                  </a:schemeClr>
                </a:solidFill>
              </a:rPr>
              <a:t>yes - 5293</a:t>
            </a:r>
          </a:p>
        </p:txBody>
      </p:sp>
    </p:spTree>
    <p:extLst>
      <p:ext uri="{BB962C8B-B14F-4D97-AF65-F5344CB8AC3E}">
        <p14:creationId xmlns:p14="http://schemas.microsoft.com/office/powerpoint/2010/main" val="17682676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5AB5-7900-C0B0-F149-6DADF80A1949}"/>
              </a:ext>
            </a:extLst>
          </p:cNvPr>
          <p:cNvSpPr>
            <a:spLocks noGrp="1"/>
          </p:cNvSpPr>
          <p:nvPr>
            <p:ph type="title"/>
          </p:nvPr>
        </p:nvSpPr>
        <p:spPr/>
        <p:txBody>
          <a:bodyPr/>
          <a:lstStyle/>
          <a:p>
            <a:r>
              <a:rPr lang="en-IN" dirty="0">
                <a:solidFill>
                  <a:schemeClr val="tx1"/>
                </a:solidFill>
              </a:rPr>
              <a:t>Correlation Heatmap</a:t>
            </a:r>
          </a:p>
        </p:txBody>
      </p:sp>
      <p:pic>
        <p:nvPicPr>
          <p:cNvPr id="5" name="Content Placeholder 4">
            <a:extLst>
              <a:ext uri="{FF2B5EF4-FFF2-40B4-BE49-F238E27FC236}">
                <a16:creationId xmlns:a16="http://schemas.microsoft.com/office/drawing/2014/main" id="{C710469C-CB6C-BA00-CC92-91F4D6EBA455}"/>
              </a:ext>
            </a:extLst>
          </p:cNvPr>
          <p:cNvPicPr>
            <a:picLocks noGrp="1" noChangeAspect="1"/>
          </p:cNvPicPr>
          <p:nvPr>
            <p:ph sz="quarter" idx="13"/>
          </p:nvPr>
        </p:nvPicPr>
        <p:blipFill>
          <a:blip r:embed="rId2"/>
          <a:stretch>
            <a:fillRect/>
          </a:stretch>
        </p:blipFill>
        <p:spPr>
          <a:xfrm>
            <a:off x="5282214" y="1954939"/>
            <a:ext cx="5495278" cy="4657384"/>
          </a:xfrm>
        </p:spPr>
      </p:pic>
      <p:sp>
        <p:nvSpPr>
          <p:cNvPr id="6" name="TextBox 5">
            <a:extLst>
              <a:ext uri="{FF2B5EF4-FFF2-40B4-BE49-F238E27FC236}">
                <a16:creationId xmlns:a16="http://schemas.microsoft.com/office/drawing/2014/main" id="{6BE0151B-B8A8-4B92-5C50-BA9D0ECD9795}"/>
              </a:ext>
            </a:extLst>
          </p:cNvPr>
          <p:cNvSpPr txBox="1"/>
          <p:nvPr/>
        </p:nvSpPr>
        <p:spPr>
          <a:xfrm>
            <a:off x="594360" y="2512380"/>
            <a:ext cx="3826720" cy="1107996"/>
          </a:xfrm>
          <a:prstGeom prst="rect">
            <a:avLst/>
          </a:prstGeom>
          <a:noFill/>
        </p:spPr>
        <p:txBody>
          <a:bodyPr wrap="square" rtlCol="0">
            <a:spAutoFit/>
          </a:bodyPr>
          <a:lstStyle/>
          <a:p>
            <a:r>
              <a:rPr lang="en-IN" sz="2200" b="1" dirty="0">
                <a:solidFill>
                  <a:schemeClr val="accent2">
                    <a:lumMod val="75000"/>
                  </a:schemeClr>
                </a:solidFill>
              </a:rPr>
              <a:t>0 to 1 = positive correlation</a:t>
            </a:r>
          </a:p>
          <a:p>
            <a:r>
              <a:rPr lang="en-IN" sz="2200" b="1" dirty="0">
                <a:solidFill>
                  <a:schemeClr val="accent2">
                    <a:lumMod val="75000"/>
                  </a:schemeClr>
                </a:solidFill>
              </a:rPr>
              <a:t>-1 to 0 = negative correlation</a:t>
            </a:r>
          </a:p>
          <a:p>
            <a:r>
              <a:rPr lang="en-IN" sz="2200" b="1" dirty="0">
                <a:solidFill>
                  <a:schemeClr val="accent2">
                    <a:lumMod val="75000"/>
                  </a:schemeClr>
                </a:solidFill>
              </a:rPr>
              <a:t>0 = no correlation</a:t>
            </a:r>
          </a:p>
        </p:txBody>
      </p:sp>
    </p:spTree>
    <p:extLst>
      <p:ext uri="{BB962C8B-B14F-4D97-AF65-F5344CB8AC3E}">
        <p14:creationId xmlns:p14="http://schemas.microsoft.com/office/powerpoint/2010/main" val="12626352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solidFill>
                  <a:schemeClr val="tx1"/>
                </a:solidFill>
              </a:rPr>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1962061"/>
            <a:ext cx="6788150" cy="3709987"/>
          </a:xfrm>
        </p:spPr>
        <p:txBody>
          <a:bodyPr tIns="457200">
            <a:noAutofit/>
          </a:bodyPr>
          <a:lstStyle/>
          <a:p>
            <a:pPr marL="0" indent="0">
              <a:buNone/>
            </a:pPr>
            <a:r>
              <a:rPr lang="en-US" sz="2000" dirty="0">
                <a:solidFill>
                  <a:schemeClr val="accent6">
                    <a:lumMod val="75000"/>
                  </a:schemeClr>
                </a:solidFill>
              </a:rPr>
              <a:t>1. Introduction</a:t>
            </a:r>
          </a:p>
          <a:p>
            <a:pPr marL="0" indent="0">
              <a:buNone/>
            </a:pPr>
            <a:r>
              <a:rPr lang="en-US" sz="2000" dirty="0">
                <a:solidFill>
                  <a:schemeClr val="accent6">
                    <a:lumMod val="75000"/>
                  </a:schemeClr>
                </a:solidFill>
              </a:rPr>
              <a:t>2. Data Cleaning</a:t>
            </a:r>
          </a:p>
          <a:p>
            <a:pPr marL="0" indent="0">
              <a:buNone/>
            </a:pPr>
            <a:r>
              <a:rPr lang="en-US" sz="2000" dirty="0">
                <a:solidFill>
                  <a:schemeClr val="accent6">
                    <a:lumMod val="75000"/>
                  </a:schemeClr>
                </a:solidFill>
              </a:rPr>
              <a:t>3. Demographic Analysis</a:t>
            </a:r>
          </a:p>
          <a:p>
            <a:pPr marL="0" indent="0">
              <a:buNone/>
            </a:pPr>
            <a:r>
              <a:rPr lang="en-US" sz="2000" dirty="0">
                <a:solidFill>
                  <a:schemeClr val="accent6">
                    <a:lumMod val="75000"/>
                  </a:schemeClr>
                </a:solidFill>
              </a:rPr>
              <a:t>4. Financial Behavior Analysis</a:t>
            </a:r>
          </a:p>
          <a:p>
            <a:pPr marL="0" indent="0">
              <a:buNone/>
            </a:pPr>
            <a:r>
              <a:rPr lang="en-US" sz="2000" dirty="0">
                <a:solidFill>
                  <a:schemeClr val="accent6">
                    <a:lumMod val="75000"/>
                  </a:schemeClr>
                </a:solidFill>
              </a:rPr>
              <a:t>5. Marketing Campaign Analysis</a:t>
            </a:r>
          </a:p>
          <a:p>
            <a:pPr marL="0" indent="0">
              <a:buNone/>
            </a:pPr>
            <a:r>
              <a:rPr lang="en-US" sz="2000" dirty="0">
                <a:solidFill>
                  <a:schemeClr val="accent6">
                    <a:lumMod val="75000"/>
                  </a:schemeClr>
                </a:solidFill>
              </a:rPr>
              <a:t>6. Analyzing trends</a:t>
            </a:r>
          </a:p>
          <a:p>
            <a:pPr marL="0" indent="0">
              <a:buNone/>
            </a:pPr>
            <a:r>
              <a:rPr lang="en-US" sz="2000" dirty="0">
                <a:solidFill>
                  <a:schemeClr val="accent6">
                    <a:lumMod val="75000"/>
                  </a:schemeClr>
                </a:solidFill>
              </a:rPr>
              <a:t>7. Correlation Analysis</a:t>
            </a:r>
          </a:p>
          <a:p>
            <a:pPr marL="0" indent="0">
              <a:buNone/>
            </a:pPr>
            <a:r>
              <a:rPr lang="en-US" sz="2000" dirty="0">
                <a:solidFill>
                  <a:schemeClr val="accent6">
                    <a:lumMod val="75000"/>
                  </a:schemeClr>
                </a:solidFill>
              </a:rPr>
              <a:t>8. Conclusion and Recommendations</a:t>
            </a:r>
          </a:p>
        </p:txBody>
      </p:sp>
    </p:spTree>
    <p:extLst>
      <p:ext uri="{BB962C8B-B14F-4D97-AF65-F5344CB8AC3E}">
        <p14:creationId xmlns:p14="http://schemas.microsoft.com/office/powerpoint/2010/main" val="33466857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12D8-3150-8DB6-913A-EC72ECBEA033}"/>
              </a:ext>
            </a:extLst>
          </p:cNvPr>
          <p:cNvSpPr>
            <a:spLocks noGrp="1"/>
          </p:cNvSpPr>
          <p:nvPr>
            <p:ph type="ctrTitle"/>
          </p:nvPr>
        </p:nvSpPr>
        <p:spPr/>
        <p:txBody>
          <a:bodyPr/>
          <a:lstStyle/>
          <a:p>
            <a:r>
              <a:rPr lang="en-IN" dirty="0">
                <a:solidFill>
                  <a:schemeClr val="tx1"/>
                </a:solidFill>
              </a:rPr>
              <a:t>6. Analysing Trends</a:t>
            </a:r>
          </a:p>
        </p:txBody>
      </p:sp>
    </p:spTree>
    <p:extLst>
      <p:ext uri="{BB962C8B-B14F-4D97-AF65-F5344CB8AC3E}">
        <p14:creationId xmlns:p14="http://schemas.microsoft.com/office/powerpoint/2010/main" val="29325792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E3DC-BFAC-022D-6B68-5C4143930D79}"/>
              </a:ext>
            </a:extLst>
          </p:cNvPr>
          <p:cNvSpPr>
            <a:spLocks noGrp="1"/>
          </p:cNvSpPr>
          <p:nvPr>
            <p:ph type="title"/>
          </p:nvPr>
        </p:nvSpPr>
        <p:spPr>
          <a:xfrm>
            <a:off x="4686900" y="2646660"/>
            <a:ext cx="6591653" cy="647130"/>
          </a:xfrm>
        </p:spPr>
        <p:txBody>
          <a:bodyPr/>
          <a:lstStyle/>
          <a:p>
            <a:r>
              <a:rPr lang="en-IN" sz="3200" dirty="0">
                <a:solidFill>
                  <a:schemeClr val="tx1"/>
                </a:solidFill>
              </a:rPr>
              <a:t>Job Type Analysis</a:t>
            </a:r>
          </a:p>
        </p:txBody>
      </p:sp>
      <p:sp>
        <p:nvSpPr>
          <p:cNvPr id="4" name="Content Placeholder 3">
            <a:extLst>
              <a:ext uri="{FF2B5EF4-FFF2-40B4-BE49-F238E27FC236}">
                <a16:creationId xmlns:a16="http://schemas.microsoft.com/office/drawing/2014/main" id="{3F454CE0-8473-B968-A8F8-5885A9ED9323}"/>
              </a:ext>
            </a:extLst>
          </p:cNvPr>
          <p:cNvSpPr>
            <a:spLocks noGrp="1"/>
          </p:cNvSpPr>
          <p:nvPr>
            <p:ph sz="quarter" idx="13"/>
          </p:nvPr>
        </p:nvSpPr>
        <p:spPr>
          <a:xfrm>
            <a:off x="4504907" y="3322860"/>
            <a:ext cx="7926705" cy="3999060"/>
          </a:xfrm>
        </p:spPr>
        <p:txBody>
          <a:bodyPr>
            <a:normAutofit/>
          </a:bodyPr>
          <a:lstStyle/>
          <a:p>
            <a:pPr marL="342900" indent="-342900">
              <a:buFont typeface="Arial" panose="020B0604020202020204" pitchFamily="34" charset="0"/>
              <a:buChar char="•"/>
            </a:pPr>
            <a:r>
              <a:rPr lang="en-US" sz="1800" b="1" dirty="0">
                <a:solidFill>
                  <a:schemeClr val="accent1">
                    <a:lumMod val="75000"/>
                  </a:schemeClr>
                </a:solidFill>
              </a:rPr>
              <a:t>A large proportion of clients work in the 'blue-collar' and 'management' sectors, indicating a diverse customer base.</a:t>
            </a:r>
          </a:p>
          <a:p>
            <a:pPr marL="342900" indent="-342900">
              <a:buFont typeface="Arial" panose="020B0604020202020204" pitchFamily="34" charset="0"/>
              <a:buChar char="•"/>
            </a:pPr>
            <a:r>
              <a:rPr lang="en-US" sz="1800" b="1" dirty="0">
                <a:solidFill>
                  <a:schemeClr val="accent1">
                    <a:lumMod val="75000"/>
                  </a:schemeClr>
                </a:solidFill>
              </a:rPr>
              <a:t> The prevalence of blue-collar jobs suggests a focus on stable, income-generating occupations, while the presence of management roles indicates a segment of higher-income clients. </a:t>
            </a:r>
          </a:p>
          <a:p>
            <a:pPr marL="342900" indent="-342900">
              <a:buFont typeface="Arial" panose="020B0604020202020204" pitchFamily="34" charset="0"/>
              <a:buChar char="•"/>
            </a:pPr>
            <a:r>
              <a:rPr lang="en-US" sz="1800" b="1" dirty="0">
                <a:solidFill>
                  <a:schemeClr val="accent1">
                    <a:lumMod val="75000"/>
                  </a:schemeClr>
                </a:solidFill>
              </a:rPr>
              <a:t>Categories with lower count of clients such as </a:t>
            </a:r>
            <a:r>
              <a:rPr lang="en-US" sz="1800" b="1" dirty="0" err="1">
                <a:solidFill>
                  <a:schemeClr val="accent1">
                    <a:lumMod val="75000"/>
                  </a:schemeClr>
                </a:solidFill>
              </a:rPr>
              <a:t>student,household,retired</a:t>
            </a:r>
            <a:r>
              <a:rPr lang="en-US" sz="1800" b="1" dirty="0">
                <a:solidFill>
                  <a:schemeClr val="accent1">
                    <a:lumMod val="75000"/>
                  </a:schemeClr>
                </a:solidFill>
              </a:rPr>
              <a:t> are such due to low savings or income level to be able to invest.</a:t>
            </a:r>
          </a:p>
          <a:p>
            <a:pPr marL="342900" indent="-342900">
              <a:buFont typeface="Arial" panose="020B0604020202020204" pitchFamily="34" charset="0"/>
              <a:buChar char="•"/>
            </a:pPr>
            <a:r>
              <a:rPr lang="en-US" sz="1800" b="1" dirty="0">
                <a:solidFill>
                  <a:schemeClr val="accent1">
                    <a:lumMod val="75000"/>
                  </a:schemeClr>
                </a:solidFill>
              </a:rPr>
              <a:t> Whereas entrepreneurs are naturally a small demographic and might be interested in other forms of investment such as trading.</a:t>
            </a:r>
            <a:endParaRPr lang="en-IN" sz="1800" b="1" dirty="0">
              <a:solidFill>
                <a:schemeClr val="accent1">
                  <a:lumMod val="75000"/>
                </a:schemeClr>
              </a:solidFill>
            </a:endParaRPr>
          </a:p>
        </p:txBody>
      </p:sp>
      <p:sp>
        <p:nvSpPr>
          <p:cNvPr id="5" name="Title 1">
            <a:extLst>
              <a:ext uri="{FF2B5EF4-FFF2-40B4-BE49-F238E27FC236}">
                <a16:creationId xmlns:a16="http://schemas.microsoft.com/office/drawing/2014/main" id="{024BB730-1D0F-9B7C-25F4-366A9C05136F}"/>
              </a:ext>
            </a:extLst>
          </p:cNvPr>
          <p:cNvSpPr txBox="1">
            <a:spLocks/>
          </p:cNvSpPr>
          <p:nvPr/>
        </p:nvSpPr>
        <p:spPr>
          <a:xfrm>
            <a:off x="707272" y="0"/>
            <a:ext cx="6591653" cy="64713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tx1"/>
                </a:solidFill>
              </a:rPr>
              <a:t>Age Distribution Observation</a:t>
            </a:r>
          </a:p>
        </p:txBody>
      </p:sp>
      <p:sp>
        <p:nvSpPr>
          <p:cNvPr id="7" name="Content Placeholder 3">
            <a:extLst>
              <a:ext uri="{FF2B5EF4-FFF2-40B4-BE49-F238E27FC236}">
                <a16:creationId xmlns:a16="http://schemas.microsoft.com/office/drawing/2014/main" id="{93B51724-1DCA-0DF3-38F3-11BC13DD2F12}"/>
              </a:ext>
            </a:extLst>
          </p:cNvPr>
          <p:cNvSpPr txBox="1">
            <a:spLocks/>
          </p:cNvSpPr>
          <p:nvPr/>
        </p:nvSpPr>
        <p:spPr>
          <a:xfrm>
            <a:off x="541555" y="647130"/>
            <a:ext cx="7926705" cy="3999060"/>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chemeClr val="accent1">
                    <a:lumMod val="75000"/>
                  </a:schemeClr>
                </a:solidFill>
              </a:rPr>
              <a:t>The majority of clients fall within the 30-40 age range, suggesting that the bank's primary customer base consists of middle-aged individuals. </a:t>
            </a:r>
          </a:p>
          <a:p>
            <a:pPr marL="342900" indent="-342900">
              <a:buFont typeface="Arial" panose="020B0604020202020204" pitchFamily="34" charset="0"/>
              <a:buChar char="•"/>
            </a:pPr>
            <a:r>
              <a:rPr lang="en-US" b="1" dirty="0">
                <a:solidFill>
                  <a:schemeClr val="accent1">
                    <a:lumMod val="75000"/>
                  </a:schemeClr>
                </a:solidFill>
              </a:rPr>
              <a:t>This age group is likely to be in their peak earning years, which may influence their financial behavior and responsiveness to marketing campaign. </a:t>
            </a:r>
            <a:endParaRPr lang="en-IN" b="1" dirty="0">
              <a:solidFill>
                <a:schemeClr val="accent1">
                  <a:lumMod val="75000"/>
                </a:schemeClr>
              </a:solidFill>
            </a:endParaRPr>
          </a:p>
        </p:txBody>
      </p:sp>
    </p:spTree>
    <p:extLst>
      <p:ext uri="{BB962C8B-B14F-4D97-AF65-F5344CB8AC3E}">
        <p14:creationId xmlns:p14="http://schemas.microsoft.com/office/powerpoint/2010/main" val="377623293"/>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2D1E-9D3E-7F03-15A1-81300012A609}"/>
              </a:ext>
            </a:extLst>
          </p:cNvPr>
          <p:cNvSpPr>
            <a:spLocks noGrp="1"/>
          </p:cNvSpPr>
          <p:nvPr>
            <p:ph type="title"/>
          </p:nvPr>
        </p:nvSpPr>
        <p:spPr>
          <a:xfrm>
            <a:off x="394426" y="373803"/>
            <a:ext cx="7936230" cy="1380760"/>
          </a:xfrm>
        </p:spPr>
        <p:txBody>
          <a:bodyPr/>
          <a:lstStyle/>
          <a:p>
            <a:r>
              <a:rPr lang="en-US" dirty="0">
                <a:solidFill>
                  <a:schemeClr val="tx1"/>
                </a:solidFill>
              </a:rPr>
              <a:t>Marital Status and Education Levels</a:t>
            </a:r>
            <a:endParaRPr lang="en-IN" dirty="0">
              <a:solidFill>
                <a:schemeClr val="tx1"/>
              </a:solidFill>
            </a:endParaRPr>
          </a:p>
        </p:txBody>
      </p:sp>
      <p:sp>
        <p:nvSpPr>
          <p:cNvPr id="4" name="Content Placeholder 3">
            <a:extLst>
              <a:ext uri="{FF2B5EF4-FFF2-40B4-BE49-F238E27FC236}">
                <a16:creationId xmlns:a16="http://schemas.microsoft.com/office/drawing/2014/main" id="{892B0945-6A22-8061-7A82-2691E40C13E8}"/>
              </a:ext>
            </a:extLst>
          </p:cNvPr>
          <p:cNvSpPr>
            <a:spLocks noGrp="1"/>
          </p:cNvSpPr>
          <p:nvPr>
            <p:ph sz="quarter" idx="13"/>
          </p:nvPr>
        </p:nvSpPr>
        <p:spPr>
          <a:xfrm>
            <a:off x="3066604" y="2066576"/>
            <a:ext cx="7926705" cy="3999060"/>
          </a:xfrm>
        </p:spPr>
        <p:txBody>
          <a:bodyPr/>
          <a:lstStyle/>
          <a:p>
            <a:pPr marL="342900" indent="-342900">
              <a:buFont typeface="Arial" panose="020B0604020202020204" pitchFamily="34" charset="0"/>
              <a:buChar char="•"/>
            </a:pPr>
            <a:r>
              <a:rPr lang="en-US" b="1" dirty="0">
                <a:solidFill>
                  <a:schemeClr val="accent1">
                    <a:lumMod val="75000"/>
                  </a:schemeClr>
                </a:solidFill>
              </a:rPr>
              <a:t>A significant portion of clients are married, which may imply a preference for financial products tailored to families. </a:t>
            </a:r>
          </a:p>
          <a:p>
            <a:pPr marL="342900" indent="-342900">
              <a:buFont typeface="Arial" panose="020B0604020202020204" pitchFamily="34" charset="0"/>
              <a:buChar char="•"/>
            </a:pPr>
            <a:r>
              <a:rPr lang="en-US" b="1" dirty="0">
                <a:solidFill>
                  <a:schemeClr val="accent1">
                    <a:lumMod val="75000"/>
                  </a:schemeClr>
                </a:solidFill>
              </a:rPr>
              <a:t>Term deposits are a safe way of investing money and hence correlate positively to marriage status.</a:t>
            </a:r>
          </a:p>
          <a:p>
            <a:pPr marL="342900" indent="-342900">
              <a:buFont typeface="Arial" panose="020B0604020202020204" pitchFamily="34" charset="0"/>
              <a:buChar char="•"/>
            </a:pPr>
            <a:r>
              <a:rPr lang="en-US" b="1" dirty="0">
                <a:solidFill>
                  <a:schemeClr val="accent1">
                    <a:lumMod val="75000"/>
                  </a:schemeClr>
                </a:solidFill>
              </a:rPr>
              <a:t>Additionally, the majority have a 'secondary education,' suggesting a target demographic that values education but may not have pursued higher education.</a:t>
            </a:r>
            <a:endParaRPr lang="en-IN" b="1" dirty="0">
              <a:solidFill>
                <a:schemeClr val="accent1">
                  <a:lumMod val="75000"/>
                </a:schemeClr>
              </a:solidFill>
            </a:endParaRPr>
          </a:p>
        </p:txBody>
      </p:sp>
    </p:spTree>
    <p:extLst>
      <p:ext uri="{BB962C8B-B14F-4D97-AF65-F5344CB8AC3E}">
        <p14:creationId xmlns:p14="http://schemas.microsoft.com/office/powerpoint/2010/main" val="238832599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9BC8-2E41-D8D7-1536-C5CA38A09CB6}"/>
              </a:ext>
            </a:extLst>
          </p:cNvPr>
          <p:cNvSpPr>
            <a:spLocks noGrp="1"/>
          </p:cNvSpPr>
          <p:nvPr>
            <p:ph type="title"/>
          </p:nvPr>
        </p:nvSpPr>
        <p:spPr>
          <a:xfrm>
            <a:off x="571980" y="0"/>
            <a:ext cx="7936230" cy="1380760"/>
          </a:xfrm>
        </p:spPr>
        <p:txBody>
          <a:bodyPr/>
          <a:lstStyle/>
          <a:p>
            <a:r>
              <a:rPr lang="en-IN" sz="3200" dirty="0">
                <a:solidFill>
                  <a:schemeClr val="tx1"/>
                </a:solidFill>
              </a:rPr>
              <a:t>Credit in default</a:t>
            </a:r>
          </a:p>
        </p:txBody>
      </p:sp>
      <p:sp>
        <p:nvSpPr>
          <p:cNvPr id="4" name="Content Placeholder 3">
            <a:extLst>
              <a:ext uri="{FF2B5EF4-FFF2-40B4-BE49-F238E27FC236}">
                <a16:creationId xmlns:a16="http://schemas.microsoft.com/office/drawing/2014/main" id="{7E2737B8-4B18-155B-F433-93AF73C3809B}"/>
              </a:ext>
            </a:extLst>
          </p:cNvPr>
          <p:cNvSpPr>
            <a:spLocks noGrp="1"/>
          </p:cNvSpPr>
          <p:nvPr>
            <p:ph sz="quarter" idx="13"/>
          </p:nvPr>
        </p:nvSpPr>
        <p:spPr>
          <a:xfrm>
            <a:off x="571980" y="1624779"/>
            <a:ext cx="7926705" cy="3999060"/>
          </a:xfrm>
        </p:spPr>
        <p:txBody>
          <a:bodyPr/>
          <a:lstStyle/>
          <a:p>
            <a:pPr marL="342900" indent="-342900">
              <a:buFont typeface="Arial" panose="020B0604020202020204" pitchFamily="34" charset="0"/>
              <a:buChar char="•"/>
            </a:pPr>
            <a:r>
              <a:rPr lang="en-US" b="1" dirty="0">
                <a:solidFill>
                  <a:schemeClr val="accent1">
                    <a:lumMod val="75000"/>
                  </a:schemeClr>
                </a:solidFill>
              </a:rPr>
              <a:t>Only a small percentage of clients have credit in default, indicating a generally low-risk customer base. </a:t>
            </a:r>
          </a:p>
          <a:p>
            <a:pPr marL="342900" indent="-342900">
              <a:buFont typeface="Arial" panose="020B0604020202020204" pitchFamily="34" charset="0"/>
              <a:buChar char="•"/>
            </a:pPr>
            <a:r>
              <a:rPr lang="en-US" b="1" dirty="0">
                <a:solidFill>
                  <a:schemeClr val="accent1">
                    <a:lumMod val="75000"/>
                  </a:schemeClr>
                </a:solidFill>
              </a:rPr>
              <a:t>However, this segment could represent an opportunity for the bank to offer tailored financial products to help these clients manage their credit more effectively.</a:t>
            </a:r>
            <a:endParaRPr lang="en-IN" dirty="0"/>
          </a:p>
        </p:txBody>
      </p:sp>
      <p:sp>
        <p:nvSpPr>
          <p:cNvPr id="5" name="Title 1">
            <a:extLst>
              <a:ext uri="{FF2B5EF4-FFF2-40B4-BE49-F238E27FC236}">
                <a16:creationId xmlns:a16="http://schemas.microsoft.com/office/drawing/2014/main" id="{FCB957F7-99BE-A054-4EC0-1BFEF2007012}"/>
              </a:ext>
            </a:extLst>
          </p:cNvPr>
          <p:cNvSpPr txBox="1">
            <a:spLocks/>
          </p:cNvSpPr>
          <p:nvPr/>
        </p:nvSpPr>
        <p:spPr>
          <a:xfrm>
            <a:off x="4915289" y="2447735"/>
            <a:ext cx="7936230" cy="138076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tx1"/>
                </a:solidFill>
              </a:rPr>
              <a:t>Average Yearly Balance</a:t>
            </a:r>
          </a:p>
        </p:txBody>
      </p:sp>
      <p:sp>
        <p:nvSpPr>
          <p:cNvPr id="6" name="Content Placeholder 3">
            <a:extLst>
              <a:ext uri="{FF2B5EF4-FFF2-40B4-BE49-F238E27FC236}">
                <a16:creationId xmlns:a16="http://schemas.microsoft.com/office/drawing/2014/main" id="{C4DE22CC-8278-3D3D-044E-EABA01B619EA}"/>
              </a:ext>
            </a:extLst>
          </p:cNvPr>
          <p:cNvSpPr txBox="1">
            <a:spLocks/>
          </p:cNvSpPr>
          <p:nvPr/>
        </p:nvSpPr>
        <p:spPr>
          <a:xfrm>
            <a:off x="4915289" y="3828495"/>
            <a:ext cx="6536906" cy="3832604"/>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chemeClr val="accent1">
                    <a:lumMod val="75000"/>
                  </a:schemeClr>
                </a:solidFill>
              </a:rPr>
              <a:t>The median yearly balance suggests most clients maintain a moderate level of savings. </a:t>
            </a:r>
          </a:p>
          <a:p>
            <a:pPr marL="342900" indent="-342900">
              <a:buFont typeface="Arial" panose="020B0604020202020204" pitchFamily="34" charset="0"/>
              <a:buChar char="•"/>
            </a:pPr>
            <a:r>
              <a:rPr lang="en-US" b="1" dirty="0">
                <a:solidFill>
                  <a:schemeClr val="accent1">
                    <a:lumMod val="75000"/>
                  </a:schemeClr>
                </a:solidFill>
              </a:rPr>
              <a:t>However, the presence of outliers with extremely high balances could indicate a small group of high-net-worth individuals who might benefit from premium banking services.</a:t>
            </a:r>
            <a:endParaRPr lang="en-IN" dirty="0"/>
          </a:p>
        </p:txBody>
      </p:sp>
    </p:spTree>
    <p:extLst>
      <p:ext uri="{BB962C8B-B14F-4D97-AF65-F5344CB8AC3E}">
        <p14:creationId xmlns:p14="http://schemas.microsoft.com/office/powerpoint/2010/main" val="25999159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B3A4-4DE9-8DAC-7CD1-E7DAEF29AD6D}"/>
              </a:ext>
            </a:extLst>
          </p:cNvPr>
          <p:cNvSpPr>
            <a:spLocks noGrp="1"/>
          </p:cNvSpPr>
          <p:nvPr>
            <p:ph type="title"/>
          </p:nvPr>
        </p:nvSpPr>
        <p:spPr>
          <a:xfrm>
            <a:off x="456570" y="-106375"/>
            <a:ext cx="7936230" cy="1380760"/>
          </a:xfrm>
        </p:spPr>
        <p:txBody>
          <a:bodyPr/>
          <a:lstStyle/>
          <a:p>
            <a:r>
              <a:rPr lang="en-IN" sz="3200" dirty="0">
                <a:solidFill>
                  <a:schemeClr val="tx1"/>
                </a:solidFill>
              </a:rPr>
              <a:t>Loan Analysis</a:t>
            </a:r>
          </a:p>
        </p:txBody>
      </p:sp>
      <p:sp>
        <p:nvSpPr>
          <p:cNvPr id="4" name="Content Placeholder 3">
            <a:extLst>
              <a:ext uri="{FF2B5EF4-FFF2-40B4-BE49-F238E27FC236}">
                <a16:creationId xmlns:a16="http://schemas.microsoft.com/office/drawing/2014/main" id="{D875B198-36AD-DBC3-421C-22DF909C4CEE}"/>
              </a:ext>
            </a:extLst>
          </p:cNvPr>
          <p:cNvSpPr>
            <a:spLocks noGrp="1"/>
          </p:cNvSpPr>
          <p:nvPr>
            <p:ph sz="quarter" idx="13"/>
          </p:nvPr>
        </p:nvSpPr>
        <p:spPr>
          <a:xfrm>
            <a:off x="456570" y="1429470"/>
            <a:ext cx="7926705" cy="3999060"/>
          </a:xfrm>
        </p:spPr>
        <p:txBody>
          <a:bodyPr/>
          <a:lstStyle/>
          <a:p>
            <a:pPr marL="342900" indent="-342900">
              <a:buFont typeface="Arial" panose="020B0604020202020204" pitchFamily="34" charset="0"/>
              <a:buChar char="•"/>
            </a:pPr>
            <a:r>
              <a:rPr lang="en-US" b="1" dirty="0">
                <a:solidFill>
                  <a:schemeClr val="accent1">
                    <a:lumMod val="75000"/>
                  </a:schemeClr>
                </a:solidFill>
              </a:rPr>
              <a:t>A significant number of clients have housing loans, indicating a strong demand for long-term financial products. </a:t>
            </a:r>
          </a:p>
          <a:p>
            <a:pPr marL="342900" indent="-342900">
              <a:buFont typeface="Arial" panose="020B0604020202020204" pitchFamily="34" charset="0"/>
              <a:buChar char="•"/>
            </a:pPr>
            <a:r>
              <a:rPr lang="en-US" b="1" dirty="0">
                <a:solidFill>
                  <a:schemeClr val="accent1">
                    <a:lumMod val="75000"/>
                  </a:schemeClr>
                </a:solidFill>
              </a:rPr>
              <a:t>Personal loans are less common, suggesting that clients might prefer other forms of credit or may be more financially conservative.</a:t>
            </a:r>
            <a:endParaRPr lang="en-IN" b="1" dirty="0">
              <a:solidFill>
                <a:schemeClr val="accent1">
                  <a:lumMod val="75000"/>
                </a:schemeClr>
              </a:solidFill>
            </a:endParaRPr>
          </a:p>
        </p:txBody>
      </p:sp>
      <p:sp>
        <p:nvSpPr>
          <p:cNvPr id="5" name="Title 1">
            <a:extLst>
              <a:ext uri="{FF2B5EF4-FFF2-40B4-BE49-F238E27FC236}">
                <a16:creationId xmlns:a16="http://schemas.microsoft.com/office/drawing/2014/main" id="{12FAD344-0EEF-86D5-FD9B-3F887CB13E1B}"/>
              </a:ext>
            </a:extLst>
          </p:cNvPr>
          <p:cNvSpPr txBox="1">
            <a:spLocks/>
          </p:cNvSpPr>
          <p:nvPr/>
        </p:nvSpPr>
        <p:spPr>
          <a:xfrm>
            <a:off x="4550656" y="2057283"/>
            <a:ext cx="7936230" cy="138076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tx1"/>
                </a:solidFill>
              </a:rPr>
              <a:t>Last Contact Analysis</a:t>
            </a:r>
          </a:p>
        </p:txBody>
      </p:sp>
      <p:sp>
        <p:nvSpPr>
          <p:cNvPr id="6" name="Content Placeholder 3">
            <a:extLst>
              <a:ext uri="{FF2B5EF4-FFF2-40B4-BE49-F238E27FC236}">
                <a16:creationId xmlns:a16="http://schemas.microsoft.com/office/drawing/2014/main" id="{4672B707-482B-EB5F-8C6C-F7945ECC62A5}"/>
              </a:ext>
            </a:extLst>
          </p:cNvPr>
          <p:cNvSpPr txBox="1">
            <a:spLocks/>
          </p:cNvSpPr>
          <p:nvPr/>
        </p:nvSpPr>
        <p:spPr>
          <a:xfrm>
            <a:off x="4550656" y="3479074"/>
            <a:ext cx="6911062" cy="3898912"/>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chemeClr val="accent1">
                    <a:lumMod val="75000"/>
                  </a:schemeClr>
                </a:solidFill>
              </a:rPr>
              <a:t>Most client contacts occur toward the end of the month, possibly aligning with payroll periods. This timing might increase the likelihood of successful client engagement, as clients might be more financially stable during this time.</a:t>
            </a:r>
          </a:p>
          <a:p>
            <a:pPr marL="342900" indent="-342900">
              <a:buFont typeface="Arial" panose="020B0604020202020204" pitchFamily="34" charset="0"/>
              <a:buChar char="•"/>
            </a:pPr>
            <a:r>
              <a:rPr lang="en-US" b="1" dirty="0">
                <a:solidFill>
                  <a:schemeClr val="accent1">
                    <a:lumMod val="75000"/>
                  </a:schemeClr>
                </a:solidFill>
              </a:rPr>
              <a:t>Also, most contacts were made in month of May as in many European countries, including Portugal, tax season typically ends around April when investors have a clearer picture of their financial status making it a strategic time for marketing.</a:t>
            </a:r>
            <a:endParaRPr lang="en-IN" b="1" dirty="0">
              <a:solidFill>
                <a:schemeClr val="accent1">
                  <a:lumMod val="75000"/>
                </a:schemeClr>
              </a:solidFill>
            </a:endParaRPr>
          </a:p>
        </p:txBody>
      </p:sp>
    </p:spTree>
    <p:extLst>
      <p:ext uri="{BB962C8B-B14F-4D97-AF65-F5344CB8AC3E}">
        <p14:creationId xmlns:p14="http://schemas.microsoft.com/office/powerpoint/2010/main" val="3577856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AA4-5AF2-3A37-7811-8D776EBAA785}"/>
              </a:ext>
            </a:extLst>
          </p:cNvPr>
          <p:cNvSpPr>
            <a:spLocks noGrp="1"/>
          </p:cNvSpPr>
          <p:nvPr>
            <p:ph type="ctrTitle"/>
          </p:nvPr>
        </p:nvSpPr>
        <p:spPr/>
        <p:txBody>
          <a:bodyPr/>
          <a:lstStyle/>
          <a:p>
            <a:r>
              <a:rPr lang="en-IN" dirty="0">
                <a:solidFill>
                  <a:schemeClr val="tx1"/>
                </a:solidFill>
              </a:rPr>
              <a:t>7. Correlation Analysis</a:t>
            </a:r>
          </a:p>
        </p:txBody>
      </p:sp>
    </p:spTree>
    <p:extLst>
      <p:ext uri="{BB962C8B-B14F-4D97-AF65-F5344CB8AC3E}">
        <p14:creationId xmlns:p14="http://schemas.microsoft.com/office/powerpoint/2010/main" val="2005642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EC578F2-0A84-6394-9C91-719F9A8163C4}"/>
              </a:ext>
            </a:extLst>
          </p:cNvPr>
          <p:cNvSpPr>
            <a:spLocks noGrp="1" noChangeArrowheads="1"/>
          </p:cNvSpPr>
          <p:nvPr>
            <p:ph sz="quarter" idx="15"/>
          </p:nvPr>
        </p:nvSpPr>
        <p:spPr bwMode="auto">
          <a:xfrm>
            <a:off x="491230" y="3004123"/>
            <a:ext cx="8899658"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Strongest Positive </a:t>
            </a:r>
            <a:r>
              <a:rPr kumimoji="0" lang="en-US" altLang="en-US" b="1" i="0" u="none" strike="noStrike" cap="none" normalizeH="0" baseline="0" dirty="0" err="1">
                <a:ln>
                  <a:noFill/>
                </a:ln>
                <a:solidFill>
                  <a:schemeClr val="tx1"/>
                </a:solidFill>
                <a:effectLst/>
                <a:latin typeface="Arial" panose="020B0604020202020204" pitchFamily="34" charset="0"/>
              </a:rPr>
              <a:t>Correlation:</a:t>
            </a:r>
            <a:r>
              <a:rPr kumimoji="0" lang="en-US" altLang="en-US" b="1" i="0" u="none" strike="noStrike" cap="none" normalizeH="0" baseline="0" dirty="0" err="1">
                <a:ln>
                  <a:noFill/>
                </a:ln>
                <a:solidFill>
                  <a:schemeClr val="accent2">
                    <a:lumMod val="75000"/>
                  </a:schemeClr>
                </a:solidFill>
                <a:effectLst/>
                <a:latin typeface="Arial" panose="020B0604020202020204" pitchFamily="34" charset="0"/>
              </a:rPr>
              <a:t>The</a:t>
            </a:r>
            <a:r>
              <a:rPr kumimoji="0" lang="en-US" altLang="en-US" b="1" i="0" u="none" strike="noStrike" cap="none" normalizeH="0" baseline="0" dirty="0">
                <a:ln>
                  <a:noFill/>
                </a:ln>
                <a:solidFill>
                  <a:schemeClr val="accent2">
                    <a:lumMod val="75000"/>
                  </a:schemeClr>
                </a:solidFill>
                <a:effectLst/>
                <a:latin typeface="Arial" panose="020B0604020202020204" pitchFamily="34" charset="0"/>
              </a:rPr>
              <a:t> highest positive correlation is observed between </a:t>
            </a:r>
            <a:r>
              <a:rPr kumimoji="0" lang="en-US" altLang="en-US" b="1" i="0" u="none" strike="noStrike" cap="none" normalizeH="0" baseline="0" dirty="0" err="1">
                <a:ln>
                  <a:noFill/>
                </a:ln>
                <a:solidFill>
                  <a:schemeClr val="tx1"/>
                </a:solidFill>
                <a:effectLst/>
                <a:latin typeface="Arial Unicode MS"/>
              </a:rPr>
              <a:t>pdays</a:t>
            </a:r>
            <a:r>
              <a:rPr kumimoji="0" lang="en-US" altLang="en-US" b="1" i="0" u="none" strike="noStrike" cap="none" normalizeH="0" baseline="0" dirty="0">
                <a:ln>
                  <a:noFill/>
                </a:ln>
                <a:solidFill>
                  <a:schemeClr val="accent2">
                    <a:lumMod val="75000"/>
                  </a:schemeClr>
                </a:solidFill>
                <a:effectLst/>
              </a:rPr>
              <a:t> and </a:t>
            </a:r>
            <a:r>
              <a:rPr kumimoji="0" lang="en-US" altLang="en-US" b="1" i="0" u="none" strike="noStrike" cap="none" normalizeH="0" baseline="0" dirty="0">
                <a:ln>
                  <a:noFill/>
                </a:ln>
                <a:solidFill>
                  <a:schemeClr val="tx1"/>
                </a:solidFill>
                <a:effectLst/>
                <a:latin typeface="Arial Unicode MS"/>
              </a:rPr>
              <a:t>previous</a:t>
            </a:r>
            <a:r>
              <a:rPr kumimoji="0" lang="en-US" altLang="en-US" b="1" i="0" u="none" strike="noStrike" cap="none" normalizeH="0" baseline="0" dirty="0">
                <a:ln>
                  <a:noFill/>
                </a:ln>
                <a:solidFill>
                  <a:schemeClr val="accent2">
                    <a:lumMod val="75000"/>
                  </a:schemeClr>
                </a:solidFill>
                <a:effectLst/>
              </a:rPr>
              <a:t> (</a:t>
            </a:r>
            <a:r>
              <a:rPr kumimoji="0" lang="en-US" altLang="en-US" b="1" i="0" u="none" strike="noStrike" cap="none" normalizeH="0" baseline="0" dirty="0">
                <a:ln>
                  <a:noFill/>
                </a:ln>
                <a:solidFill>
                  <a:schemeClr val="tx1"/>
                </a:solidFill>
                <a:effectLst/>
              </a:rPr>
              <a:t>0.45</a:t>
            </a:r>
            <a:r>
              <a:rPr kumimoji="0" lang="en-US" altLang="en-US" b="1" i="0" u="none" strike="noStrike" cap="none" normalizeH="0" baseline="0" dirty="0">
                <a:ln>
                  <a:noFill/>
                </a:ln>
                <a:solidFill>
                  <a:schemeClr val="accent2">
                    <a:lumMod val="75000"/>
                  </a:schemeClr>
                </a:solidFill>
                <a:effectLst/>
              </a:rPr>
              <a:t>), suggesting that clients contacted after a long period (high </a:t>
            </a:r>
            <a:r>
              <a:rPr kumimoji="0" lang="en-US" altLang="en-US" b="1" i="0" u="none" strike="noStrike" cap="none" normalizeH="0" baseline="0" dirty="0" err="1">
                <a:ln>
                  <a:noFill/>
                </a:ln>
                <a:solidFill>
                  <a:schemeClr val="accent2">
                    <a:lumMod val="75000"/>
                  </a:schemeClr>
                </a:solidFill>
                <a:effectLst/>
                <a:latin typeface="Arial Unicode MS"/>
              </a:rPr>
              <a:t>pdays</a:t>
            </a:r>
            <a:r>
              <a:rPr kumimoji="0" lang="en-US" altLang="en-US" b="1" i="0" u="none" strike="noStrike" cap="none" normalizeH="0" baseline="0" dirty="0">
                <a:ln>
                  <a:noFill/>
                </a:ln>
                <a:solidFill>
                  <a:schemeClr val="accent2">
                    <a:lumMod val="75000"/>
                  </a:schemeClr>
                </a:solidFill>
                <a:effectLst/>
              </a:rPr>
              <a:t>) are likely to have had more previous contacts.</a:t>
            </a:r>
            <a:endParaRPr kumimoji="0" lang="en-US" altLang="en-US" b="1"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Duration and Term </a:t>
            </a:r>
            <a:r>
              <a:rPr kumimoji="0" lang="en-US" altLang="en-US" b="1" i="0" u="none" strike="noStrike" cap="none" normalizeH="0" baseline="0" dirty="0" err="1">
                <a:ln>
                  <a:noFill/>
                </a:ln>
                <a:solidFill>
                  <a:schemeClr val="tx1"/>
                </a:solidFill>
                <a:effectLst/>
                <a:latin typeface="Arial" panose="020B0604020202020204" pitchFamily="34" charset="0"/>
              </a:rPr>
              <a:t>Deposit:</a:t>
            </a:r>
            <a:r>
              <a:rPr kumimoji="0" lang="en-US" altLang="en-US" b="1" i="0" u="none" strike="noStrike" cap="none" normalizeH="0" baseline="0" dirty="0" err="1">
                <a:ln>
                  <a:noFill/>
                </a:ln>
                <a:solidFill>
                  <a:schemeClr val="accent2">
                    <a:lumMod val="75000"/>
                  </a:schemeClr>
                </a:solidFill>
                <a:effectLst/>
                <a:latin typeface="Arial" panose="020B0604020202020204" pitchFamily="34" charset="0"/>
              </a:rPr>
              <a:t>The</a:t>
            </a:r>
            <a:r>
              <a:rPr kumimoji="0" lang="en-US" altLang="en-US" b="1" i="0" u="none" strike="noStrike" cap="none" normalizeH="0" baseline="0" dirty="0">
                <a:ln>
                  <a:noFill/>
                </a:ln>
                <a:solidFill>
                  <a:schemeClr val="accent2">
                    <a:lumMod val="75000"/>
                  </a:schemeClr>
                </a:solidFill>
                <a:effectLst/>
                <a:latin typeface="Arial" panose="020B0604020202020204" pitchFamily="34" charset="0"/>
              </a:rPr>
              <a:t> correlation between </a:t>
            </a:r>
            <a:r>
              <a:rPr kumimoji="0" lang="en-US" altLang="en-US" b="1" i="0" u="none" strike="noStrike" cap="none" normalizeH="0" baseline="0" dirty="0">
                <a:ln>
                  <a:noFill/>
                </a:ln>
                <a:solidFill>
                  <a:schemeClr val="tx1"/>
                </a:solidFill>
                <a:effectLst/>
                <a:latin typeface="Arial Unicode MS"/>
              </a:rPr>
              <a:t>duration</a:t>
            </a:r>
            <a:r>
              <a:rPr kumimoji="0" lang="en-US" altLang="en-US" b="1" i="0" u="none" strike="noStrike" cap="none" normalizeH="0" baseline="0" dirty="0">
                <a:ln>
                  <a:noFill/>
                </a:ln>
                <a:solidFill>
                  <a:schemeClr val="accent2">
                    <a:lumMod val="75000"/>
                  </a:schemeClr>
                </a:solidFill>
                <a:effectLst/>
              </a:rPr>
              <a:t> of the last contact and subscription to a </a:t>
            </a:r>
            <a:r>
              <a:rPr kumimoji="0" lang="en-US" altLang="en-US" b="1" i="0" u="none" strike="noStrike" cap="none" normalizeH="0" baseline="0" dirty="0" err="1">
                <a:ln>
                  <a:noFill/>
                </a:ln>
                <a:solidFill>
                  <a:schemeClr val="tx1"/>
                </a:solidFill>
                <a:effectLst/>
                <a:latin typeface="Arial Unicode MS"/>
              </a:rPr>
              <a:t>term_deposit</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accent2">
                    <a:lumMod val="75000"/>
                  </a:schemeClr>
                </a:solidFill>
                <a:effectLst/>
              </a:rPr>
              <a:t>is </a:t>
            </a:r>
            <a:r>
              <a:rPr kumimoji="0" lang="en-US" altLang="en-US" b="1" i="0" u="none" strike="noStrike" cap="none" normalizeH="0" baseline="0" dirty="0">
                <a:ln>
                  <a:noFill/>
                </a:ln>
                <a:solidFill>
                  <a:schemeClr val="tx1"/>
                </a:solidFill>
                <a:effectLst/>
              </a:rPr>
              <a:t>0.39</a:t>
            </a:r>
            <a:r>
              <a:rPr kumimoji="0" lang="en-US" altLang="en-US" b="1" i="0" u="none" strike="noStrike" cap="none" normalizeH="0" baseline="0" dirty="0">
                <a:ln>
                  <a:noFill/>
                </a:ln>
                <a:solidFill>
                  <a:schemeClr val="accent2">
                    <a:lumMod val="75000"/>
                  </a:schemeClr>
                </a:solidFill>
                <a:effectLst/>
              </a:rPr>
              <a:t>. This indicates that longer contact durations are positively associated with a higher likelihood of clients subscribing to a term deposit.</a:t>
            </a:r>
            <a:endParaRPr kumimoji="0" lang="en-US" altLang="en-US" b="1"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Low Correlation with </a:t>
            </a:r>
            <a:r>
              <a:rPr kumimoji="0" lang="en-US" altLang="en-US" b="1" i="0" u="none" strike="noStrike" cap="none" normalizeH="0" baseline="0" dirty="0" err="1">
                <a:ln>
                  <a:noFill/>
                </a:ln>
                <a:solidFill>
                  <a:schemeClr val="tx1"/>
                </a:solidFill>
                <a:effectLst/>
                <a:latin typeface="Arial" panose="020B0604020202020204" pitchFamily="34" charset="0"/>
              </a:rPr>
              <a:t>Age:</a:t>
            </a:r>
            <a:r>
              <a:rPr kumimoji="0" lang="en-US" altLang="en-US" b="1" i="0" u="none" strike="noStrike" cap="none" normalizeH="0" baseline="0" dirty="0" err="1">
                <a:ln>
                  <a:noFill/>
                </a:ln>
                <a:solidFill>
                  <a:schemeClr val="tx1"/>
                </a:solidFill>
                <a:effectLst/>
                <a:latin typeface="Arial Unicode MS"/>
              </a:rPr>
              <a:t>Age</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accent2">
                    <a:lumMod val="75000"/>
                  </a:schemeClr>
                </a:solidFill>
                <a:effectLst/>
              </a:rPr>
              <a:t>has low correlations with other attributes, showing only a slight positive correlation with </a:t>
            </a:r>
            <a:r>
              <a:rPr kumimoji="0" lang="en-US" altLang="en-US" b="1" i="0" u="none" strike="noStrike" cap="none" normalizeH="0" baseline="0" dirty="0" err="1">
                <a:ln>
                  <a:noFill/>
                </a:ln>
                <a:solidFill>
                  <a:schemeClr val="tx1"/>
                </a:solidFill>
                <a:effectLst/>
                <a:latin typeface="Arial Unicode MS"/>
              </a:rPr>
              <a:t>term_deposit</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accent2">
                    <a:lumMod val="75000"/>
                  </a:schemeClr>
                </a:solidFill>
                <a:effectLst/>
              </a:rPr>
              <a:t>(</a:t>
            </a:r>
            <a:r>
              <a:rPr kumimoji="0" lang="en-US" altLang="en-US" b="1" i="0" u="none" strike="noStrike" cap="none" normalizeH="0" baseline="0" dirty="0">
                <a:ln>
                  <a:noFill/>
                </a:ln>
                <a:solidFill>
                  <a:schemeClr val="tx1"/>
                </a:solidFill>
                <a:effectLst/>
              </a:rPr>
              <a:t>0.03</a:t>
            </a:r>
            <a:r>
              <a:rPr kumimoji="0" lang="en-US" altLang="en-US" b="1" i="0" u="none" strike="noStrike" cap="none" normalizeH="0" baseline="0" dirty="0">
                <a:ln>
                  <a:noFill/>
                </a:ln>
                <a:solidFill>
                  <a:schemeClr val="accent2">
                    <a:lumMod val="75000"/>
                  </a:schemeClr>
                </a:solidFill>
                <a:effectLst/>
              </a:rPr>
              <a:t>) and</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latin typeface="Arial Unicode MS"/>
              </a:rPr>
              <a:t>balance</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accent2">
                    <a:lumMod val="75000"/>
                  </a:schemeClr>
                </a:solidFill>
                <a:effectLst/>
              </a:rPr>
              <a:t>(</a:t>
            </a:r>
            <a:r>
              <a:rPr kumimoji="0" lang="en-US" altLang="en-US" b="1" i="0" u="none" strike="noStrike" cap="none" normalizeH="0" baseline="0" dirty="0">
                <a:ln>
                  <a:noFill/>
                </a:ln>
                <a:solidFill>
                  <a:schemeClr val="tx1"/>
                </a:solidFill>
                <a:effectLst/>
              </a:rPr>
              <a:t>0.07</a:t>
            </a:r>
            <a:r>
              <a:rPr kumimoji="0" lang="en-US" altLang="en-US" b="1" i="0" u="none" strike="noStrike" cap="none" normalizeH="0" baseline="0" dirty="0">
                <a:ln>
                  <a:noFill/>
                </a:ln>
                <a:solidFill>
                  <a:schemeClr val="accent2">
                    <a:lumMod val="75000"/>
                  </a:schemeClr>
                </a:solidFill>
                <a:effectLst/>
              </a:rPr>
              <a:t>). Age doesn’t strongly influence these factors.</a:t>
            </a:r>
            <a:endParaRPr kumimoji="0" lang="en-US" altLang="en-US" b="1"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4B21CFC-E4B9-A780-D17B-D8B6BCDD712D}"/>
              </a:ext>
            </a:extLst>
          </p:cNvPr>
          <p:cNvSpPr txBox="1"/>
          <p:nvPr/>
        </p:nvSpPr>
        <p:spPr>
          <a:xfrm>
            <a:off x="491230" y="1842746"/>
            <a:ext cx="6016102" cy="707886"/>
          </a:xfrm>
          <a:prstGeom prst="rect">
            <a:avLst/>
          </a:prstGeom>
          <a:noFill/>
        </p:spPr>
        <p:txBody>
          <a:bodyPr wrap="square" rtlCol="0">
            <a:spAutoFit/>
          </a:bodyPr>
          <a:lstStyle/>
          <a:p>
            <a:r>
              <a:rPr lang="en-IN" sz="4000" b="1" dirty="0"/>
              <a:t>1. Positive Correlations: </a:t>
            </a:r>
          </a:p>
        </p:txBody>
      </p:sp>
    </p:spTree>
    <p:extLst>
      <p:ext uri="{BB962C8B-B14F-4D97-AF65-F5344CB8AC3E}">
        <p14:creationId xmlns:p14="http://schemas.microsoft.com/office/powerpoint/2010/main" val="222507650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CC0A-A0FE-03E7-E7D4-69798B2062E1}"/>
              </a:ext>
            </a:extLst>
          </p:cNvPr>
          <p:cNvSpPr>
            <a:spLocks noGrp="1"/>
          </p:cNvSpPr>
          <p:nvPr>
            <p:ph type="title"/>
          </p:nvPr>
        </p:nvSpPr>
        <p:spPr>
          <a:xfrm>
            <a:off x="594360" y="298604"/>
            <a:ext cx="4939666" cy="2542810"/>
          </a:xfrm>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2.Negative Correlations: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IN" dirty="0"/>
          </a:p>
        </p:txBody>
      </p:sp>
      <p:sp>
        <p:nvSpPr>
          <p:cNvPr id="4" name="Content Placeholder 3">
            <a:extLst>
              <a:ext uri="{FF2B5EF4-FFF2-40B4-BE49-F238E27FC236}">
                <a16:creationId xmlns:a16="http://schemas.microsoft.com/office/drawing/2014/main" id="{BF774E27-4924-7118-7CD7-4F3187B700CA}"/>
              </a:ext>
            </a:extLst>
          </p:cNvPr>
          <p:cNvSpPr>
            <a:spLocks noGrp="1"/>
          </p:cNvSpPr>
          <p:nvPr>
            <p:ph sz="quarter" idx="15"/>
          </p:nvPr>
        </p:nvSpPr>
        <p:spPr>
          <a:xfrm>
            <a:off x="594360" y="2975187"/>
            <a:ext cx="8430768" cy="3319513"/>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Housing</a:t>
            </a:r>
            <a:r>
              <a:rPr kumimoji="0" lang="en-US" altLang="en-US" sz="2000" b="1" i="0" u="none" strike="noStrike" cap="none" normalizeH="0" baseline="0" dirty="0">
                <a:ln>
                  <a:noFill/>
                </a:ln>
                <a:solidFill>
                  <a:schemeClr val="accent2">
                    <a:lumMod val="75000"/>
                  </a:schemeClr>
                </a:solidFill>
                <a:effectLst/>
              </a:rPr>
              <a:t> loans and </a:t>
            </a:r>
            <a:r>
              <a:rPr kumimoji="0" lang="en-US" altLang="en-US" sz="2000" b="1" i="0" u="none" strike="noStrike" cap="none" normalizeH="0" baseline="0" dirty="0">
                <a:ln>
                  <a:noFill/>
                </a:ln>
                <a:solidFill>
                  <a:schemeClr val="tx1"/>
                </a:solidFill>
                <a:effectLst/>
                <a:latin typeface="Arial Unicode MS"/>
              </a:rPr>
              <a:t>balance</a:t>
            </a:r>
            <a:r>
              <a:rPr kumimoji="0" lang="en-US" altLang="en-US" sz="2000" b="1" i="0" u="none" strike="noStrike" cap="none" normalizeH="0" baseline="0" dirty="0">
                <a:ln>
                  <a:noFill/>
                </a:ln>
                <a:solidFill>
                  <a:schemeClr val="accent2">
                    <a:lumMod val="75000"/>
                  </a:schemeClr>
                </a:solidFill>
                <a:effectLst/>
              </a:rPr>
              <a:t> are negatively correlated </a:t>
            </a:r>
            <a:r>
              <a:rPr kumimoji="0" lang="en-US" altLang="en-US" sz="2000" b="1" i="0" u="none" strike="noStrike" cap="none" normalizeH="0" baseline="0" dirty="0">
                <a:ln>
                  <a:noFill/>
                </a:ln>
                <a:solidFill>
                  <a:schemeClr val="tx1"/>
                </a:solidFill>
                <a:effectLst/>
              </a:rPr>
              <a:t>(-0.07), </a:t>
            </a:r>
            <a:r>
              <a:rPr kumimoji="0" lang="en-US" altLang="en-US" sz="2000" b="1" i="0" u="none" strike="noStrike" cap="none" normalizeH="0" baseline="0" dirty="0">
                <a:ln>
                  <a:noFill/>
                </a:ln>
                <a:solidFill>
                  <a:schemeClr val="accent2">
                    <a:lumMod val="75000"/>
                  </a:schemeClr>
                </a:solidFill>
                <a:effectLst/>
              </a:rPr>
              <a:t>indicating that clients with housing loans tend to have slightly lower average yearly balances.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Loan</a:t>
            </a:r>
            <a:r>
              <a:rPr kumimoji="0" lang="en-US" altLang="en-US" sz="2000" b="1"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accent2">
                    <a:lumMod val="75000"/>
                  </a:schemeClr>
                </a:solidFill>
                <a:effectLst/>
              </a:rPr>
              <a:t>(personal loan) is negatively correlated with </a:t>
            </a:r>
            <a:r>
              <a:rPr kumimoji="0" lang="en-US" altLang="en-US" sz="2000" b="1" i="0" u="none" strike="noStrike" cap="none" normalizeH="0" baseline="0" dirty="0" err="1">
                <a:ln>
                  <a:noFill/>
                </a:ln>
                <a:solidFill>
                  <a:schemeClr val="tx1"/>
                </a:solidFill>
                <a:effectLst/>
                <a:latin typeface="Arial Unicode MS"/>
              </a:rPr>
              <a:t>term_deposit</a:t>
            </a:r>
            <a:r>
              <a:rPr kumimoji="0" lang="en-US" altLang="en-US" sz="2000" b="1" i="0" u="none" strike="noStrike" cap="none" normalizeH="0" baseline="0" dirty="0">
                <a:ln>
                  <a:noFill/>
                </a:ln>
                <a:solidFill>
                  <a:schemeClr val="tx1"/>
                </a:solidFill>
                <a:effectLst/>
              </a:rPr>
              <a:t> (-0.07). </a:t>
            </a:r>
            <a:r>
              <a:rPr kumimoji="0" lang="en-US" altLang="en-US" sz="2000" b="1" i="0" u="none" strike="noStrike" cap="none" normalizeH="0" baseline="0" dirty="0">
                <a:ln>
                  <a:noFill/>
                </a:ln>
                <a:solidFill>
                  <a:schemeClr val="accent2">
                    <a:lumMod val="75000"/>
                  </a:schemeClr>
                </a:solidFill>
                <a:effectLst/>
              </a:rPr>
              <a:t>meaning that clients with personal loans are slightly less likely to subscribe to a term deposit.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accent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Campaign Contacts: </a:t>
            </a:r>
            <a:r>
              <a:rPr kumimoji="0" lang="en-US" altLang="en-US" sz="2000" b="1" i="0" u="none" strike="noStrike" cap="none" normalizeH="0" baseline="0" dirty="0">
                <a:ln>
                  <a:noFill/>
                </a:ln>
                <a:solidFill>
                  <a:schemeClr val="accent2">
                    <a:lumMod val="75000"/>
                  </a:schemeClr>
                </a:solidFill>
                <a:effectLst/>
                <a:latin typeface="Arial" panose="020B0604020202020204" pitchFamily="34" charset="0"/>
              </a:rPr>
              <a:t>The number of contacts during the campaign </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1" i="0" u="none" strike="noStrike" cap="none" normalizeH="0" baseline="0" dirty="0">
                <a:ln>
                  <a:noFill/>
                </a:ln>
                <a:solidFill>
                  <a:schemeClr val="tx1"/>
                </a:solidFill>
                <a:effectLst/>
                <a:latin typeface="Arial Unicode MS"/>
              </a:rPr>
              <a:t>campaign)</a:t>
            </a:r>
            <a:r>
              <a:rPr kumimoji="0" lang="en-US" altLang="en-US" sz="2000" b="1"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accent2">
                    <a:lumMod val="75000"/>
                  </a:schemeClr>
                </a:solidFill>
                <a:effectLst/>
              </a:rPr>
              <a:t>shows low correlations with other factors. Notably, it has a low positive correlation with </a:t>
            </a:r>
            <a:r>
              <a:rPr kumimoji="0" lang="en-US" altLang="en-US" sz="2000" b="1" i="0" u="none" strike="noStrike" cap="none" normalizeH="0" baseline="0" dirty="0" err="1">
                <a:ln>
                  <a:noFill/>
                </a:ln>
                <a:solidFill>
                  <a:schemeClr val="tx1"/>
                </a:solidFill>
                <a:effectLst/>
                <a:latin typeface="Arial Unicode MS"/>
              </a:rPr>
              <a:t>term_deposit</a:t>
            </a:r>
            <a:r>
              <a:rPr kumimoji="0" lang="en-US" altLang="en-US" sz="2000" b="1" i="0" u="none" strike="noStrike" cap="none" normalizeH="0" baseline="0" dirty="0">
                <a:ln>
                  <a:noFill/>
                </a:ln>
                <a:solidFill>
                  <a:schemeClr val="tx1"/>
                </a:solidFill>
                <a:effectLst/>
              </a:rPr>
              <a:t> (0.07), </a:t>
            </a:r>
            <a:r>
              <a:rPr kumimoji="0" lang="en-US" altLang="en-US" sz="2000" b="1" i="0" u="none" strike="noStrike" cap="none" normalizeH="0" baseline="0" dirty="0">
                <a:ln>
                  <a:noFill/>
                </a:ln>
                <a:solidFill>
                  <a:schemeClr val="accent2">
                    <a:lumMod val="75000"/>
                  </a:schemeClr>
                </a:solidFill>
                <a:effectLst/>
              </a:rPr>
              <a:t>suggesting a slight tendency for more contacts to result in term deposit subscriptions.</a:t>
            </a:r>
            <a:endParaRPr kumimoji="0" lang="en-US" altLang="en-US" sz="2000" b="1" i="0" u="none" strike="noStrike" cap="none" normalizeH="0" baseline="0" dirty="0">
              <a:ln>
                <a:noFill/>
              </a:ln>
              <a:solidFill>
                <a:schemeClr val="accent2">
                  <a:lumMod val="75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2231679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288B-1632-7403-1B1A-F5E0D0E6C97F}"/>
              </a:ext>
            </a:extLst>
          </p:cNvPr>
          <p:cNvSpPr>
            <a:spLocks noGrp="1"/>
          </p:cNvSpPr>
          <p:nvPr>
            <p:ph type="title"/>
          </p:nvPr>
        </p:nvSpPr>
        <p:spPr/>
        <p:txBody>
          <a:bodyPr/>
          <a:lstStyle/>
          <a:p>
            <a:r>
              <a:rPr lang="en-IN" dirty="0">
                <a:solidFill>
                  <a:schemeClr val="tx1"/>
                </a:solidFill>
              </a:rPr>
              <a:t>8.  Conclusion and Recommendations</a:t>
            </a:r>
          </a:p>
        </p:txBody>
      </p:sp>
      <p:sp>
        <p:nvSpPr>
          <p:cNvPr id="3" name="Content Placeholder 2">
            <a:extLst>
              <a:ext uri="{FF2B5EF4-FFF2-40B4-BE49-F238E27FC236}">
                <a16:creationId xmlns:a16="http://schemas.microsoft.com/office/drawing/2014/main" id="{2BB0C1DC-29DD-6EC7-81BA-DB8F4038BA1E}"/>
              </a:ext>
            </a:extLst>
          </p:cNvPr>
          <p:cNvSpPr>
            <a:spLocks noGrp="1"/>
          </p:cNvSpPr>
          <p:nvPr>
            <p:ph sz="quarter" idx="13"/>
          </p:nvPr>
        </p:nvSpPr>
        <p:spPr>
          <a:xfrm>
            <a:off x="3787140" y="1651247"/>
            <a:ext cx="8037916" cy="3831161"/>
          </a:xfrm>
        </p:spPr>
        <p:txBody>
          <a:bodyPr>
            <a:noAutofit/>
          </a:bodyPr>
          <a:lstStyle/>
          <a:p>
            <a:pPr marL="0" indent="0">
              <a:buNone/>
            </a:pPr>
            <a:r>
              <a:rPr lang="en-US" sz="1900" b="1" dirty="0">
                <a:solidFill>
                  <a:schemeClr val="tx1"/>
                </a:solidFill>
              </a:rPr>
              <a:t>1. Conclusion</a:t>
            </a:r>
          </a:p>
          <a:p>
            <a:r>
              <a:rPr lang="en-US" sz="1600" b="1" dirty="0">
                <a:solidFill>
                  <a:schemeClr val="accent2">
                    <a:lumMod val="75000"/>
                  </a:schemeClr>
                </a:solidFill>
              </a:rPr>
              <a:t>The analysis provided a holistic understanding of client demographics, financial behaviors, and responses to marketing campaigns.</a:t>
            </a:r>
          </a:p>
          <a:p>
            <a:r>
              <a:rPr lang="en-US" sz="1600" b="1" dirty="0">
                <a:solidFill>
                  <a:schemeClr val="accent2">
                    <a:lumMod val="75000"/>
                  </a:schemeClr>
                </a:solidFill>
              </a:rPr>
              <a:t>The findings highlight key client segments and behaviors that can be leveraged to optimize marketing efforts.</a:t>
            </a:r>
          </a:p>
          <a:p>
            <a:r>
              <a:rPr lang="en-US" sz="1600" b="1" dirty="0">
                <a:solidFill>
                  <a:schemeClr val="accent2">
                    <a:lumMod val="75000"/>
                  </a:schemeClr>
                </a:solidFill>
              </a:rPr>
              <a:t>The insights gained can guide future strategies for better client engagement, improved financial product offerings, and overall campaign effectiveness.</a:t>
            </a:r>
          </a:p>
          <a:p>
            <a:pPr marL="0" indent="0">
              <a:buNone/>
            </a:pPr>
            <a:r>
              <a:rPr lang="en-US" sz="1900" b="1" dirty="0">
                <a:solidFill>
                  <a:schemeClr val="tx1"/>
                </a:solidFill>
              </a:rPr>
              <a:t>2. Recommendations</a:t>
            </a:r>
          </a:p>
          <a:p>
            <a:r>
              <a:rPr lang="en-US" sz="1600" b="1" dirty="0">
                <a:solidFill>
                  <a:schemeClr val="accent2">
                    <a:lumMod val="75000"/>
                  </a:schemeClr>
                </a:solidFill>
              </a:rPr>
              <a:t>Enhanced Client Segmentation: Use client data to create targeted segments for more personalized marketing.</a:t>
            </a:r>
          </a:p>
          <a:p>
            <a:r>
              <a:rPr lang="en-US" sz="1600" b="1" dirty="0">
                <a:solidFill>
                  <a:schemeClr val="accent2">
                    <a:lumMod val="75000"/>
                  </a:schemeClr>
                </a:solidFill>
              </a:rPr>
              <a:t>Data-Driven Campaign Strategies: Design campaigns that address the specific needs and preferences of different client groups.</a:t>
            </a:r>
          </a:p>
          <a:p>
            <a:r>
              <a:rPr lang="en-US" sz="1600" b="1" dirty="0">
                <a:solidFill>
                  <a:schemeClr val="accent2">
                    <a:lumMod val="75000"/>
                  </a:schemeClr>
                </a:solidFill>
              </a:rPr>
              <a:t>Continuous Monitoring and Adaptation: Regularly update strategies based on new data to stay aligned with evolving client behaviors and market conditions.</a:t>
            </a:r>
            <a:endParaRPr lang="en-IN" sz="1600" b="1" dirty="0">
              <a:solidFill>
                <a:schemeClr val="accent2">
                  <a:lumMod val="75000"/>
                </a:schemeClr>
              </a:solidFill>
            </a:endParaRPr>
          </a:p>
        </p:txBody>
      </p:sp>
    </p:spTree>
    <p:extLst>
      <p:ext uri="{BB962C8B-B14F-4D97-AF65-F5344CB8AC3E}">
        <p14:creationId xmlns:p14="http://schemas.microsoft.com/office/powerpoint/2010/main" val="291674381"/>
      </p:ext>
    </p:extLst>
  </p:cSld>
  <p:clrMapOvr>
    <a:masterClrMapping/>
  </p:clrMapOvr>
  <p:transition spd="slow">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78056D-2DBD-2F31-6543-9B4800ED4DD4}"/>
              </a:ext>
            </a:extLst>
          </p:cNvPr>
          <p:cNvSpPr>
            <a:spLocks noGrp="1"/>
          </p:cNvSpPr>
          <p:nvPr>
            <p:ph type="body" sz="quarter" idx="11"/>
          </p:nvPr>
        </p:nvSpPr>
        <p:spPr>
          <a:xfrm>
            <a:off x="3639402" y="4794223"/>
            <a:ext cx="5486400" cy="1645920"/>
          </a:xfrm>
        </p:spPr>
        <p:txBody>
          <a:bodyPr/>
          <a:lstStyle/>
          <a:p>
            <a:r>
              <a:rPr lang="en-IN" sz="6600" dirty="0">
                <a:solidFill>
                  <a:schemeClr val="tx1"/>
                </a:solidFill>
              </a:rPr>
              <a:t>Thank You</a:t>
            </a:r>
          </a:p>
        </p:txBody>
      </p:sp>
      <p:pic>
        <p:nvPicPr>
          <p:cNvPr id="5" name="Picture 4">
            <a:extLst>
              <a:ext uri="{FF2B5EF4-FFF2-40B4-BE49-F238E27FC236}">
                <a16:creationId xmlns:a16="http://schemas.microsoft.com/office/drawing/2014/main" id="{686C457B-7962-E254-F370-6DD365CCB9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8680" y="337958"/>
            <a:ext cx="5134252" cy="3438879"/>
          </a:xfrm>
          <a:prstGeom prst="rect">
            <a:avLst/>
          </a:prstGeom>
        </p:spPr>
      </p:pic>
    </p:spTree>
    <p:extLst>
      <p:ext uri="{BB962C8B-B14F-4D97-AF65-F5344CB8AC3E}">
        <p14:creationId xmlns:p14="http://schemas.microsoft.com/office/powerpoint/2010/main" val="13591425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BC1C-59A6-2A0A-5A3C-441866BF8EC3}"/>
              </a:ext>
            </a:extLst>
          </p:cNvPr>
          <p:cNvSpPr>
            <a:spLocks noGrp="1"/>
          </p:cNvSpPr>
          <p:nvPr>
            <p:ph type="title"/>
          </p:nvPr>
        </p:nvSpPr>
        <p:spPr/>
        <p:txBody>
          <a:bodyPr/>
          <a:lstStyle/>
          <a:p>
            <a:r>
              <a:rPr lang="en-IN" dirty="0">
                <a:solidFill>
                  <a:schemeClr val="tx1"/>
                </a:solidFill>
              </a:rPr>
              <a:t>1. Introduction</a:t>
            </a:r>
          </a:p>
        </p:txBody>
      </p:sp>
      <p:sp>
        <p:nvSpPr>
          <p:cNvPr id="3" name="Content Placeholder 2">
            <a:extLst>
              <a:ext uri="{FF2B5EF4-FFF2-40B4-BE49-F238E27FC236}">
                <a16:creationId xmlns:a16="http://schemas.microsoft.com/office/drawing/2014/main" id="{5D8D4399-2074-DA05-2E68-1DB057F71B93}"/>
              </a:ext>
            </a:extLst>
          </p:cNvPr>
          <p:cNvSpPr>
            <a:spLocks noGrp="1"/>
          </p:cNvSpPr>
          <p:nvPr>
            <p:ph sz="quarter" idx="13"/>
          </p:nvPr>
        </p:nvSpPr>
        <p:spPr/>
        <p:txBody>
          <a:bodyPr>
            <a:normAutofit lnSpcReduction="10000"/>
          </a:bodyPr>
          <a:lstStyle/>
          <a:p>
            <a:r>
              <a:rPr lang="en-IN" b="1" dirty="0">
                <a:solidFill>
                  <a:schemeClr val="accent6">
                    <a:lumMod val="75000"/>
                  </a:schemeClr>
                </a:solidFill>
              </a:rPr>
              <a:t>Objective- Term deposits are an important source of revenue for banks. Telephonic marketing campaigns are a primary method of pre-identifying potential customers. This data analysis serves to provide the same.</a:t>
            </a:r>
          </a:p>
          <a:p>
            <a:r>
              <a:rPr lang="en-IN" b="1" dirty="0">
                <a:solidFill>
                  <a:schemeClr val="accent6">
                    <a:lumMod val="75000"/>
                  </a:schemeClr>
                </a:solidFill>
              </a:rPr>
              <a:t>The data is imported from a csv file containing 19 columns and 45210 </a:t>
            </a:r>
            <a:r>
              <a:rPr lang="en-IN" b="1" dirty="0" err="1">
                <a:solidFill>
                  <a:schemeClr val="accent6">
                    <a:lumMod val="75000"/>
                  </a:schemeClr>
                </a:solidFill>
              </a:rPr>
              <a:t>rows,i.e,data</a:t>
            </a:r>
            <a:r>
              <a:rPr lang="en-IN" b="1" dirty="0">
                <a:solidFill>
                  <a:schemeClr val="accent6">
                    <a:lumMod val="75000"/>
                  </a:schemeClr>
                </a:solidFill>
              </a:rPr>
              <a:t> about 45210 clients is used for </a:t>
            </a:r>
            <a:r>
              <a:rPr lang="en-IN" b="1" dirty="0" err="1">
                <a:solidFill>
                  <a:schemeClr val="accent6">
                    <a:lumMod val="75000"/>
                  </a:schemeClr>
                </a:solidFill>
              </a:rPr>
              <a:t>analyzing</a:t>
            </a:r>
            <a:r>
              <a:rPr lang="en-IN" b="1" dirty="0">
                <a:solidFill>
                  <a:schemeClr val="accent6">
                    <a:lumMod val="75000"/>
                  </a:schemeClr>
                </a:solidFill>
              </a:rPr>
              <a:t>.</a:t>
            </a:r>
          </a:p>
          <a:p>
            <a:r>
              <a:rPr lang="en-IN" b="1" dirty="0">
                <a:solidFill>
                  <a:schemeClr val="accent6">
                    <a:lumMod val="75000"/>
                  </a:schemeClr>
                </a:solidFill>
              </a:rPr>
              <a:t>The preferred tool for the same purpose used is </a:t>
            </a:r>
            <a:r>
              <a:rPr lang="en-IN" b="1" dirty="0" err="1">
                <a:solidFill>
                  <a:schemeClr val="accent6">
                    <a:lumMod val="75000"/>
                  </a:schemeClr>
                </a:solidFill>
              </a:rPr>
              <a:t>Python,an</a:t>
            </a:r>
            <a:r>
              <a:rPr lang="en-IN" b="1" dirty="0">
                <a:solidFill>
                  <a:schemeClr val="accent6">
                    <a:lumMod val="75000"/>
                  </a:schemeClr>
                </a:solidFill>
              </a:rPr>
              <a:t> object oriented programming language that offers a wide range of libraries that make it suitable for data analysis. </a:t>
            </a:r>
          </a:p>
          <a:p>
            <a:r>
              <a:rPr lang="en-IN" b="1" dirty="0" err="1">
                <a:solidFill>
                  <a:schemeClr val="accent6">
                    <a:lumMod val="75000"/>
                  </a:schemeClr>
                </a:solidFill>
              </a:rPr>
              <a:t>Here,the</a:t>
            </a:r>
            <a:r>
              <a:rPr lang="en-IN" b="1" dirty="0">
                <a:solidFill>
                  <a:schemeClr val="accent6">
                    <a:lumMod val="75000"/>
                  </a:schemeClr>
                </a:solidFill>
              </a:rPr>
              <a:t> libraries </a:t>
            </a:r>
            <a:r>
              <a:rPr lang="en-IN" b="1" dirty="0" err="1">
                <a:solidFill>
                  <a:schemeClr val="tx1"/>
                </a:solidFill>
              </a:rPr>
              <a:t>Pandas,MatPlotLib</a:t>
            </a:r>
            <a:r>
              <a:rPr lang="en-IN" b="1" dirty="0">
                <a:solidFill>
                  <a:schemeClr val="tx1"/>
                </a:solidFill>
              </a:rPr>
              <a:t> </a:t>
            </a:r>
            <a:r>
              <a:rPr lang="en-IN" b="1" dirty="0">
                <a:solidFill>
                  <a:schemeClr val="accent6">
                    <a:lumMod val="75000"/>
                  </a:schemeClr>
                </a:solidFill>
              </a:rPr>
              <a:t>and </a:t>
            </a:r>
            <a:r>
              <a:rPr lang="en-IN" b="1" dirty="0">
                <a:solidFill>
                  <a:schemeClr val="tx1"/>
                </a:solidFill>
              </a:rPr>
              <a:t>Seaborn</a:t>
            </a:r>
            <a:r>
              <a:rPr lang="en-IN" b="1" dirty="0">
                <a:solidFill>
                  <a:schemeClr val="accent6">
                    <a:lumMod val="75000"/>
                  </a:schemeClr>
                </a:solidFill>
              </a:rPr>
              <a:t> have been used to </a:t>
            </a:r>
            <a:r>
              <a:rPr lang="en-IN" b="1" dirty="0" err="1">
                <a:solidFill>
                  <a:schemeClr val="accent6">
                    <a:lumMod val="75000"/>
                  </a:schemeClr>
                </a:solidFill>
              </a:rPr>
              <a:t>analyze</a:t>
            </a:r>
            <a:r>
              <a:rPr lang="en-IN" b="1" dirty="0">
                <a:solidFill>
                  <a:schemeClr val="accent6">
                    <a:lumMod val="75000"/>
                  </a:schemeClr>
                </a:solidFill>
              </a:rPr>
              <a:t> data efficiently and make excellent visualizations. </a:t>
            </a:r>
          </a:p>
        </p:txBody>
      </p:sp>
    </p:spTree>
    <p:extLst>
      <p:ext uri="{BB962C8B-B14F-4D97-AF65-F5344CB8AC3E}">
        <p14:creationId xmlns:p14="http://schemas.microsoft.com/office/powerpoint/2010/main" val="28576589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solidFill>
                  <a:schemeClr val="tx1"/>
                </a:solidFill>
              </a:rPr>
              <a:t>2. Data Cleaning</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43609" y="2138874"/>
            <a:ext cx="8324491" cy="4330461"/>
          </a:xfrm>
        </p:spPr>
        <p:txBody>
          <a:bodyPr>
            <a:normAutofit/>
          </a:bodyPr>
          <a:lstStyle/>
          <a:p>
            <a:r>
              <a:rPr lang="en-US" sz="2400" b="1" dirty="0">
                <a:solidFill>
                  <a:schemeClr val="accent6">
                    <a:lumMod val="75000"/>
                  </a:schemeClr>
                </a:solidFill>
              </a:rPr>
              <a:t>Used the </a:t>
            </a:r>
            <a:r>
              <a:rPr lang="en-US" sz="2400" b="1" u="sng" dirty="0">
                <a:solidFill>
                  <a:schemeClr val="tx1"/>
                </a:solidFill>
              </a:rPr>
              <a:t>drop</a:t>
            </a:r>
            <a:r>
              <a:rPr lang="en-US" sz="2400" b="1" dirty="0">
                <a:solidFill>
                  <a:schemeClr val="accent6">
                    <a:lumMod val="75000"/>
                  </a:schemeClr>
                </a:solidFill>
              </a:rPr>
              <a:t> function for columns </a:t>
            </a:r>
            <a:r>
              <a:rPr lang="en-US" sz="2400" b="1" dirty="0">
                <a:solidFill>
                  <a:schemeClr val="tx1"/>
                </a:solidFill>
              </a:rPr>
              <a:t>marital </a:t>
            </a:r>
            <a:r>
              <a:rPr lang="en-US" sz="2400" b="1" dirty="0">
                <a:solidFill>
                  <a:schemeClr val="accent6">
                    <a:lumMod val="75000"/>
                  </a:schemeClr>
                </a:solidFill>
              </a:rPr>
              <a:t>and </a:t>
            </a:r>
            <a:r>
              <a:rPr lang="en-US" sz="2400" b="1" dirty="0" err="1">
                <a:solidFill>
                  <a:schemeClr val="tx1"/>
                </a:solidFill>
              </a:rPr>
              <a:t>marital_status</a:t>
            </a:r>
            <a:r>
              <a:rPr lang="en-US" sz="2400" b="1" dirty="0">
                <a:solidFill>
                  <a:schemeClr val="tx1"/>
                </a:solidFill>
              </a:rPr>
              <a:t> </a:t>
            </a:r>
            <a:r>
              <a:rPr lang="en-US" sz="2400" b="1" dirty="0">
                <a:solidFill>
                  <a:schemeClr val="accent6">
                    <a:lumMod val="75000"/>
                  </a:schemeClr>
                </a:solidFill>
              </a:rPr>
              <a:t>with essentially same data for reduced redundancy.</a:t>
            </a:r>
          </a:p>
          <a:p>
            <a:r>
              <a:rPr lang="en-US" sz="2400" b="1" dirty="0">
                <a:solidFill>
                  <a:schemeClr val="accent6">
                    <a:lumMod val="75000"/>
                  </a:schemeClr>
                </a:solidFill>
              </a:rPr>
              <a:t>Used the</a:t>
            </a:r>
            <a:r>
              <a:rPr lang="en-US" sz="2400" b="1" u="sng" dirty="0">
                <a:solidFill>
                  <a:schemeClr val="tx1"/>
                </a:solidFill>
              </a:rPr>
              <a:t> </a:t>
            </a:r>
            <a:r>
              <a:rPr lang="en-US" sz="2400" b="1" u="sng" dirty="0" err="1">
                <a:solidFill>
                  <a:schemeClr val="tx1"/>
                </a:solidFill>
              </a:rPr>
              <a:t>dropna</a:t>
            </a:r>
            <a:r>
              <a:rPr lang="en-US" sz="2400" b="1" u="sng" dirty="0">
                <a:solidFill>
                  <a:schemeClr val="tx1"/>
                </a:solidFill>
              </a:rPr>
              <a:t> </a:t>
            </a:r>
            <a:r>
              <a:rPr lang="en-US" sz="2400" b="1" dirty="0">
                <a:solidFill>
                  <a:schemeClr val="accent6">
                    <a:lumMod val="75000"/>
                  </a:schemeClr>
                </a:solidFill>
              </a:rPr>
              <a:t>function to drop rows with missing values in columns </a:t>
            </a:r>
            <a:r>
              <a:rPr lang="en-US" sz="2400" b="1" dirty="0">
                <a:solidFill>
                  <a:schemeClr val="tx1"/>
                </a:solidFill>
              </a:rPr>
              <a:t>education</a:t>
            </a:r>
            <a:r>
              <a:rPr lang="en-US" sz="2400" b="1" dirty="0">
                <a:solidFill>
                  <a:schemeClr val="accent6">
                    <a:lumMod val="75000"/>
                  </a:schemeClr>
                </a:solidFill>
              </a:rPr>
              <a:t> and </a:t>
            </a:r>
            <a:r>
              <a:rPr lang="en-US" sz="2400" b="1" dirty="0">
                <a:solidFill>
                  <a:schemeClr val="tx1"/>
                </a:solidFill>
              </a:rPr>
              <a:t>marital</a:t>
            </a:r>
            <a:r>
              <a:rPr lang="en-US" sz="2400" b="1" dirty="0">
                <a:solidFill>
                  <a:schemeClr val="accent6">
                    <a:lumMod val="75000"/>
                  </a:schemeClr>
                </a:solidFill>
              </a:rPr>
              <a:t>.</a:t>
            </a:r>
          </a:p>
          <a:p>
            <a:r>
              <a:rPr lang="en-US" sz="2400" b="1" dirty="0">
                <a:solidFill>
                  <a:schemeClr val="accent6">
                    <a:lumMod val="75000"/>
                  </a:schemeClr>
                </a:solidFill>
              </a:rPr>
              <a:t>Converting binary values “</a:t>
            </a:r>
            <a:r>
              <a:rPr lang="en-US" sz="2400" b="1" dirty="0">
                <a:solidFill>
                  <a:schemeClr val="tx1"/>
                </a:solidFill>
              </a:rPr>
              <a:t>yes</a:t>
            </a:r>
            <a:r>
              <a:rPr lang="en-US" sz="2400" b="1" dirty="0">
                <a:solidFill>
                  <a:schemeClr val="accent6">
                    <a:lumMod val="75000"/>
                  </a:schemeClr>
                </a:solidFill>
              </a:rPr>
              <a:t>” and “</a:t>
            </a:r>
            <a:r>
              <a:rPr lang="en-US" sz="2400" b="1" dirty="0">
                <a:solidFill>
                  <a:schemeClr val="tx1"/>
                </a:solidFill>
              </a:rPr>
              <a:t>no</a:t>
            </a:r>
            <a:r>
              <a:rPr lang="en-US" sz="2400" b="1" dirty="0">
                <a:solidFill>
                  <a:schemeClr val="accent6">
                    <a:lumMod val="75000"/>
                  </a:schemeClr>
                </a:solidFill>
              </a:rPr>
              <a:t>” in the columns </a:t>
            </a:r>
            <a:r>
              <a:rPr lang="en-US" sz="2400" b="1" dirty="0">
                <a:solidFill>
                  <a:schemeClr val="tx1"/>
                </a:solidFill>
              </a:rPr>
              <a:t>housing</a:t>
            </a:r>
            <a:r>
              <a:rPr lang="en-US" sz="2400" b="1" dirty="0">
                <a:solidFill>
                  <a:schemeClr val="accent6">
                    <a:lumMod val="75000"/>
                  </a:schemeClr>
                </a:solidFill>
              </a:rPr>
              <a:t>, </a:t>
            </a:r>
            <a:r>
              <a:rPr lang="en-US" sz="2400" b="1" dirty="0">
                <a:solidFill>
                  <a:schemeClr val="tx1"/>
                </a:solidFill>
              </a:rPr>
              <a:t>loan </a:t>
            </a:r>
            <a:r>
              <a:rPr lang="en-US" sz="2400" b="1" dirty="0">
                <a:solidFill>
                  <a:schemeClr val="accent6">
                    <a:lumMod val="75000"/>
                  </a:schemeClr>
                </a:solidFill>
              </a:rPr>
              <a:t>(personal loan) and </a:t>
            </a:r>
            <a:r>
              <a:rPr lang="en-US" sz="2400" b="1" dirty="0">
                <a:solidFill>
                  <a:schemeClr val="tx1"/>
                </a:solidFill>
              </a:rPr>
              <a:t>default </a:t>
            </a:r>
            <a:r>
              <a:rPr lang="en-US" sz="2400" b="1" dirty="0">
                <a:solidFill>
                  <a:schemeClr val="accent6">
                    <a:lumMod val="75000"/>
                  </a:schemeClr>
                </a:solidFill>
              </a:rPr>
              <a:t>(credit) to numerical binary values </a:t>
            </a:r>
            <a:r>
              <a:rPr lang="en-US" sz="2400" b="1" dirty="0">
                <a:solidFill>
                  <a:schemeClr val="tx1"/>
                </a:solidFill>
              </a:rPr>
              <a:t>0 </a:t>
            </a:r>
            <a:r>
              <a:rPr lang="en-US" sz="2400" b="1" dirty="0">
                <a:solidFill>
                  <a:schemeClr val="accent6">
                    <a:lumMod val="75000"/>
                  </a:schemeClr>
                </a:solidFill>
              </a:rPr>
              <a:t>and </a:t>
            </a:r>
            <a:r>
              <a:rPr lang="en-US" sz="2400" b="1" dirty="0">
                <a:solidFill>
                  <a:schemeClr val="tx1"/>
                </a:solidFill>
              </a:rPr>
              <a:t>1</a:t>
            </a:r>
            <a:r>
              <a:rPr lang="en-US" sz="2400" b="1" dirty="0">
                <a:solidFill>
                  <a:schemeClr val="accent6">
                    <a:lumMod val="75000"/>
                  </a:schemeClr>
                </a:solidFill>
              </a:rPr>
              <a:t> using the </a:t>
            </a:r>
            <a:r>
              <a:rPr lang="en-US" sz="2400" b="1" u="sng" dirty="0">
                <a:solidFill>
                  <a:schemeClr val="tx1"/>
                </a:solidFill>
              </a:rPr>
              <a:t>replace</a:t>
            </a:r>
            <a:r>
              <a:rPr lang="en-US" sz="2400" b="1" dirty="0">
                <a:solidFill>
                  <a:schemeClr val="accent6">
                    <a:lumMod val="75000"/>
                  </a:schemeClr>
                </a:solidFill>
              </a:rPr>
              <a:t> function. </a:t>
            </a:r>
          </a:p>
          <a:p>
            <a:r>
              <a:rPr lang="en-US" sz="2400" b="1" dirty="0">
                <a:solidFill>
                  <a:schemeClr val="accent6">
                    <a:lumMod val="75000"/>
                  </a:schemeClr>
                </a:solidFill>
              </a:rPr>
              <a:t>Above steps make handling data easier for further analysis.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solidFill>
                  <a:schemeClr val="tx1"/>
                </a:solidFill>
              </a:rPr>
              <a:t>3.Demographic</a:t>
            </a:r>
            <a:br>
              <a:rPr lang="en-US" dirty="0">
                <a:solidFill>
                  <a:schemeClr val="tx1"/>
                </a:solidFill>
              </a:rPr>
            </a:br>
            <a:r>
              <a:rPr lang="en-US" dirty="0">
                <a:solidFill>
                  <a:schemeClr val="tx1"/>
                </a:solidFill>
              </a:rPr>
              <a:t>Analysis</a:t>
            </a:r>
          </a:p>
        </p:txBody>
      </p:sp>
    </p:spTree>
    <p:extLst>
      <p:ext uri="{BB962C8B-B14F-4D97-AF65-F5344CB8AC3E}">
        <p14:creationId xmlns:p14="http://schemas.microsoft.com/office/powerpoint/2010/main" val="20390597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solidFill>
                  <a:schemeClr val="tx1"/>
                </a:solidFill>
              </a:rPr>
              <a:t>Age distribution amongst clients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521249"/>
            <a:ext cx="4490827" cy="3597470"/>
          </a:xfrm>
        </p:spPr>
        <p:txBody>
          <a:bodyPr>
            <a:normAutofit/>
          </a:bodyPr>
          <a:lstStyle/>
          <a:p>
            <a:pPr marL="457200" indent="-457200">
              <a:buAutoNum type="arabicPeriod"/>
            </a:pPr>
            <a:r>
              <a:rPr lang="en-US" b="1" dirty="0">
                <a:solidFill>
                  <a:schemeClr val="accent2">
                    <a:lumMod val="75000"/>
                  </a:schemeClr>
                </a:solidFill>
              </a:rPr>
              <a:t>The mean age of clients- </a:t>
            </a:r>
            <a:r>
              <a:rPr lang="en-US" b="1" dirty="0">
                <a:solidFill>
                  <a:schemeClr val="tx1"/>
                </a:solidFill>
              </a:rPr>
              <a:t>40.93</a:t>
            </a:r>
            <a:r>
              <a:rPr lang="en-US" b="1" dirty="0">
                <a:solidFill>
                  <a:schemeClr val="accent2">
                    <a:lumMod val="75000"/>
                  </a:schemeClr>
                </a:solidFill>
              </a:rPr>
              <a:t> </a:t>
            </a:r>
          </a:p>
          <a:p>
            <a:pPr marL="457200" indent="-457200">
              <a:buAutoNum type="arabicPeriod"/>
            </a:pPr>
            <a:r>
              <a:rPr lang="en-US" b="1" dirty="0">
                <a:solidFill>
                  <a:schemeClr val="accent2">
                    <a:lumMod val="75000"/>
                  </a:schemeClr>
                </a:solidFill>
              </a:rPr>
              <a:t>Maximum age of client=</a:t>
            </a:r>
            <a:r>
              <a:rPr lang="en-US" b="1" dirty="0">
                <a:solidFill>
                  <a:schemeClr val="tx1"/>
                </a:solidFill>
              </a:rPr>
              <a:t>95</a:t>
            </a:r>
          </a:p>
          <a:p>
            <a:pPr marL="457200" indent="-457200">
              <a:buAutoNum type="arabicPeriod"/>
            </a:pPr>
            <a:r>
              <a:rPr lang="en-US" b="1" dirty="0">
                <a:solidFill>
                  <a:schemeClr val="accent2">
                    <a:lumMod val="75000"/>
                  </a:schemeClr>
                </a:solidFill>
              </a:rPr>
              <a:t>Minimum age of client=</a:t>
            </a:r>
            <a:r>
              <a:rPr lang="en-US" b="1" dirty="0">
                <a:solidFill>
                  <a:schemeClr val="tx1"/>
                </a:solidFill>
              </a:rPr>
              <a:t>18</a:t>
            </a:r>
          </a:p>
          <a:p>
            <a:pPr marL="457200" indent="-457200">
              <a:buAutoNum type="arabicPeriod"/>
            </a:pPr>
            <a:r>
              <a:rPr lang="en-US" b="1" dirty="0">
                <a:solidFill>
                  <a:schemeClr val="accent2">
                    <a:lumMod val="75000"/>
                  </a:schemeClr>
                </a:solidFill>
              </a:rPr>
              <a:t>First quartile (25</a:t>
            </a:r>
            <a:r>
              <a:rPr lang="en-US" b="1" baseline="30000" dirty="0">
                <a:solidFill>
                  <a:schemeClr val="accent2">
                    <a:lumMod val="75000"/>
                  </a:schemeClr>
                </a:solidFill>
              </a:rPr>
              <a:t>th</a:t>
            </a:r>
            <a:r>
              <a:rPr lang="en-US" b="1" dirty="0">
                <a:solidFill>
                  <a:schemeClr val="accent2">
                    <a:lumMod val="75000"/>
                  </a:schemeClr>
                </a:solidFill>
              </a:rPr>
              <a:t> percentile)=</a:t>
            </a:r>
            <a:r>
              <a:rPr lang="en-US" b="1" dirty="0">
                <a:solidFill>
                  <a:schemeClr val="tx1"/>
                </a:solidFill>
              </a:rPr>
              <a:t>33</a:t>
            </a:r>
          </a:p>
          <a:p>
            <a:pPr marL="457200" indent="-457200">
              <a:buAutoNum type="arabicPeriod"/>
            </a:pPr>
            <a:r>
              <a:rPr lang="en-US" b="1" dirty="0">
                <a:solidFill>
                  <a:schemeClr val="accent2">
                    <a:lumMod val="75000"/>
                  </a:schemeClr>
                </a:solidFill>
              </a:rPr>
              <a:t>Second quartile(50</a:t>
            </a:r>
            <a:r>
              <a:rPr lang="en-US" b="1" baseline="30000" dirty="0">
                <a:solidFill>
                  <a:schemeClr val="accent2">
                    <a:lumMod val="75000"/>
                  </a:schemeClr>
                </a:solidFill>
              </a:rPr>
              <a:t>th</a:t>
            </a:r>
            <a:r>
              <a:rPr lang="en-US" b="1" dirty="0">
                <a:solidFill>
                  <a:schemeClr val="accent2">
                    <a:lumMod val="75000"/>
                  </a:schemeClr>
                </a:solidFill>
              </a:rPr>
              <a:t> percentile)=</a:t>
            </a:r>
            <a:r>
              <a:rPr lang="en-US" b="1" dirty="0">
                <a:solidFill>
                  <a:schemeClr val="tx1"/>
                </a:solidFill>
              </a:rPr>
              <a:t>39</a:t>
            </a:r>
          </a:p>
          <a:p>
            <a:pPr marL="457200" indent="-457200">
              <a:buAutoNum type="arabicPeriod"/>
            </a:pPr>
            <a:r>
              <a:rPr lang="en-US" b="1" dirty="0">
                <a:solidFill>
                  <a:schemeClr val="accent2">
                    <a:lumMod val="75000"/>
                  </a:schemeClr>
                </a:solidFill>
              </a:rPr>
              <a:t>Third quartile (75</a:t>
            </a:r>
            <a:r>
              <a:rPr lang="en-US" b="1" baseline="30000" dirty="0">
                <a:solidFill>
                  <a:schemeClr val="accent2">
                    <a:lumMod val="75000"/>
                  </a:schemeClr>
                </a:solidFill>
              </a:rPr>
              <a:t>th</a:t>
            </a:r>
            <a:r>
              <a:rPr lang="en-US" b="1" dirty="0">
                <a:solidFill>
                  <a:schemeClr val="accent2">
                    <a:lumMod val="75000"/>
                  </a:schemeClr>
                </a:solidFill>
              </a:rPr>
              <a:t> percentile)=</a:t>
            </a:r>
            <a:r>
              <a:rPr lang="en-US" b="1" dirty="0">
                <a:solidFill>
                  <a:schemeClr val="tx1"/>
                </a:solidFill>
              </a:rPr>
              <a:t>48</a:t>
            </a:r>
          </a:p>
          <a:p>
            <a:r>
              <a:rPr lang="en-US" b="1" dirty="0">
                <a:solidFill>
                  <a:schemeClr val="accent2">
                    <a:lumMod val="75000"/>
                  </a:schemeClr>
                </a:solidFill>
              </a:rPr>
              <a:t>(all in years)</a:t>
            </a:r>
          </a:p>
        </p:txBody>
      </p:sp>
      <p:pic>
        <p:nvPicPr>
          <p:cNvPr id="6" name="Content Placeholder 5">
            <a:extLst>
              <a:ext uri="{FF2B5EF4-FFF2-40B4-BE49-F238E27FC236}">
                <a16:creationId xmlns:a16="http://schemas.microsoft.com/office/drawing/2014/main" id="{3587C270-A40F-8470-4C56-95BE0BA5C374}"/>
              </a:ext>
            </a:extLst>
          </p:cNvPr>
          <p:cNvPicPr>
            <a:picLocks noGrp="1" noChangeAspect="1"/>
          </p:cNvPicPr>
          <p:nvPr>
            <p:ph sz="quarter" idx="16"/>
          </p:nvPr>
        </p:nvPicPr>
        <p:blipFill>
          <a:blip r:embed="rId3"/>
          <a:stretch>
            <a:fillRect/>
          </a:stretch>
        </p:blipFill>
        <p:spPr>
          <a:xfrm>
            <a:off x="6427578" y="1904061"/>
            <a:ext cx="4031411" cy="4214658"/>
          </a:xfrm>
        </p:spPr>
      </p:pic>
      <p:sp>
        <p:nvSpPr>
          <p:cNvPr id="7" name="TextBox 6">
            <a:extLst>
              <a:ext uri="{FF2B5EF4-FFF2-40B4-BE49-F238E27FC236}">
                <a16:creationId xmlns:a16="http://schemas.microsoft.com/office/drawing/2014/main" id="{FEBC7D5F-C078-6261-C7F5-3F5FDF6712F8}"/>
              </a:ext>
            </a:extLst>
          </p:cNvPr>
          <p:cNvSpPr txBox="1"/>
          <p:nvPr/>
        </p:nvSpPr>
        <p:spPr>
          <a:xfrm>
            <a:off x="6718000" y="6118719"/>
            <a:ext cx="3450566" cy="369332"/>
          </a:xfrm>
          <a:prstGeom prst="rect">
            <a:avLst/>
          </a:prstGeom>
          <a:noFill/>
        </p:spPr>
        <p:txBody>
          <a:bodyPr wrap="square" rtlCol="0">
            <a:spAutoFit/>
          </a:bodyPr>
          <a:lstStyle/>
          <a:p>
            <a:r>
              <a:rPr lang="en-IN" dirty="0">
                <a:solidFill>
                  <a:schemeClr val="accent2">
                    <a:lumMod val="75000"/>
                  </a:schemeClr>
                </a:solidFill>
              </a:rPr>
              <a:t>Histogram Bar of Age Distribution</a:t>
            </a:r>
          </a:p>
        </p:txBody>
      </p:sp>
    </p:spTree>
    <p:extLst>
      <p:ext uri="{BB962C8B-B14F-4D97-AF65-F5344CB8AC3E}">
        <p14:creationId xmlns:p14="http://schemas.microsoft.com/office/powerpoint/2010/main" val="888484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8A04-B3D1-1441-C817-7125EF9D6B05}"/>
              </a:ext>
            </a:extLst>
          </p:cNvPr>
          <p:cNvSpPr>
            <a:spLocks noGrp="1"/>
          </p:cNvSpPr>
          <p:nvPr>
            <p:ph type="title"/>
          </p:nvPr>
        </p:nvSpPr>
        <p:spPr/>
        <p:txBody>
          <a:bodyPr/>
          <a:lstStyle/>
          <a:p>
            <a:r>
              <a:rPr lang="en-IN" dirty="0">
                <a:solidFill>
                  <a:schemeClr val="tx1"/>
                </a:solidFill>
              </a:rPr>
              <a:t>Job Type Variance </a:t>
            </a:r>
          </a:p>
        </p:txBody>
      </p:sp>
      <p:sp>
        <p:nvSpPr>
          <p:cNvPr id="3" name="Content Placeholder 2">
            <a:extLst>
              <a:ext uri="{FF2B5EF4-FFF2-40B4-BE49-F238E27FC236}">
                <a16:creationId xmlns:a16="http://schemas.microsoft.com/office/drawing/2014/main" id="{D190971C-6057-02BA-1522-0F7E51C6589B}"/>
              </a:ext>
            </a:extLst>
          </p:cNvPr>
          <p:cNvSpPr>
            <a:spLocks noGrp="1"/>
          </p:cNvSpPr>
          <p:nvPr>
            <p:ph sz="quarter" idx="15"/>
          </p:nvPr>
        </p:nvSpPr>
        <p:spPr>
          <a:xfrm>
            <a:off x="633567" y="2288336"/>
            <a:ext cx="5188215" cy="4992975"/>
          </a:xfrm>
        </p:spPr>
        <p:txBody>
          <a:bodyPr>
            <a:noAutofit/>
          </a:bodyPr>
          <a:lstStyle/>
          <a:p>
            <a:pPr marL="457200" indent="-457200">
              <a:buAutoNum type="arabicPeriod"/>
            </a:pPr>
            <a:r>
              <a:rPr lang="en-IN" sz="1450" b="1" dirty="0">
                <a:solidFill>
                  <a:schemeClr val="accent2">
                    <a:lumMod val="75000"/>
                  </a:schemeClr>
                </a:solidFill>
              </a:rPr>
              <a:t>Blue collar industry </a:t>
            </a:r>
            <a:r>
              <a:rPr lang="en-IN" sz="1450" b="1" dirty="0">
                <a:solidFill>
                  <a:schemeClr val="tx1"/>
                </a:solidFill>
              </a:rPr>
              <a:t>(9732) </a:t>
            </a:r>
            <a:r>
              <a:rPr lang="en-IN" sz="1450" b="1" dirty="0">
                <a:solidFill>
                  <a:schemeClr val="accent2">
                    <a:lumMod val="75000"/>
                  </a:schemeClr>
                </a:solidFill>
              </a:rPr>
              <a:t>comprises of most clients. It is followed by Management</a:t>
            </a:r>
            <a:r>
              <a:rPr lang="en-IN" sz="1450" b="1" dirty="0">
                <a:solidFill>
                  <a:schemeClr val="tx1"/>
                </a:solidFill>
              </a:rPr>
              <a:t>(9460) </a:t>
            </a:r>
            <a:r>
              <a:rPr lang="en-IN" sz="1450" b="1" dirty="0">
                <a:solidFill>
                  <a:schemeClr val="accent2">
                    <a:lumMod val="75000"/>
                  </a:schemeClr>
                </a:solidFill>
              </a:rPr>
              <a:t>and Technician </a:t>
            </a:r>
            <a:r>
              <a:rPr lang="en-IN" sz="1450" b="1" dirty="0">
                <a:solidFill>
                  <a:schemeClr val="tx1"/>
                </a:solidFill>
              </a:rPr>
              <a:t>(7597).</a:t>
            </a:r>
          </a:p>
          <a:p>
            <a:pPr marL="457200" indent="-457200">
              <a:buAutoNum type="arabicPeriod"/>
            </a:pPr>
            <a:r>
              <a:rPr lang="en-IN" sz="1450" b="1" dirty="0">
                <a:solidFill>
                  <a:schemeClr val="accent2">
                    <a:lumMod val="75000"/>
                  </a:schemeClr>
                </a:solidFill>
              </a:rPr>
              <a:t>Admin and Services have moderate number of clients, </a:t>
            </a:r>
            <a:r>
              <a:rPr lang="en-IN" sz="1450" b="1" dirty="0">
                <a:solidFill>
                  <a:schemeClr val="tx1"/>
                </a:solidFill>
              </a:rPr>
              <a:t>5171</a:t>
            </a:r>
            <a:r>
              <a:rPr lang="en-IN" sz="1450" b="1" dirty="0">
                <a:solidFill>
                  <a:schemeClr val="accent2">
                    <a:lumMod val="75000"/>
                  </a:schemeClr>
                </a:solidFill>
              </a:rPr>
              <a:t> and </a:t>
            </a:r>
            <a:r>
              <a:rPr lang="en-IN" sz="1450" b="1" dirty="0">
                <a:solidFill>
                  <a:schemeClr val="tx1"/>
                </a:solidFill>
              </a:rPr>
              <a:t>4154</a:t>
            </a:r>
            <a:r>
              <a:rPr lang="en-IN" sz="1450" b="1" dirty="0">
                <a:solidFill>
                  <a:schemeClr val="accent2">
                    <a:lumMod val="75000"/>
                  </a:schemeClr>
                </a:solidFill>
              </a:rPr>
              <a:t> respectively.</a:t>
            </a:r>
          </a:p>
          <a:p>
            <a:pPr marL="457200" indent="-457200">
              <a:buAutoNum type="arabicPeriod"/>
            </a:pPr>
            <a:r>
              <a:rPr lang="en-IN" sz="1450" b="1" dirty="0">
                <a:solidFill>
                  <a:schemeClr val="accent2">
                    <a:lumMod val="75000"/>
                  </a:schemeClr>
                </a:solidFill>
              </a:rPr>
              <a:t>Rest categories-</a:t>
            </a:r>
          </a:p>
          <a:p>
            <a:r>
              <a:rPr lang="en-US" sz="1450" b="1" dirty="0">
                <a:solidFill>
                  <a:schemeClr val="accent2">
                    <a:lumMod val="75000"/>
                  </a:schemeClr>
                </a:solidFill>
              </a:rPr>
              <a:t>retired- </a:t>
            </a:r>
            <a:r>
              <a:rPr lang="en-US" sz="1450" b="1" dirty="0">
                <a:solidFill>
                  <a:schemeClr val="tx1"/>
                </a:solidFill>
              </a:rPr>
              <a:t>2267</a:t>
            </a:r>
          </a:p>
          <a:p>
            <a:pPr>
              <a:lnSpc>
                <a:spcPct val="50000"/>
              </a:lnSpc>
            </a:pPr>
            <a:r>
              <a:rPr lang="en-US" sz="1450" b="1" dirty="0">
                <a:solidFill>
                  <a:schemeClr val="accent2">
                    <a:lumMod val="75000"/>
                  </a:schemeClr>
                </a:solidFill>
              </a:rPr>
              <a:t>self-employed - </a:t>
            </a:r>
            <a:r>
              <a:rPr lang="en-US" sz="1450" b="1" dirty="0">
                <a:solidFill>
                  <a:schemeClr val="tx1"/>
                </a:solidFill>
              </a:rPr>
              <a:t>1579</a:t>
            </a:r>
          </a:p>
          <a:p>
            <a:r>
              <a:rPr lang="en-US" sz="1450" b="1" dirty="0">
                <a:solidFill>
                  <a:schemeClr val="accent2">
                    <a:lumMod val="75000"/>
                  </a:schemeClr>
                </a:solidFill>
              </a:rPr>
              <a:t>entrepreneur  - </a:t>
            </a:r>
            <a:r>
              <a:rPr lang="en-US" sz="1450" b="1" dirty="0">
                <a:solidFill>
                  <a:schemeClr val="tx1"/>
                </a:solidFill>
              </a:rPr>
              <a:t>1487</a:t>
            </a:r>
          </a:p>
          <a:p>
            <a:r>
              <a:rPr lang="en-US" sz="1450" b="1" dirty="0">
                <a:solidFill>
                  <a:schemeClr val="accent2">
                    <a:lumMod val="75000"/>
                  </a:schemeClr>
                </a:solidFill>
              </a:rPr>
              <a:t>unemployed  - </a:t>
            </a:r>
            <a:r>
              <a:rPr lang="en-US" sz="1450" b="1" dirty="0">
                <a:solidFill>
                  <a:schemeClr val="tx1"/>
                </a:solidFill>
              </a:rPr>
              <a:t>1303</a:t>
            </a:r>
          </a:p>
          <a:p>
            <a:r>
              <a:rPr lang="en-US" sz="1450" b="1" dirty="0">
                <a:solidFill>
                  <a:schemeClr val="accent2">
                    <a:lumMod val="75000"/>
                  </a:schemeClr>
                </a:solidFill>
              </a:rPr>
              <a:t>housemaid   - </a:t>
            </a:r>
            <a:r>
              <a:rPr lang="en-US" sz="1450" b="1" dirty="0">
                <a:solidFill>
                  <a:schemeClr val="tx1"/>
                </a:solidFill>
              </a:rPr>
              <a:t>1240</a:t>
            </a:r>
          </a:p>
          <a:p>
            <a:r>
              <a:rPr lang="en-US" sz="1450" b="1" dirty="0">
                <a:solidFill>
                  <a:schemeClr val="accent2">
                    <a:lumMod val="75000"/>
                  </a:schemeClr>
                </a:solidFill>
              </a:rPr>
              <a:t>student  - </a:t>
            </a:r>
            <a:r>
              <a:rPr lang="en-US" sz="1450" b="1" dirty="0">
                <a:solidFill>
                  <a:schemeClr val="tx1"/>
                </a:solidFill>
              </a:rPr>
              <a:t>938</a:t>
            </a:r>
          </a:p>
          <a:p>
            <a:r>
              <a:rPr lang="en-US" sz="1450" b="1" dirty="0">
                <a:solidFill>
                  <a:schemeClr val="accent2">
                    <a:lumMod val="75000"/>
                  </a:schemeClr>
                </a:solidFill>
              </a:rPr>
              <a:t>unknown -  </a:t>
            </a:r>
            <a:r>
              <a:rPr lang="en-US" sz="1450" b="1" dirty="0">
                <a:solidFill>
                  <a:schemeClr val="tx1"/>
                </a:solidFill>
              </a:rPr>
              <a:t>288</a:t>
            </a:r>
            <a:endParaRPr lang="en-IN" sz="1450" b="1" dirty="0">
              <a:solidFill>
                <a:schemeClr val="tx1"/>
              </a:solidFill>
            </a:endParaRPr>
          </a:p>
        </p:txBody>
      </p:sp>
      <p:pic>
        <p:nvPicPr>
          <p:cNvPr id="6" name="Content Placeholder 5">
            <a:extLst>
              <a:ext uri="{FF2B5EF4-FFF2-40B4-BE49-F238E27FC236}">
                <a16:creationId xmlns:a16="http://schemas.microsoft.com/office/drawing/2014/main" id="{13B3878E-BE02-1840-52A4-14A09023CB13}"/>
              </a:ext>
            </a:extLst>
          </p:cNvPr>
          <p:cNvPicPr>
            <a:picLocks noGrp="1" noChangeAspect="1"/>
          </p:cNvPicPr>
          <p:nvPr>
            <p:ph sz="quarter" idx="16"/>
          </p:nvPr>
        </p:nvPicPr>
        <p:blipFill>
          <a:blip r:embed="rId2"/>
          <a:stretch>
            <a:fillRect/>
          </a:stretch>
        </p:blipFill>
        <p:spPr>
          <a:xfrm>
            <a:off x="5942551" y="2288336"/>
            <a:ext cx="4693819" cy="3958221"/>
          </a:xfrm>
        </p:spPr>
      </p:pic>
      <p:sp>
        <p:nvSpPr>
          <p:cNvPr id="7" name="TextBox 6">
            <a:extLst>
              <a:ext uri="{FF2B5EF4-FFF2-40B4-BE49-F238E27FC236}">
                <a16:creationId xmlns:a16="http://schemas.microsoft.com/office/drawing/2014/main" id="{ADBE6A0C-ACA7-BD51-3C28-1CA737C1D3D0}"/>
              </a:ext>
            </a:extLst>
          </p:cNvPr>
          <p:cNvSpPr txBox="1"/>
          <p:nvPr/>
        </p:nvSpPr>
        <p:spPr>
          <a:xfrm>
            <a:off x="6409426" y="6246557"/>
            <a:ext cx="4347713" cy="378621"/>
          </a:xfrm>
          <a:prstGeom prst="rect">
            <a:avLst/>
          </a:prstGeom>
          <a:noFill/>
        </p:spPr>
        <p:txBody>
          <a:bodyPr wrap="square" rtlCol="0">
            <a:spAutoFit/>
          </a:bodyPr>
          <a:lstStyle/>
          <a:p>
            <a:r>
              <a:rPr lang="en-IN" dirty="0">
                <a:solidFill>
                  <a:schemeClr val="accent2">
                    <a:lumMod val="75000"/>
                  </a:schemeClr>
                </a:solidFill>
              </a:rPr>
              <a:t>Bar Graph of Job Types among clients</a:t>
            </a:r>
          </a:p>
        </p:txBody>
      </p:sp>
    </p:spTree>
    <p:extLst>
      <p:ext uri="{BB962C8B-B14F-4D97-AF65-F5344CB8AC3E}">
        <p14:creationId xmlns:p14="http://schemas.microsoft.com/office/powerpoint/2010/main" val="2978421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77D0-8306-0EA4-AEC5-5A2DEACE891E}"/>
              </a:ext>
            </a:extLst>
          </p:cNvPr>
          <p:cNvSpPr>
            <a:spLocks noGrp="1"/>
          </p:cNvSpPr>
          <p:nvPr>
            <p:ph type="title"/>
          </p:nvPr>
        </p:nvSpPr>
        <p:spPr/>
        <p:txBody>
          <a:bodyPr/>
          <a:lstStyle/>
          <a:p>
            <a:r>
              <a:rPr lang="en-IN" dirty="0">
                <a:solidFill>
                  <a:schemeClr val="tx1"/>
                </a:solidFill>
              </a:rPr>
              <a:t>Marital Status of Clients</a:t>
            </a:r>
          </a:p>
        </p:txBody>
      </p:sp>
      <p:sp>
        <p:nvSpPr>
          <p:cNvPr id="3" name="Content Placeholder 2">
            <a:extLst>
              <a:ext uri="{FF2B5EF4-FFF2-40B4-BE49-F238E27FC236}">
                <a16:creationId xmlns:a16="http://schemas.microsoft.com/office/drawing/2014/main" id="{BEF43789-DD66-339E-DC39-490B76FD7369}"/>
              </a:ext>
            </a:extLst>
          </p:cNvPr>
          <p:cNvSpPr>
            <a:spLocks noGrp="1"/>
          </p:cNvSpPr>
          <p:nvPr>
            <p:ph sz="quarter" idx="15"/>
          </p:nvPr>
        </p:nvSpPr>
        <p:spPr/>
        <p:txBody>
          <a:bodyPr>
            <a:normAutofit/>
          </a:bodyPr>
          <a:lstStyle/>
          <a:p>
            <a:r>
              <a:rPr lang="en-US" sz="2400" b="1" dirty="0">
                <a:solidFill>
                  <a:schemeClr val="accent2">
                    <a:lumMod val="75000"/>
                  </a:schemeClr>
                </a:solidFill>
              </a:rPr>
              <a:t>1.Married - </a:t>
            </a:r>
            <a:r>
              <a:rPr lang="en-US" sz="2400" b="1" dirty="0">
                <a:solidFill>
                  <a:schemeClr val="tx1"/>
                </a:solidFill>
              </a:rPr>
              <a:t>27216</a:t>
            </a:r>
          </a:p>
          <a:p>
            <a:r>
              <a:rPr lang="en-US" sz="2400" b="1" dirty="0">
                <a:solidFill>
                  <a:schemeClr val="accent2">
                    <a:lumMod val="75000"/>
                  </a:schemeClr>
                </a:solidFill>
              </a:rPr>
              <a:t>2. Single -</a:t>
            </a:r>
            <a:r>
              <a:rPr lang="en-US" sz="2400" b="1" dirty="0">
                <a:solidFill>
                  <a:schemeClr val="tx1"/>
                </a:solidFill>
              </a:rPr>
              <a:t> 12790</a:t>
            </a:r>
          </a:p>
          <a:p>
            <a:r>
              <a:rPr lang="en-US" sz="2400" b="1" dirty="0">
                <a:solidFill>
                  <a:schemeClr val="accent2">
                    <a:lumMod val="75000"/>
                  </a:schemeClr>
                </a:solidFill>
              </a:rPr>
              <a:t>3. Divorced - </a:t>
            </a:r>
            <a:r>
              <a:rPr lang="en-US" sz="2400" b="1" dirty="0">
                <a:solidFill>
                  <a:schemeClr val="tx1"/>
                </a:solidFill>
              </a:rPr>
              <a:t> 5207</a:t>
            </a:r>
            <a:endParaRPr lang="en-IN" sz="2400" b="1" dirty="0">
              <a:solidFill>
                <a:schemeClr val="tx1"/>
              </a:solidFill>
            </a:endParaRPr>
          </a:p>
        </p:txBody>
      </p:sp>
      <p:pic>
        <p:nvPicPr>
          <p:cNvPr id="11" name="Content Placeholder 10">
            <a:extLst>
              <a:ext uri="{FF2B5EF4-FFF2-40B4-BE49-F238E27FC236}">
                <a16:creationId xmlns:a16="http://schemas.microsoft.com/office/drawing/2014/main" id="{14AA0BD4-225B-FE27-3495-7DF869E772C4}"/>
              </a:ext>
            </a:extLst>
          </p:cNvPr>
          <p:cNvPicPr>
            <a:picLocks noGrp="1" noChangeAspect="1"/>
          </p:cNvPicPr>
          <p:nvPr>
            <p:ph sz="quarter" idx="16"/>
          </p:nvPr>
        </p:nvPicPr>
        <p:blipFill>
          <a:blip r:embed="rId2"/>
          <a:stretch>
            <a:fillRect/>
          </a:stretch>
        </p:blipFill>
        <p:spPr>
          <a:xfrm>
            <a:off x="5907567" y="2328677"/>
            <a:ext cx="5099738" cy="3945318"/>
          </a:xfrm>
        </p:spPr>
      </p:pic>
      <p:sp>
        <p:nvSpPr>
          <p:cNvPr id="12" name="TextBox 11">
            <a:extLst>
              <a:ext uri="{FF2B5EF4-FFF2-40B4-BE49-F238E27FC236}">
                <a16:creationId xmlns:a16="http://schemas.microsoft.com/office/drawing/2014/main" id="{7A389DAD-5F41-E073-30FE-8B2C5DD53239}"/>
              </a:ext>
            </a:extLst>
          </p:cNvPr>
          <p:cNvSpPr txBox="1"/>
          <p:nvPr/>
        </p:nvSpPr>
        <p:spPr>
          <a:xfrm>
            <a:off x="6512943" y="6273995"/>
            <a:ext cx="4244196" cy="369332"/>
          </a:xfrm>
          <a:prstGeom prst="rect">
            <a:avLst/>
          </a:prstGeom>
          <a:noFill/>
        </p:spPr>
        <p:txBody>
          <a:bodyPr wrap="square" rtlCol="0">
            <a:spAutoFit/>
          </a:bodyPr>
          <a:lstStyle/>
          <a:p>
            <a:r>
              <a:rPr lang="en-IN" b="1" dirty="0">
                <a:solidFill>
                  <a:schemeClr val="accent2">
                    <a:lumMod val="75000"/>
                  </a:schemeClr>
                </a:solidFill>
              </a:rPr>
              <a:t>Bar</a:t>
            </a:r>
            <a:r>
              <a:rPr lang="en-IN" dirty="0"/>
              <a:t> </a:t>
            </a:r>
            <a:r>
              <a:rPr lang="en-IN" b="1" dirty="0">
                <a:solidFill>
                  <a:schemeClr val="accent2">
                    <a:lumMod val="75000"/>
                  </a:schemeClr>
                </a:solidFill>
              </a:rPr>
              <a:t>Graph for Marital Status Distribution</a:t>
            </a:r>
          </a:p>
        </p:txBody>
      </p:sp>
    </p:spTree>
    <p:extLst>
      <p:ext uri="{BB962C8B-B14F-4D97-AF65-F5344CB8AC3E}">
        <p14:creationId xmlns:p14="http://schemas.microsoft.com/office/powerpoint/2010/main" val="3861296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42E3-D447-4CAD-189E-4FD08BC617F9}"/>
              </a:ext>
            </a:extLst>
          </p:cNvPr>
          <p:cNvSpPr>
            <a:spLocks noGrp="1"/>
          </p:cNvSpPr>
          <p:nvPr>
            <p:ph type="title"/>
          </p:nvPr>
        </p:nvSpPr>
        <p:spPr/>
        <p:txBody>
          <a:bodyPr/>
          <a:lstStyle/>
          <a:p>
            <a:r>
              <a:rPr lang="en-IN" dirty="0">
                <a:solidFill>
                  <a:schemeClr val="tx1"/>
                </a:solidFill>
              </a:rPr>
              <a:t>Education Level of Clients</a:t>
            </a:r>
          </a:p>
        </p:txBody>
      </p:sp>
      <p:sp>
        <p:nvSpPr>
          <p:cNvPr id="3" name="Content Placeholder 2">
            <a:extLst>
              <a:ext uri="{FF2B5EF4-FFF2-40B4-BE49-F238E27FC236}">
                <a16:creationId xmlns:a16="http://schemas.microsoft.com/office/drawing/2014/main" id="{BB89170D-5446-23D4-F457-7B17048E3E77}"/>
              </a:ext>
            </a:extLst>
          </p:cNvPr>
          <p:cNvSpPr>
            <a:spLocks noGrp="1"/>
          </p:cNvSpPr>
          <p:nvPr>
            <p:ph sz="quarter" idx="15"/>
          </p:nvPr>
        </p:nvSpPr>
        <p:spPr/>
        <p:txBody>
          <a:bodyPr>
            <a:normAutofit/>
          </a:bodyPr>
          <a:lstStyle/>
          <a:p>
            <a:r>
              <a:rPr lang="en-US" sz="2400" dirty="0">
                <a:solidFill>
                  <a:schemeClr val="accent2">
                    <a:lumMod val="75000"/>
                  </a:schemeClr>
                </a:solidFill>
              </a:rPr>
              <a:t>s</a:t>
            </a:r>
            <a:r>
              <a:rPr lang="en-US" sz="2400" b="1" dirty="0">
                <a:solidFill>
                  <a:schemeClr val="accent2">
                    <a:lumMod val="75000"/>
                  </a:schemeClr>
                </a:solidFill>
              </a:rPr>
              <a:t>econdary</a:t>
            </a:r>
            <a:r>
              <a:rPr lang="en-US" sz="2400" b="1" dirty="0"/>
              <a:t> </a:t>
            </a:r>
            <a:r>
              <a:rPr lang="en-US" sz="2400" b="1" dirty="0">
                <a:solidFill>
                  <a:schemeClr val="accent2">
                    <a:lumMod val="75000"/>
                  </a:schemeClr>
                </a:solidFill>
              </a:rPr>
              <a:t>- </a:t>
            </a:r>
            <a:r>
              <a:rPr lang="en-US" sz="2400" b="1" dirty="0">
                <a:solidFill>
                  <a:schemeClr val="tx1"/>
                </a:solidFill>
              </a:rPr>
              <a:t>23201</a:t>
            </a:r>
          </a:p>
          <a:p>
            <a:r>
              <a:rPr lang="en-US" sz="2400" b="1" dirty="0">
                <a:solidFill>
                  <a:schemeClr val="accent2">
                    <a:lumMod val="75000"/>
                  </a:schemeClr>
                </a:solidFill>
              </a:rPr>
              <a:t>tertiary - </a:t>
            </a:r>
            <a:r>
              <a:rPr lang="en-US" sz="2400" b="1" dirty="0">
                <a:solidFill>
                  <a:schemeClr val="tx1"/>
                </a:solidFill>
              </a:rPr>
              <a:t>13301</a:t>
            </a:r>
          </a:p>
          <a:p>
            <a:r>
              <a:rPr lang="en-US" sz="2400" b="1" dirty="0">
                <a:solidFill>
                  <a:schemeClr val="accent2">
                    <a:lumMod val="75000"/>
                  </a:schemeClr>
                </a:solidFill>
              </a:rPr>
              <a:t>primary  - </a:t>
            </a:r>
            <a:r>
              <a:rPr lang="en-US" sz="2400" b="1" dirty="0">
                <a:solidFill>
                  <a:schemeClr val="tx1"/>
                </a:solidFill>
              </a:rPr>
              <a:t>6851</a:t>
            </a:r>
          </a:p>
          <a:p>
            <a:r>
              <a:rPr lang="en-US" sz="2400" b="1" dirty="0">
                <a:solidFill>
                  <a:schemeClr val="accent2">
                    <a:lumMod val="75000"/>
                  </a:schemeClr>
                </a:solidFill>
              </a:rPr>
              <a:t>unknown  - </a:t>
            </a:r>
            <a:r>
              <a:rPr lang="en-US" sz="2400" b="1" dirty="0">
                <a:solidFill>
                  <a:schemeClr val="tx1"/>
                </a:solidFill>
              </a:rPr>
              <a:t>1857</a:t>
            </a:r>
            <a:endParaRPr lang="en-IN" sz="2400" b="1" dirty="0">
              <a:solidFill>
                <a:schemeClr val="tx1"/>
              </a:solidFill>
            </a:endParaRPr>
          </a:p>
        </p:txBody>
      </p:sp>
      <p:pic>
        <p:nvPicPr>
          <p:cNvPr id="6" name="Content Placeholder 5">
            <a:extLst>
              <a:ext uri="{FF2B5EF4-FFF2-40B4-BE49-F238E27FC236}">
                <a16:creationId xmlns:a16="http://schemas.microsoft.com/office/drawing/2014/main" id="{D379C107-F838-93D2-A2D8-37C77F2B021D}"/>
              </a:ext>
            </a:extLst>
          </p:cNvPr>
          <p:cNvPicPr>
            <a:picLocks noGrp="1" noChangeAspect="1"/>
          </p:cNvPicPr>
          <p:nvPr>
            <p:ph sz="quarter" idx="16"/>
          </p:nvPr>
        </p:nvPicPr>
        <p:blipFill>
          <a:blip r:embed="rId2"/>
          <a:stretch>
            <a:fillRect/>
          </a:stretch>
        </p:blipFill>
        <p:spPr>
          <a:xfrm>
            <a:off x="6165011" y="1833588"/>
            <a:ext cx="4490827" cy="4316087"/>
          </a:xfrm>
        </p:spPr>
      </p:pic>
      <p:sp>
        <p:nvSpPr>
          <p:cNvPr id="8" name="TextBox 7">
            <a:extLst>
              <a:ext uri="{FF2B5EF4-FFF2-40B4-BE49-F238E27FC236}">
                <a16:creationId xmlns:a16="http://schemas.microsoft.com/office/drawing/2014/main" id="{C48CB0C4-E458-EAF1-9EB8-0A3E2A2B8297}"/>
              </a:ext>
            </a:extLst>
          </p:cNvPr>
          <p:cNvSpPr txBox="1"/>
          <p:nvPr/>
        </p:nvSpPr>
        <p:spPr>
          <a:xfrm>
            <a:off x="6832120" y="6210539"/>
            <a:ext cx="3312544" cy="369332"/>
          </a:xfrm>
          <a:prstGeom prst="rect">
            <a:avLst/>
          </a:prstGeom>
          <a:noFill/>
        </p:spPr>
        <p:txBody>
          <a:bodyPr wrap="square" rtlCol="0">
            <a:spAutoFit/>
          </a:bodyPr>
          <a:lstStyle/>
          <a:p>
            <a:r>
              <a:rPr lang="en-IN" dirty="0">
                <a:solidFill>
                  <a:schemeClr val="accent2">
                    <a:lumMod val="75000"/>
                  </a:schemeClr>
                </a:solidFill>
              </a:rPr>
              <a:t>Pie Chart for Level of Education</a:t>
            </a:r>
          </a:p>
        </p:txBody>
      </p:sp>
    </p:spTree>
    <p:extLst>
      <p:ext uri="{BB962C8B-B14F-4D97-AF65-F5344CB8AC3E}">
        <p14:creationId xmlns:p14="http://schemas.microsoft.com/office/powerpoint/2010/main" val="6014437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1440</Words>
  <Application>Microsoft Office PowerPoint</Application>
  <PresentationFormat>Widescreen</PresentationFormat>
  <Paragraphs>153</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Unicode MS</vt:lpstr>
      <vt:lpstr>Calibri</vt:lpstr>
      <vt:lpstr>Franklin Gothic Book</vt:lpstr>
      <vt:lpstr>Franklin Gothic Demi</vt:lpstr>
      <vt:lpstr>Custom</vt:lpstr>
      <vt:lpstr>Banking Data Analysis: Key Insights</vt:lpstr>
      <vt:lpstr>Agenda</vt:lpstr>
      <vt:lpstr>1. Introduction</vt:lpstr>
      <vt:lpstr>2. Data Cleaning</vt:lpstr>
      <vt:lpstr>3.Demographic Analysis</vt:lpstr>
      <vt:lpstr>Age distribution amongst clients</vt:lpstr>
      <vt:lpstr>Job Type Variance </vt:lpstr>
      <vt:lpstr>Marital Status of Clients</vt:lpstr>
      <vt:lpstr>Education Level of Clients</vt:lpstr>
      <vt:lpstr>4. Financial Behavior Analysis </vt:lpstr>
      <vt:lpstr>Clients’ Financial Status</vt:lpstr>
      <vt:lpstr>5. Marketing Campaign Analysis</vt:lpstr>
      <vt:lpstr>Communication Types used for Contact</vt:lpstr>
      <vt:lpstr> Contact Details (Both current and previous campaigns)</vt:lpstr>
      <vt:lpstr>PowerPoint Presentation</vt:lpstr>
      <vt:lpstr>cont&gt;</vt:lpstr>
      <vt:lpstr>Previous Campaign Results</vt:lpstr>
      <vt:lpstr>Term Deposit Analysis</vt:lpstr>
      <vt:lpstr>Correlation Heatmap</vt:lpstr>
      <vt:lpstr>6. Analysing Trends</vt:lpstr>
      <vt:lpstr>Job Type Analysis</vt:lpstr>
      <vt:lpstr>Marital Status and Education Levels</vt:lpstr>
      <vt:lpstr>Credit in default</vt:lpstr>
      <vt:lpstr>Loan Analysis</vt:lpstr>
      <vt:lpstr>7. Correlation Analysis</vt:lpstr>
      <vt:lpstr>PowerPoint Presentation</vt:lpstr>
      <vt:lpstr>2.Negative Correlations: </vt:lpstr>
      <vt:lpstr>8.  Conclusion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2024-08-20T23:53:55Z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