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71" r:id="rId4"/>
    <p:sldId id="270" r:id="rId5"/>
    <p:sldId id="268" r:id="rId6"/>
    <p:sldId id="267" r:id="rId7"/>
    <p:sldId id="259" r:id="rId8"/>
    <p:sldId id="261" r:id="rId9"/>
    <p:sldId id="260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068" autoAdjust="0"/>
  </p:normalViewPr>
  <p:slideViewPr>
    <p:cSldViewPr snapToGrid="0">
      <p:cViewPr>
        <p:scale>
          <a:sx n="147" d="100"/>
          <a:sy n="147" d="100"/>
        </p:scale>
        <p:origin x="-728" y="-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2DACD-EDDA-7C4A-99C8-CA509A0CB16B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26C59-409B-BC41-8EFD-7B658463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195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270D3-51F8-45E1-AC07-146A514A6D0C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559F9-6E1C-4773-A1FA-884B0A1272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761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 used in this presentation courtesy of: https://www.halvemaan.be/nl/home</a:t>
            </a:r>
          </a:p>
          <a:p>
            <a:r>
              <a:rPr lang="en-US" dirty="0"/>
              <a:t>https://github.com/tanvi-arora/Beerplant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559F9-6E1C-4773-A1FA-884B0A12728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36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 used in this presentation courtesy of: https://www.halvemaan.be/nl/home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559F9-6E1C-4773-A1FA-884B0A12728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25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 used in this presentation courtesy of: https://www.halvemaan.be/nl/home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559F9-6E1C-4773-A1FA-884B0A12728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86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 used in this presentation courtesy of: https://www.halvemaan.be/nl/home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559F9-6E1C-4773-A1FA-884B0A12728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452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 used in this presentation courtesy of: https://www.halvemaan.be/nl/home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559F9-6E1C-4773-A1FA-884B0A12728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608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 used in this presentation courtesy of: https://www.halvemaan.be/nl/home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559F9-6E1C-4773-A1FA-884B0A12728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83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 used in this presentation courtesy of: https://www.halvemaan.be/nl/home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559F9-6E1C-4773-A1FA-884B0A12728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61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 used in this presentation courtesy of: https://www.halvemaan.be/nl/home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559F9-6E1C-4773-A1FA-884B0A12728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61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 used in this presentation courtesy of: https://www.halvemaan.be/nl/home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559F9-6E1C-4773-A1FA-884B0A12728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61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 used in this presentation courtesy of: https://www.halvemaan.be/nl/home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559F9-6E1C-4773-A1FA-884B0A12728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61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 used in this presentation courtesy of: https://www.halvemaan.be/nl/home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559F9-6E1C-4773-A1FA-884B0A12728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171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 used in this presentation courtesy of: https://www.halvemaan.be/nl/home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559F9-6E1C-4773-A1FA-884B0A12728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91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 used in this presentation courtesy of: https://www.halvemaan.be/nl/home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559F9-6E1C-4773-A1FA-884B0A12728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25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 used in this presentation courtesy of: https://www.halvemaan.be/nl/home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559F9-6E1C-4773-A1FA-884B0A12728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06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055C4E-58B9-4BF8-AEFE-1F6AFA9A7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5DF422A-16BA-4C0A-AF0F-4C22F1BBF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7EA2F27-565C-4BB7-9A67-E5216C37D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BFA7-05E8-B043-B8BE-67BEF980E97C}" type="datetime1">
              <a:rPr lang="en-US" smtClean="0"/>
              <a:t>6/26/18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DCD5CA4-9448-4F6B-8A09-B200F147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2B870C3-A2F7-4C22-A0EA-04BE652D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FAC4-286E-4119-B13A-CB7582CBC9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66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B3D034-F902-4BA0-A7F4-4559BA167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721F740-F006-4571-B5FE-AAF80EFBB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4D2F2D6-3C0E-4573-BB70-3AEFF862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4836-C5F3-D144-97C2-00E1CF05C67D}" type="datetime1">
              <a:rPr lang="en-US" smtClean="0"/>
              <a:t>6/26/18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99DD617-FB11-42CA-8BD4-9783A54A6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9A36EC1-7603-4C37-BAA5-D3BE980B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FAC4-286E-4119-B13A-CB7582CBC9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02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D2E2330-8EC5-481A-9412-F5C42FC46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02E2097-A800-4719-A6FD-28945420E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5404CC3-C8FC-4D3B-BDE2-2AC5401F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C48B-9DDE-F742-8F61-7791E5965806}" type="datetime1">
              <a:rPr lang="en-US" smtClean="0"/>
              <a:t>6/26/18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EA185DD-569F-4ED0-B6F2-D1516A57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DA5877-8604-4C30-9B9F-B26B9683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FAC4-286E-4119-B13A-CB7582CBC9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8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E642E-F323-446C-972C-F601ABFD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DD96E9-C73C-4731-882D-DAD068D9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F0F9A43-127F-4D1C-9794-D29BC768F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4D326-C16A-8247-B072-E39ABE4D1E29}" type="datetime1">
              <a:rPr lang="en-US" smtClean="0"/>
              <a:t>6/26/18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B786CFA-AA4B-4DD7-A39B-C94F5F25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3C0E185-C2C5-4666-8830-39BBEA35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FAC4-286E-4119-B13A-CB7582CBC9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6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C9A319-E069-4E6C-BB23-092256F3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EDE5522-C540-498A-8FBF-EB9B0BF31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2D4C2F-1093-43B2-82D3-2BFB5B55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41ED-BD02-4841-ADA5-36A132D9CB6C}" type="datetime1">
              <a:rPr lang="en-US" smtClean="0"/>
              <a:t>6/26/18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E719AB3-5379-4492-B868-3520208F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4CF789-1D3C-45F4-B78D-A6927409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FAC4-286E-4119-B13A-CB7582CBC9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86CE4A-26BB-4C88-95D3-5B93C59E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D42989-EFE9-4D77-BFB1-4D0FF1B17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669B815-6E9E-4DCC-8A04-F96E2587E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05FF230-6D3A-44A5-802D-EC8D7A3A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EC84-CBF9-CA42-AA1A-58C565E399C8}" type="datetime1">
              <a:rPr lang="en-US" smtClean="0"/>
              <a:t>6/26/18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9DD9AF8-82DE-473D-A517-24B7F152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C4DA9DF-3FBB-48B0-89DD-FAFBB33F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FAC4-286E-4119-B13A-CB7582CBC9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37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C589D7-4571-4A8E-9621-42FE133DC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F1691A-36BC-4982-9597-A2421C63C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B105B98-F8CF-4CBF-8FCF-6238E0992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315F3ED-7D52-4473-A7BE-204200873F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1D324D8-B243-4070-8D6E-569237311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BB3861F-2768-4893-8691-0D423503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A56E-7D07-624A-8AFB-B5BE78EA260E}" type="datetime1">
              <a:rPr lang="en-US" smtClean="0"/>
              <a:t>6/26/18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07DBDBF-305A-4797-BE88-D6F44924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95FFD9B-00B4-4942-B459-B4A027ED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FAC4-286E-4119-B13A-CB7582CBC9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1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5E3753-5E10-4D02-8DA2-24F87228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85D889C-5B96-4EDF-A62C-976EBD5D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59D3-3FB0-3A43-BA5C-5282FE6DA955}" type="datetime1">
              <a:rPr lang="en-US" smtClean="0"/>
              <a:t>6/26/18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8A71757-D8BA-4396-A171-9750611E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A3AAB97-4119-4B9D-AAA2-3886FA90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FAC4-286E-4119-B13A-CB7582CBC9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5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53546E1-AEE9-4C35-903F-CDBEEADB1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E631-00A8-5A46-902F-9D0AAC9BE2C8}" type="datetime1">
              <a:rPr lang="en-US" smtClean="0"/>
              <a:t>6/26/18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C2160A6-EBCB-4C0A-B0F6-E1C50D61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CA71570-7B77-4224-8BD1-09626715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FAC4-286E-4119-B13A-CB7582CBC9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95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870CC1-4548-4D84-AEF4-87330DE4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CC5BD5-0946-46E4-890A-562CE6B8E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D388F5C-5882-4FF3-8841-B63422F98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A15855B-46E9-4F1E-843E-0D4376AD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0D77-26E2-1C46-96F6-F1E3342242D7}" type="datetime1">
              <a:rPr lang="en-US" smtClean="0"/>
              <a:t>6/26/18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400B58F-F1B6-4F52-AA2E-09470833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30030C-8F61-4CAE-A5C9-1DF55196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FAC4-286E-4119-B13A-CB7582CBC9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2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79BFCA-A189-4E32-8080-50361F26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910EEAC-7270-4290-BCFB-D6824D55F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DFA9BE9-841F-441A-8244-35A6048B7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22AC666-F969-45B3-8E29-1B49C063D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C0ED-6C4B-B544-9BEB-ED13527B4FC4}" type="datetime1">
              <a:rPr lang="en-US" smtClean="0"/>
              <a:t>6/26/18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FAD4AE0-10AC-47F2-BF5C-50E97453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6B248F1-02F0-43B6-B588-479FB393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FAC4-286E-4119-B13A-CB7582CBC9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82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005B9E8-81BF-445D-BB0A-340BC9589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4CD51B4-C8D6-406F-A2C0-1C287A81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63E7707-23B5-4D60-B7CC-E070F5D9B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87D1D-AA77-CC4F-975B-BDEFE263DF3C}" type="datetime1">
              <a:rPr lang="en-US" smtClean="0"/>
              <a:t>6/26/18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05E541-FF77-49E0-9361-F342596F2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D3C91F-995A-463D-9F2A-820DFC876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8FAC4-286E-4119-B13A-CB7582CBC9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61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lvemaan.be/nl/home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hyperlink" Target="https://www.brugsezot.be/nl/home" TargetMode="External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lvemaan.be/nl/home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hyperlink" Target="https://www.brugsezot.be/nl/home" TargetMode="External"/><Relationship Id="rId8" Type="http://schemas.openxmlformats.org/officeDocument/2006/relationships/image" Target="../media/image4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lvemaan.be/nl/home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hyperlink" Target="https://www.brugsezot.be/nl/home" TargetMode="External"/><Relationship Id="rId8" Type="http://schemas.openxmlformats.org/officeDocument/2006/relationships/image" Target="../media/image4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hyperlink" Target="https://dasbestoktoberfest.com" TargetMode="External"/><Relationship Id="rId12" Type="http://schemas.openxmlformats.org/officeDocument/2006/relationships/hyperlink" Target="http://www.acadiaoktoberfest.com/" TargetMode="External"/><Relationship Id="rId13" Type="http://schemas.openxmlformats.org/officeDocument/2006/relationships/hyperlink" Target="https://bigbearevents.com/oktoberfest/" TargetMode="External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9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halvemaan.be/nl/home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hyperlink" Target="https://www.brugsezot.be/nl/home" TargetMode="External"/><Relationship Id="rId8" Type="http://schemas.openxmlformats.org/officeDocument/2006/relationships/image" Target="../media/image4.png"/><Relationship Id="rId9" Type="http://schemas.openxmlformats.org/officeDocument/2006/relationships/hyperlink" Target="https://www.oktoberfestusa.com" TargetMode="External"/><Relationship Id="rId10" Type="http://schemas.openxmlformats.org/officeDocument/2006/relationships/hyperlink" Target="https://oktoberfestatl.co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lvemaan.be/nl/home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hyperlink" Target="https://www.brugsezot.be/nl/home" TargetMode="External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lvemaan.be/nl/home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hyperlink" Target="https://www.brugsezot.be/nl/home" TargetMode="External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lvemaan.be/nl/home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hyperlink" Target="https://www.brugsezot.be/nl/home" TargetMode="External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lvemaan.be/nl/home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hyperlink" Target="https://www.brugsezot.be/nl/home" TargetMode="External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lvemaan.be/nl/home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hyperlink" Target="https://www.brugsezot.be/nl/home" TargetMode="External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lvemaan.be/nl/home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hyperlink" Target="https://www.brugsezot.be/nl/home" TargetMode="External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lvemaan.be/nl/home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hyperlink" Target="https://www.brugsezot.be/nl/home" TargetMode="External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lvemaan.be/nl/home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hyperlink" Target="https://www.brugsezot.be/nl/home" TargetMode="External"/><Relationship Id="rId8" Type="http://schemas.openxmlformats.org/officeDocument/2006/relationships/image" Target="../media/image4.png"/><Relationship Id="rId9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lvemaan.be/nl/home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hyperlink" Target="https://www.brugsezot.be/nl/home" TargetMode="External"/><Relationship Id="rId8" Type="http://schemas.openxmlformats.org/officeDocument/2006/relationships/image" Target="../media/image4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lvemaan.be/nl/home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hyperlink" Target="https://www.brugsezot.be/nl/home" TargetMode="External"/><Relationship Id="rId8" Type="http://schemas.openxmlformats.org/officeDocument/2006/relationships/image" Target="../media/image4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halvemaan.be/data/images/skin/default/logo0.png">
            <a:hlinkClick r:id="rId3"/>
            <a:extLst>
              <a:ext uri="{FF2B5EF4-FFF2-40B4-BE49-F238E27FC236}">
                <a16:creationId xmlns="" xmlns:a16="http://schemas.microsoft.com/office/drawing/2014/main" id="{464C3F96-879B-422E-8E26-D2AFB67FE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9"/>
          <a:stretch/>
        </p:blipFill>
        <p:spPr bwMode="auto">
          <a:xfrm>
            <a:off x="279500" y="189059"/>
            <a:ext cx="1936988" cy="158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brugsezot.be/data/images/beer/1_1401724383_thumb11400765961brugsezotglasfleslaatsteupdate.png">
            <a:extLst>
              <a:ext uri="{FF2B5EF4-FFF2-40B4-BE49-F238E27FC236}">
                <a16:creationId xmlns="" xmlns:a16="http://schemas.microsoft.com/office/drawing/2014/main" id="{7E699BA0-0229-4E5D-9CC2-D17B46759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00" y="5449166"/>
            <a:ext cx="891667" cy="140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straffehendrik.be/data/images/beer/2_1396426589_thumb21392823021straffeTrippel.png">
            <a:extLst>
              <a:ext uri="{FF2B5EF4-FFF2-40B4-BE49-F238E27FC236}">
                <a16:creationId xmlns="" xmlns:a16="http://schemas.microsoft.com/office/drawing/2014/main" id="{1EC9049A-E3AB-45DD-9FF3-77562BCEF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4" y="189059"/>
            <a:ext cx="939986" cy="134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brugsezot.be/data/images/skin/default/logo1.png">
            <a:hlinkClick r:id="rId7"/>
            <a:extLst>
              <a:ext uri="{FF2B5EF4-FFF2-40B4-BE49-F238E27FC236}">
                <a16:creationId xmlns="" xmlns:a16="http://schemas.microsoft.com/office/drawing/2014/main" id="{BB516050-5F3E-4269-A40F-9B6945B84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726" y="5353396"/>
            <a:ext cx="193357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4028417-5E65-4E59-A412-DC0F06EFF662}"/>
              </a:ext>
            </a:extLst>
          </p:cNvPr>
          <p:cNvSpPr/>
          <p:nvPr/>
        </p:nvSpPr>
        <p:spPr>
          <a:xfrm>
            <a:off x="1275729" y="5577585"/>
            <a:ext cx="32294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0" dirty="0" smtClean="0">
                <a:solidFill>
                  <a:srgbClr val="24292E"/>
                </a:solidFill>
                <a:effectLst/>
                <a:latin typeface="-apple-system"/>
              </a:rPr>
              <a:t>aartAnalytics Authors </a:t>
            </a:r>
            <a:r>
              <a:rPr lang="en-US" sz="1200" b="1" i="0" dirty="0">
                <a:solidFill>
                  <a:srgbClr val="24292E"/>
                </a:solidFill>
                <a:effectLst/>
                <a:latin typeface="-apple-system"/>
              </a:rPr>
              <a:t>:</a:t>
            </a:r>
            <a:endParaRPr lang="en-US" sz="12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sz="1200" b="0" i="0" dirty="0">
                <a:solidFill>
                  <a:srgbClr val="24292E"/>
                </a:solidFill>
                <a:effectLst/>
                <a:latin typeface="-apple-system"/>
              </a:rPr>
              <a:t>Anne Francomano</a:t>
            </a:r>
            <a:br>
              <a:rPr lang="en-US" sz="1200" b="0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US" sz="1200" b="0" i="0" dirty="0">
                <a:solidFill>
                  <a:srgbClr val="24292E"/>
                </a:solidFill>
                <a:effectLst/>
                <a:latin typeface="-apple-system"/>
              </a:rPr>
              <a:t>Anjli Solsi</a:t>
            </a:r>
            <a:br>
              <a:rPr lang="en-US" sz="1200" b="0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US" sz="1200" b="0" i="0" dirty="0">
                <a:solidFill>
                  <a:srgbClr val="24292E"/>
                </a:solidFill>
                <a:effectLst/>
                <a:latin typeface="-apple-system"/>
              </a:rPr>
              <a:t>Rebecca Holsapple</a:t>
            </a:r>
            <a:br>
              <a:rPr lang="en-US" sz="1200" b="0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US" sz="1200" b="0" i="0" dirty="0">
                <a:solidFill>
                  <a:srgbClr val="24292E"/>
                </a:solidFill>
                <a:effectLst/>
                <a:latin typeface="-apple-system"/>
              </a:rPr>
              <a:t>Tanvi Arora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6F87596-510F-4083-9987-0F2589277E59}"/>
              </a:ext>
            </a:extLst>
          </p:cNvPr>
          <p:cNvSpPr txBox="1"/>
          <p:nvPr/>
        </p:nvSpPr>
        <p:spPr>
          <a:xfrm>
            <a:off x="219804" y="2649088"/>
            <a:ext cx="11755445" cy="1726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U.S. </a:t>
            </a:r>
            <a:r>
              <a:rPr lang="en-US" sz="3200" dirty="0"/>
              <a:t>BREWERY ANALYSIS </a:t>
            </a:r>
          </a:p>
          <a:p>
            <a:pPr algn="ctr"/>
            <a:r>
              <a:rPr lang="en-US" sz="3200" dirty="0"/>
              <a:t>PHASE </a:t>
            </a:r>
            <a:r>
              <a:rPr lang="en-US" sz="3200" dirty="0" smtClean="0"/>
              <a:t>1</a:t>
            </a:r>
          </a:p>
          <a:p>
            <a:pPr algn="ctr"/>
            <a:r>
              <a:rPr lang="en-US" sz="3200" dirty="0" smtClean="0"/>
              <a:t>REVIEW MEETING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03522" y="6418247"/>
            <a:ext cx="1186127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Source of Images:     https</a:t>
            </a:r>
            <a:r>
              <a:rPr lang="en-US" sz="1400" i="1" dirty="0"/>
              <a:t>://www.halvemaan.be/nl/home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FAC4-286E-4119-B13A-CB7582CBC9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46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halvemaan.be/data/images/skin/default/logo0.png">
            <a:hlinkClick r:id="rId3"/>
            <a:extLst>
              <a:ext uri="{FF2B5EF4-FFF2-40B4-BE49-F238E27FC236}">
                <a16:creationId xmlns="" xmlns:a16="http://schemas.microsoft.com/office/drawing/2014/main" id="{464C3F96-879B-422E-8E26-D2AFB67FE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9"/>
          <a:stretch/>
        </p:blipFill>
        <p:spPr bwMode="auto">
          <a:xfrm>
            <a:off x="279500" y="189059"/>
            <a:ext cx="130094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brugsezot.be/data/images/beer/1_1401724383_thumb11400765961brugsezotglasfleslaatsteupdate.png">
            <a:extLst>
              <a:ext uri="{FF2B5EF4-FFF2-40B4-BE49-F238E27FC236}">
                <a16:creationId xmlns="" xmlns:a16="http://schemas.microsoft.com/office/drawing/2014/main" id="{7E699BA0-0229-4E5D-9CC2-D17B46759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01" y="5791200"/>
            <a:ext cx="67519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straffehendrik.be/data/images/beer/2_1396426589_thumb21392823021straffeTrippel.png">
            <a:extLst>
              <a:ext uri="{FF2B5EF4-FFF2-40B4-BE49-F238E27FC236}">
                <a16:creationId xmlns="" xmlns:a16="http://schemas.microsoft.com/office/drawing/2014/main" id="{1EC9049A-E3AB-45DD-9FF3-77562BCEF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484" y="189060"/>
            <a:ext cx="74601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brugsezot.be/data/images/skin/default/logo1.png">
            <a:hlinkClick r:id="rId7"/>
            <a:extLst>
              <a:ext uri="{FF2B5EF4-FFF2-40B4-BE49-F238E27FC236}">
                <a16:creationId xmlns="" xmlns:a16="http://schemas.microsoft.com/office/drawing/2014/main" id="{BB516050-5F3E-4269-A40F-9B6945B84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891" y="5790054"/>
            <a:ext cx="1197410" cy="87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05EF3E8-921D-4BBC-A653-36BA88222D88}"/>
              </a:ext>
            </a:extLst>
          </p:cNvPr>
          <p:cNvSpPr txBox="1"/>
          <p:nvPr/>
        </p:nvSpPr>
        <p:spPr>
          <a:xfrm>
            <a:off x="3516109" y="671084"/>
            <a:ext cx="5143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IBU vs State</a:t>
            </a:r>
            <a:endParaRPr lang="en-US" sz="32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9D2CCBC-D989-418B-98C6-61F643822C9B}"/>
              </a:ext>
            </a:extLst>
          </p:cNvPr>
          <p:cNvSpPr/>
          <p:nvPr/>
        </p:nvSpPr>
        <p:spPr>
          <a:xfrm>
            <a:off x="6126979" y="2607207"/>
            <a:ext cx="48181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Helvetica Neue"/>
              </a:rPr>
              <a:t>Oregon maximum 138 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IBU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 </a:t>
            </a:r>
            <a:r>
              <a:rPr lang="en-US" dirty="0"/>
              <a:t>Halve Maan’s products </a:t>
            </a:r>
            <a:r>
              <a:rPr lang="en-US" dirty="0" smtClean="0"/>
              <a:t>range from 23 – 37 which is consistent with the majority of US Breweries</a:t>
            </a:r>
            <a:endParaRPr lang="en-US" dirty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740" y="1663738"/>
            <a:ext cx="5581037" cy="40274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3522" y="6418247"/>
            <a:ext cx="1186127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Source of Images:     https</a:t>
            </a:r>
            <a:r>
              <a:rPr lang="en-US" sz="1400" i="1" dirty="0"/>
              <a:t>://www.halvemaan.be/nl/home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FAC4-286E-4119-B13A-CB7582CBC92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6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halvemaan.be/data/images/skin/default/logo0.png">
            <a:hlinkClick r:id="rId3"/>
            <a:extLst>
              <a:ext uri="{FF2B5EF4-FFF2-40B4-BE49-F238E27FC236}">
                <a16:creationId xmlns="" xmlns:a16="http://schemas.microsoft.com/office/drawing/2014/main" id="{464C3F96-879B-422E-8E26-D2AFB67FE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9"/>
          <a:stretch/>
        </p:blipFill>
        <p:spPr bwMode="auto">
          <a:xfrm>
            <a:off x="279500" y="189059"/>
            <a:ext cx="130094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brugsezot.be/data/images/beer/1_1401724383_thumb11400765961brugsezotglasfleslaatsteupdate.png">
            <a:extLst>
              <a:ext uri="{FF2B5EF4-FFF2-40B4-BE49-F238E27FC236}">
                <a16:creationId xmlns="" xmlns:a16="http://schemas.microsoft.com/office/drawing/2014/main" id="{7E699BA0-0229-4E5D-9CC2-D17B46759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01" y="5791200"/>
            <a:ext cx="67519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straffehendrik.be/data/images/beer/2_1396426589_thumb21392823021straffeTrippel.png">
            <a:extLst>
              <a:ext uri="{FF2B5EF4-FFF2-40B4-BE49-F238E27FC236}">
                <a16:creationId xmlns="" xmlns:a16="http://schemas.microsoft.com/office/drawing/2014/main" id="{1EC9049A-E3AB-45DD-9FF3-77562BCEF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484" y="189060"/>
            <a:ext cx="74601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brugsezot.be/data/images/skin/default/logo1.png">
            <a:hlinkClick r:id="rId7"/>
            <a:extLst>
              <a:ext uri="{FF2B5EF4-FFF2-40B4-BE49-F238E27FC236}">
                <a16:creationId xmlns="" xmlns:a16="http://schemas.microsoft.com/office/drawing/2014/main" id="{BB516050-5F3E-4269-A40F-9B6945B84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891" y="5790054"/>
            <a:ext cx="1197410" cy="87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05EF3E8-921D-4BBC-A653-36BA88222D88}"/>
              </a:ext>
            </a:extLst>
          </p:cNvPr>
          <p:cNvSpPr txBox="1"/>
          <p:nvPr/>
        </p:nvSpPr>
        <p:spPr>
          <a:xfrm>
            <a:off x="4177145" y="671084"/>
            <a:ext cx="4567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ABV </a:t>
            </a:r>
            <a:r>
              <a:rPr lang="en-US" sz="3200" b="1" dirty="0"/>
              <a:t>and IBU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E9425AD-4339-4132-944A-27D36D3A3131}"/>
              </a:ext>
            </a:extLst>
          </p:cNvPr>
          <p:cNvSpPr txBox="1"/>
          <p:nvPr/>
        </p:nvSpPr>
        <p:spPr>
          <a:xfrm>
            <a:off x="6002210" y="4023813"/>
            <a:ext cx="5550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the company falls in comparisons to US beers in terms of alcohol content percentage and bitterness of beer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013" y="1898521"/>
            <a:ext cx="4842493" cy="342091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FD7B8BEC-EFCB-4E97-8135-60F197EA6DEF}"/>
              </a:ext>
            </a:extLst>
          </p:cNvPr>
          <p:cNvCxnSpPr>
            <a:cxnSpLocks/>
          </p:cNvCxnSpPr>
          <p:nvPr/>
        </p:nvCxnSpPr>
        <p:spPr>
          <a:xfrm flipH="1">
            <a:off x="3320536" y="4224776"/>
            <a:ext cx="22626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3522" y="6418247"/>
            <a:ext cx="1186127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Source of Images:     https</a:t>
            </a:r>
            <a:r>
              <a:rPr lang="en-US" sz="1400" i="1" dirty="0"/>
              <a:t>://www.halvemaan.be/nl/home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04C80BF-5AAD-43D8-8526-D580B8D510ED}"/>
              </a:ext>
            </a:extLst>
          </p:cNvPr>
          <p:cNvSpPr txBox="1"/>
          <p:nvPr/>
        </p:nvSpPr>
        <p:spPr>
          <a:xfrm>
            <a:off x="5997593" y="2079551"/>
            <a:ext cx="5550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 positive relationship between the ABV and IBU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85AD42F-AB57-4F67-937B-C066ADD311A1}"/>
              </a:ext>
            </a:extLst>
          </p:cNvPr>
          <p:cNvSpPr txBox="1"/>
          <p:nvPr/>
        </p:nvSpPr>
        <p:spPr>
          <a:xfrm>
            <a:off x="3289968" y="5727332"/>
            <a:ext cx="511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42% IBU Absent from </a:t>
            </a:r>
            <a:r>
              <a:rPr lang="en-US" dirty="0" smtClean="0"/>
              <a:t>collected </a:t>
            </a:r>
            <a:r>
              <a:rPr lang="en-US" dirty="0"/>
              <a:t>observations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FAC4-286E-4119-B13A-CB7582CBC92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24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halvemaan.be/data/images/skin/default/logo0.png">
            <a:hlinkClick r:id="rId3"/>
            <a:extLst>
              <a:ext uri="{FF2B5EF4-FFF2-40B4-BE49-F238E27FC236}">
                <a16:creationId xmlns="" xmlns:a16="http://schemas.microsoft.com/office/drawing/2014/main" id="{464C3F96-879B-422E-8E26-D2AFB67FE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9"/>
          <a:stretch/>
        </p:blipFill>
        <p:spPr bwMode="auto">
          <a:xfrm>
            <a:off x="279500" y="189059"/>
            <a:ext cx="130094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brugsezot.be/data/images/beer/1_1401724383_thumb11400765961brugsezotglasfleslaatsteupdate.png">
            <a:extLst>
              <a:ext uri="{FF2B5EF4-FFF2-40B4-BE49-F238E27FC236}">
                <a16:creationId xmlns="" xmlns:a16="http://schemas.microsoft.com/office/drawing/2014/main" id="{7E699BA0-0229-4E5D-9CC2-D17B46759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01" y="5791200"/>
            <a:ext cx="67519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straffehendrik.be/data/images/beer/2_1396426589_thumb21392823021straffeTrippel.png">
            <a:extLst>
              <a:ext uri="{FF2B5EF4-FFF2-40B4-BE49-F238E27FC236}">
                <a16:creationId xmlns="" xmlns:a16="http://schemas.microsoft.com/office/drawing/2014/main" id="{1EC9049A-E3AB-45DD-9FF3-77562BCEF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484" y="189060"/>
            <a:ext cx="74601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brugsezot.be/data/images/skin/default/logo1.png">
            <a:hlinkClick r:id="rId7"/>
            <a:extLst>
              <a:ext uri="{FF2B5EF4-FFF2-40B4-BE49-F238E27FC236}">
                <a16:creationId xmlns="" xmlns:a16="http://schemas.microsoft.com/office/drawing/2014/main" id="{BB516050-5F3E-4269-A40F-9B6945B84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891" y="5790054"/>
            <a:ext cx="1197410" cy="87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05EF3E8-921D-4BBC-A653-36BA88222D88}"/>
              </a:ext>
            </a:extLst>
          </p:cNvPr>
          <p:cNvSpPr txBox="1"/>
          <p:nvPr/>
        </p:nvSpPr>
        <p:spPr>
          <a:xfrm>
            <a:off x="187240" y="671084"/>
            <a:ext cx="11804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Conclusion and Recommendations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84218" y="6376031"/>
            <a:ext cx="1054866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Source of </a:t>
            </a:r>
            <a:r>
              <a:rPr lang="en-US" sz="1050" i="1" dirty="0" smtClean="0">
                <a:solidFill>
                  <a:srgbClr val="000000"/>
                </a:solidFill>
              </a:rPr>
              <a:t>Images:     </a:t>
            </a:r>
            <a:r>
              <a:rPr lang="en-US" sz="1050" i="1" dirty="0" smtClean="0">
                <a:solidFill>
                  <a:srgbClr val="000000"/>
                </a:solidFill>
                <a:hlinkClick r:id="rId3"/>
              </a:rPr>
              <a:t>https</a:t>
            </a:r>
            <a:r>
              <a:rPr lang="en-US" sz="1050" i="1" dirty="0">
                <a:solidFill>
                  <a:srgbClr val="000000"/>
                </a:solidFill>
                <a:hlinkClick r:id="rId3"/>
              </a:rPr>
              <a:t>://www.halvemaan.be/nl/</a:t>
            </a:r>
            <a:r>
              <a:rPr lang="en-US" sz="1050" i="1" dirty="0" smtClean="0">
                <a:solidFill>
                  <a:srgbClr val="000000"/>
                </a:solidFill>
                <a:hlinkClick r:id="rId3"/>
              </a:rPr>
              <a:t>home</a:t>
            </a:r>
            <a:r>
              <a:rPr lang="en-US" sz="1050" i="1" dirty="0">
                <a:solidFill>
                  <a:srgbClr val="000000"/>
                </a:solidFill>
              </a:rPr>
              <a:t>; </a:t>
            </a:r>
            <a:r>
              <a:rPr lang="en-US" sz="1050" i="1" dirty="0">
                <a:solidFill>
                  <a:srgbClr val="000000"/>
                </a:solidFill>
                <a:hlinkClick r:id="rId9"/>
              </a:rPr>
              <a:t>https://</a:t>
            </a:r>
            <a:r>
              <a:rPr lang="en-US" sz="1050" i="1" dirty="0" smtClean="0">
                <a:solidFill>
                  <a:srgbClr val="000000"/>
                </a:solidFill>
                <a:hlinkClick r:id="rId9"/>
              </a:rPr>
              <a:t>www.oktoberfestusa.com</a:t>
            </a:r>
            <a:r>
              <a:rPr lang="en-US" sz="1050" i="1" dirty="0" smtClean="0">
                <a:solidFill>
                  <a:srgbClr val="000000"/>
                </a:solidFill>
              </a:rPr>
              <a:t>  ;  </a:t>
            </a:r>
            <a:r>
              <a:rPr lang="en-US" sz="1050" i="1" dirty="0" smtClean="0">
                <a:solidFill>
                  <a:srgbClr val="000000"/>
                </a:solidFill>
                <a:hlinkClick r:id="rId10"/>
              </a:rPr>
              <a:t>https://oktoberfestatl.com</a:t>
            </a:r>
            <a:r>
              <a:rPr lang="en-US" sz="1050" i="1" dirty="0">
                <a:solidFill>
                  <a:srgbClr val="000000"/>
                </a:solidFill>
              </a:rPr>
              <a:t> </a:t>
            </a:r>
            <a:r>
              <a:rPr lang="en-US" sz="1050" i="1" dirty="0" smtClean="0">
                <a:solidFill>
                  <a:srgbClr val="000000"/>
                </a:solidFill>
              </a:rPr>
              <a:t>;  </a:t>
            </a:r>
            <a:r>
              <a:rPr lang="en-US" sz="1050" i="1" dirty="0" smtClean="0">
                <a:solidFill>
                  <a:srgbClr val="000000"/>
                </a:solidFill>
                <a:hlinkClick r:id="rId11"/>
              </a:rPr>
              <a:t>https://dasbestoktoberfest.com</a:t>
            </a:r>
            <a:r>
              <a:rPr lang="en-US" sz="1050" i="1" dirty="0">
                <a:solidFill>
                  <a:srgbClr val="000000"/>
                </a:solidFill>
              </a:rPr>
              <a:t> ; </a:t>
            </a:r>
            <a:r>
              <a:rPr lang="en-US" sz="1050" i="1" dirty="0">
                <a:solidFill>
                  <a:srgbClr val="000000"/>
                </a:solidFill>
                <a:hlinkClick r:id="rId12"/>
              </a:rPr>
              <a:t>http://www.acadiaoktoberfest.com</a:t>
            </a:r>
            <a:r>
              <a:rPr lang="en-US" sz="1050" i="1" dirty="0" smtClean="0">
                <a:solidFill>
                  <a:srgbClr val="000000"/>
                </a:solidFill>
                <a:hlinkClick r:id="rId12"/>
              </a:rPr>
              <a:t>/</a:t>
            </a:r>
            <a:r>
              <a:rPr lang="en-US" sz="1050" i="1" dirty="0" smtClean="0">
                <a:solidFill>
                  <a:srgbClr val="000000"/>
                </a:solidFill>
              </a:rPr>
              <a:t> </a:t>
            </a:r>
            <a:r>
              <a:rPr lang="en-US" sz="1050" i="1" dirty="0">
                <a:solidFill>
                  <a:srgbClr val="000000"/>
                </a:solidFill>
              </a:rPr>
              <a:t>; </a:t>
            </a:r>
            <a:r>
              <a:rPr lang="en-US" sz="1050" i="1" dirty="0">
                <a:solidFill>
                  <a:srgbClr val="000000"/>
                </a:solidFill>
                <a:hlinkClick r:id="rId13"/>
              </a:rPr>
              <a:t>https://bigbearevents.com/oktoberfest</a:t>
            </a:r>
            <a:r>
              <a:rPr lang="en-US" sz="1050" i="1" dirty="0" smtClean="0">
                <a:solidFill>
                  <a:srgbClr val="000000"/>
                </a:solidFill>
                <a:hlinkClick r:id="rId13"/>
              </a:rPr>
              <a:t>/</a:t>
            </a:r>
            <a:r>
              <a:rPr lang="en-US" sz="1050" i="1" dirty="0" smtClean="0">
                <a:solidFill>
                  <a:srgbClr val="000000"/>
                </a:solidFill>
              </a:rPr>
              <a:t> </a:t>
            </a:r>
            <a:endParaRPr lang="en-US" sz="1050" i="1" dirty="0">
              <a:solidFill>
                <a:srgbClr val="000000"/>
              </a:solidFill>
            </a:endParaRPr>
          </a:p>
          <a:p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506B112-ED4A-4BAB-9587-52FD818A1D02}"/>
              </a:ext>
            </a:extLst>
          </p:cNvPr>
          <p:cNvSpPr txBox="1"/>
          <p:nvPr/>
        </p:nvSpPr>
        <p:spPr>
          <a:xfrm>
            <a:off x="5463327" y="3087450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PHASE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B3162CA-15B8-4284-A442-00C78E2D1F65}"/>
              </a:ext>
            </a:extLst>
          </p:cNvPr>
          <p:cNvSpPr txBox="1"/>
          <p:nvPr/>
        </p:nvSpPr>
        <p:spPr>
          <a:xfrm>
            <a:off x="2497273" y="3511810"/>
            <a:ext cx="72148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if there is a regional or seasonal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advantage of special events occurring during the same time frame in multiple locations such as the US Oktoberfests held from late August through October.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17D8BE2-9CB9-4166-8E58-8C2B039DA3AA}"/>
              </a:ext>
            </a:extLst>
          </p:cNvPr>
          <p:cNvSpPr txBox="1"/>
          <p:nvPr/>
        </p:nvSpPr>
        <p:spPr>
          <a:xfrm>
            <a:off x="2547827" y="1463486"/>
            <a:ext cx="7065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Beer </a:t>
            </a:r>
            <a:r>
              <a:rPr lang="en-US" dirty="0" smtClean="0"/>
              <a:t>Characteristics ABV and IBU </a:t>
            </a:r>
            <a:r>
              <a:rPr lang="en-US" dirty="0"/>
              <a:t>are consistent with </a:t>
            </a:r>
            <a:r>
              <a:rPr lang="en-US" dirty="0" smtClean="0"/>
              <a:t>options </a:t>
            </a:r>
            <a:r>
              <a:rPr lang="en-US" dirty="0"/>
              <a:t>currently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 customer base in the 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8433" y="1656835"/>
            <a:ext cx="1703971" cy="8770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01502" y="5295110"/>
            <a:ext cx="1422290" cy="9043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51056" y="1662397"/>
            <a:ext cx="1290416" cy="1219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184252" y="3881719"/>
            <a:ext cx="1563051" cy="904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792559" y="5263637"/>
            <a:ext cx="1416118" cy="9440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8057" y="3760859"/>
            <a:ext cx="1760630" cy="1012836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FAC4-286E-4119-B13A-CB7582CBC92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629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halvemaan.be/data/images/skin/default/logo0.png">
            <a:hlinkClick r:id="rId3"/>
            <a:extLst>
              <a:ext uri="{FF2B5EF4-FFF2-40B4-BE49-F238E27FC236}">
                <a16:creationId xmlns="" xmlns:a16="http://schemas.microsoft.com/office/drawing/2014/main" id="{464C3F96-879B-422E-8E26-D2AFB67FE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9"/>
          <a:stretch/>
        </p:blipFill>
        <p:spPr bwMode="auto">
          <a:xfrm>
            <a:off x="279500" y="189059"/>
            <a:ext cx="130094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brugsezot.be/data/images/beer/1_1401724383_thumb11400765961brugsezotglasfleslaatsteupdate.png">
            <a:extLst>
              <a:ext uri="{FF2B5EF4-FFF2-40B4-BE49-F238E27FC236}">
                <a16:creationId xmlns="" xmlns:a16="http://schemas.microsoft.com/office/drawing/2014/main" id="{7E699BA0-0229-4E5D-9CC2-D17B46759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01" y="5791200"/>
            <a:ext cx="67519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straffehendrik.be/data/images/beer/2_1396426589_thumb21392823021straffeTrippel.png">
            <a:extLst>
              <a:ext uri="{FF2B5EF4-FFF2-40B4-BE49-F238E27FC236}">
                <a16:creationId xmlns="" xmlns:a16="http://schemas.microsoft.com/office/drawing/2014/main" id="{1EC9049A-E3AB-45DD-9FF3-77562BCEF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484" y="189060"/>
            <a:ext cx="74601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brugsezot.be/data/images/skin/default/logo1.png">
            <a:hlinkClick r:id="rId7"/>
            <a:extLst>
              <a:ext uri="{FF2B5EF4-FFF2-40B4-BE49-F238E27FC236}">
                <a16:creationId xmlns="" xmlns:a16="http://schemas.microsoft.com/office/drawing/2014/main" id="{BB516050-5F3E-4269-A40F-9B6945B84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891" y="5790054"/>
            <a:ext cx="1197410" cy="87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05EF3E8-921D-4BBC-A653-36BA88222D88}"/>
              </a:ext>
            </a:extLst>
          </p:cNvPr>
          <p:cNvSpPr txBox="1"/>
          <p:nvPr/>
        </p:nvSpPr>
        <p:spPr>
          <a:xfrm>
            <a:off x="3779746" y="1628996"/>
            <a:ext cx="45673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Discussion and Questions</a:t>
            </a:r>
            <a:endParaRPr lang="en-US" sz="6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03522" y="6418247"/>
            <a:ext cx="1186127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Source of Images:     https</a:t>
            </a:r>
            <a:r>
              <a:rPr lang="en-US" sz="1400" i="1" dirty="0"/>
              <a:t>://www.halvemaan.be/nl/home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FAC4-286E-4119-B13A-CB7582CBC92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halvemaan.be/data/images/skin/default/logo0.png">
            <a:hlinkClick r:id="rId3"/>
            <a:extLst>
              <a:ext uri="{FF2B5EF4-FFF2-40B4-BE49-F238E27FC236}">
                <a16:creationId xmlns="" xmlns:a16="http://schemas.microsoft.com/office/drawing/2014/main" id="{464C3F96-879B-422E-8E26-D2AFB67FE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9"/>
          <a:stretch/>
        </p:blipFill>
        <p:spPr bwMode="auto">
          <a:xfrm>
            <a:off x="279500" y="189059"/>
            <a:ext cx="130094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brugsezot.be/data/images/beer/1_1401724383_thumb11400765961brugsezotglasfleslaatsteupdate.png">
            <a:extLst>
              <a:ext uri="{FF2B5EF4-FFF2-40B4-BE49-F238E27FC236}">
                <a16:creationId xmlns="" xmlns:a16="http://schemas.microsoft.com/office/drawing/2014/main" id="{7E699BA0-0229-4E5D-9CC2-D17B46759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01" y="5791200"/>
            <a:ext cx="67519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straffehendrik.be/data/images/beer/2_1396426589_thumb21392823021straffeTrippel.png">
            <a:extLst>
              <a:ext uri="{FF2B5EF4-FFF2-40B4-BE49-F238E27FC236}">
                <a16:creationId xmlns="" xmlns:a16="http://schemas.microsoft.com/office/drawing/2014/main" id="{1EC9049A-E3AB-45DD-9FF3-77562BCEF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484" y="189060"/>
            <a:ext cx="74601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brugsezot.be/data/images/skin/default/logo1.png">
            <a:hlinkClick r:id="rId7"/>
            <a:extLst>
              <a:ext uri="{FF2B5EF4-FFF2-40B4-BE49-F238E27FC236}">
                <a16:creationId xmlns="" xmlns:a16="http://schemas.microsoft.com/office/drawing/2014/main" id="{BB516050-5F3E-4269-A40F-9B6945B84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891" y="5790054"/>
            <a:ext cx="1197410" cy="87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05EF3E8-921D-4BBC-A653-36BA88222D88}"/>
              </a:ext>
            </a:extLst>
          </p:cNvPr>
          <p:cNvSpPr txBox="1"/>
          <p:nvPr/>
        </p:nvSpPr>
        <p:spPr>
          <a:xfrm>
            <a:off x="3804168" y="1767398"/>
            <a:ext cx="456738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THANK YOU!</a:t>
            </a:r>
          </a:p>
          <a:p>
            <a:pPr algn="ctr"/>
            <a:endParaRPr lang="en-US" sz="4800" b="1" dirty="0" smtClean="0"/>
          </a:p>
          <a:p>
            <a:pPr algn="ctr"/>
            <a:r>
              <a:rPr lang="en-US" sz="4800" b="1" dirty="0" smtClean="0"/>
              <a:t>“Gezondheid!”</a:t>
            </a:r>
            <a:endParaRPr lang="en-US" sz="4800" b="1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4028417-5E65-4E59-A412-DC0F06EFF662}"/>
              </a:ext>
            </a:extLst>
          </p:cNvPr>
          <p:cNvSpPr/>
          <p:nvPr/>
        </p:nvSpPr>
        <p:spPr>
          <a:xfrm>
            <a:off x="1275728" y="5439188"/>
            <a:ext cx="56196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0" dirty="0" smtClean="0">
                <a:solidFill>
                  <a:srgbClr val="24292E"/>
                </a:solidFill>
                <a:effectLst/>
                <a:latin typeface="-apple-system"/>
              </a:rPr>
              <a:t>Follow-up Contacts:</a:t>
            </a:r>
            <a:endParaRPr lang="en-US" sz="12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sz="1200" b="0" i="0" dirty="0">
                <a:solidFill>
                  <a:srgbClr val="24292E"/>
                </a:solidFill>
                <a:effectLst/>
                <a:latin typeface="-apple-system"/>
              </a:rPr>
              <a:t>Anne </a:t>
            </a:r>
            <a:r>
              <a:rPr lang="en-US" sz="1200" b="0" i="0" dirty="0" smtClean="0">
                <a:solidFill>
                  <a:srgbClr val="24292E"/>
                </a:solidFill>
                <a:effectLst/>
                <a:latin typeface="-apple-system"/>
              </a:rPr>
              <a:t>Francomano</a:t>
            </a:r>
            <a:r>
              <a:rPr lang="en-US" sz="1200" dirty="0">
                <a:solidFill>
                  <a:srgbClr val="24292E"/>
                </a:solidFill>
                <a:latin typeface="-apple-system"/>
              </a:rPr>
              <a:t>	</a:t>
            </a:r>
            <a:r>
              <a:rPr lang="en-US" sz="1200" dirty="0" smtClean="0">
                <a:solidFill>
                  <a:srgbClr val="24292E"/>
                </a:solidFill>
                <a:latin typeface="-apple-system"/>
              </a:rPr>
              <a:t>afrancomano@aartAnalytics.com  </a:t>
            </a:r>
            <a:endParaRPr lang="en-US" sz="1200" dirty="0">
              <a:solidFill>
                <a:srgbClr val="24292E"/>
              </a:solidFill>
              <a:latin typeface="-apple-system"/>
            </a:endParaRPr>
          </a:p>
          <a:p>
            <a:r>
              <a:rPr lang="en-US" sz="1200" dirty="0">
                <a:solidFill>
                  <a:srgbClr val="24292E"/>
                </a:solidFill>
                <a:latin typeface="-apple-system"/>
              </a:rPr>
              <a:t>Anjli </a:t>
            </a:r>
            <a:r>
              <a:rPr lang="en-US" sz="1200" dirty="0">
                <a:solidFill>
                  <a:srgbClr val="24292E"/>
                </a:solidFill>
                <a:latin typeface="-apple-system"/>
              </a:rPr>
              <a:t>Solsi		</a:t>
            </a:r>
            <a:r>
              <a:rPr lang="en-US" sz="1200" dirty="0" smtClean="0">
                <a:solidFill>
                  <a:srgbClr val="24292E"/>
                </a:solidFill>
                <a:latin typeface="-apple-system"/>
              </a:rPr>
              <a:t>asolsi@aartAnalytics.com </a:t>
            </a:r>
            <a:endParaRPr lang="en-US" sz="1200" dirty="0">
              <a:solidFill>
                <a:srgbClr val="24292E"/>
              </a:solidFill>
              <a:latin typeface="-apple-system"/>
            </a:endParaRPr>
          </a:p>
          <a:p>
            <a:r>
              <a:rPr lang="en-US" sz="1200" dirty="0">
                <a:solidFill>
                  <a:srgbClr val="24292E"/>
                </a:solidFill>
                <a:latin typeface="-apple-system"/>
              </a:rPr>
              <a:t>Rebecca </a:t>
            </a:r>
            <a:r>
              <a:rPr lang="en-US" sz="1200" dirty="0">
                <a:solidFill>
                  <a:srgbClr val="24292E"/>
                </a:solidFill>
                <a:latin typeface="-apple-system"/>
              </a:rPr>
              <a:t>Holsapple	</a:t>
            </a:r>
            <a:r>
              <a:rPr lang="en-US" sz="1200" dirty="0" smtClean="0">
                <a:solidFill>
                  <a:srgbClr val="24292E"/>
                </a:solidFill>
                <a:latin typeface="-apple-system"/>
              </a:rPr>
              <a:t>rholsapple@aartAnalytics.com  </a:t>
            </a:r>
            <a:endParaRPr lang="en-US" sz="1200" dirty="0">
              <a:solidFill>
                <a:srgbClr val="24292E"/>
              </a:solidFill>
              <a:latin typeface="-apple-system"/>
            </a:endParaRPr>
          </a:p>
          <a:p>
            <a:r>
              <a:rPr lang="en-US" sz="1200" dirty="0">
                <a:solidFill>
                  <a:srgbClr val="24292E"/>
                </a:solidFill>
                <a:latin typeface="-apple-system"/>
              </a:rPr>
              <a:t>Tanvi </a:t>
            </a:r>
            <a:r>
              <a:rPr lang="en-US" sz="1200" dirty="0">
                <a:solidFill>
                  <a:srgbClr val="24292E"/>
                </a:solidFill>
                <a:latin typeface="-apple-system"/>
              </a:rPr>
              <a:t>Arora		</a:t>
            </a:r>
            <a:r>
              <a:rPr lang="en-US" sz="1200" dirty="0" smtClean="0">
                <a:solidFill>
                  <a:srgbClr val="24292E"/>
                </a:solidFill>
                <a:latin typeface="-apple-system"/>
              </a:rPr>
              <a:t>tarora@aartAnalytics.com </a:t>
            </a:r>
            <a:endParaRPr lang="en-US" sz="1200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3522" y="6524080"/>
            <a:ext cx="1186127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Source of Images:     https</a:t>
            </a:r>
            <a:r>
              <a:rPr lang="en-US" sz="1400" i="1" dirty="0"/>
              <a:t>://www.halvemaan.be/nl/home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FAC4-286E-4119-B13A-CB7582CBC92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19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halvemaan.be/data/images/skin/default/logo0.png">
            <a:hlinkClick r:id="rId3"/>
            <a:extLst>
              <a:ext uri="{FF2B5EF4-FFF2-40B4-BE49-F238E27FC236}">
                <a16:creationId xmlns="" xmlns:a16="http://schemas.microsoft.com/office/drawing/2014/main" id="{464C3F96-879B-422E-8E26-D2AFB67FE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9"/>
          <a:stretch/>
        </p:blipFill>
        <p:spPr bwMode="auto">
          <a:xfrm>
            <a:off x="279500" y="189059"/>
            <a:ext cx="130094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brugsezot.be/data/images/beer/1_1401724383_thumb11400765961brugsezotglasfleslaatsteupdate.png">
            <a:extLst>
              <a:ext uri="{FF2B5EF4-FFF2-40B4-BE49-F238E27FC236}">
                <a16:creationId xmlns="" xmlns:a16="http://schemas.microsoft.com/office/drawing/2014/main" id="{7E699BA0-0229-4E5D-9CC2-D17B46759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01" y="5791200"/>
            <a:ext cx="67519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straffehendrik.be/data/images/beer/2_1396426589_thumb21392823021straffeTrippel.png">
            <a:extLst>
              <a:ext uri="{FF2B5EF4-FFF2-40B4-BE49-F238E27FC236}">
                <a16:creationId xmlns="" xmlns:a16="http://schemas.microsoft.com/office/drawing/2014/main" id="{1EC9049A-E3AB-45DD-9FF3-77562BCEF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484" y="189060"/>
            <a:ext cx="74601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brugsezot.be/data/images/skin/default/logo1.png">
            <a:hlinkClick r:id="rId7"/>
            <a:extLst>
              <a:ext uri="{FF2B5EF4-FFF2-40B4-BE49-F238E27FC236}">
                <a16:creationId xmlns="" xmlns:a16="http://schemas.microsoft.com/office/drawing/2014/main" id="{BB516050-5F3E-4269-A40F-9B6945B84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891" y="5790054"/>
            <a:ext cx="1197410" cy="87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05EF3E8-921D-4BBC-A653-36BA88222D88}"/>
              </a:ext>
            </a:extLst>
          </p:cNvPr>
          <p:cNvSpPr txBox="1"/>
          <p:nvPr/>
        </p:nvSpPr>
        <p:spPr>
          <a:xfrm>
            <a:off x="179100" y="671084"/>
            <a:ext cx="1165775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Phase 1 Review Meeting - Agenda</a:t>
            </a:r>
            <a:endParaRPr lang="en-US" sz="3200" b="1" dirty="0"/>
          </a:p>
        </p:txBody>
      </p:sp>
      <p:sp>
        <p:nvSpPr>
          <p:cNvPr id="2" name="AutoShape 2" descr="data:image/png;base64,iVBORw0KGgoAAAANSUhEUgAABUAAAAPACAMAAADDuCPrAAAB5lBMVEUAAAAAADoAAGYAOjoAOmYAOpAAZrYgsqozMzM6AAA6OgA6Ojo6OmY6OpA6ZmY6ZpA6ZrY6kJA6kLY6kNtNTU1NTW5NTY5Nbm5Nbo5NbqtNjshmAABmADpmOgBmOjpmZgBmZjpmZmZmZpBmkGZmkJBmkLZmkNtmtrZmtttmtv9uTU1uTW5uTY5ubk1ubm5ubo5ubqtujo5ujqtujshuq6tuq8huq+SOTU2Obk2Obm6Obo6Ojk2Ojm6Ojo6OjquOq46Oq6uOq8iOq+SOyOSOyP+QOgCQOjqQZjqQZmaQZpCQkDqQkGaQkLaQtpCQtraQttuQtv+Q27aQ29uQ2/+rbk2rbm6rjm6rjo6rq46rq6urq8iryKuryMiryOSryP+r5P+2ZgC2Zjq2kDq2kGa2kJC2kLa2tma2tpC2tra2ttu225C229u22/+2/7a2/9u2///Ijk3Ijm7Ijo7Iq27Iq47Iq6vIyKvIyMjIyOTI5MjI5OTI5P/I///bkDrbkGbbtmbbtpDbtrbb25Db27bb29vb2//b/7bb///kq27kq47kyI7kyKvkyMjk5Mjk5OTk5P/k/+Tk///r6+v/tmb/yI7/yKv/yMj/25D/27b/29v/5Kv/5Mj/5OT//7b//8j//9v//+T///8H0DbkAAAACXBIWXMAAB2HAAAdhwGP5fFlAAAgAElEQVR4nO2d/YPcxn2fcXyrV6dIqrm0Xs5ULNtMxGtNRVQrSm2YWLEZqbVrtTFDu4lfTpabWJVanRo5dC2fSUdWeJZEutRde3zf2/+0wOBtMJgvFjuHxQKD5/ODxJvF4sHLzIPB22wwJYQQ4pRg2QtACCF9DQIlhBDHIFBCCHEMAiWEEMcgUEIIcQwCJYQQxyBQQghxDAIlhBDHIFBCCHEMAiWEEMcgUEIIcQwCJYQQxyBQQghxDAIlhBDHIFBCCHHMQgW6FeRZPfXRIlGzM7n69ChcjsOPvr0owpXVaP7/ue7kO4GZY3W/uhEEx8UP90bB0Wva35MLQXA6++On8VZ45PVrlq/WmYAQkqU1gYZ5bJGsGZm8kS/HkXcOPLurT3+3VBYTVsofCFmCQPWtsPJHlu8KE9hWt85nhHieNgVaXxCNZ2+kL8fK6dnfqEqopLInEx8eerfuXNoXaPQvLUdLfUz7BNbVzb9R/5BBiG9ZtEBTJ9y+enKe3lnDUf488np0EeHDVyM1HMyg99csqxKu7Mrr88xlx6awenEUaPi14GF1aq52R3ke9gmsq5uk6jNCvE9bAo3b8ZK6oGErD1aeTf+6tTZPP1GYX9kaG/OuXusCjQ4j2dcmG+UDmjABAiVESHsCPYgwDhjDFQVPuEQS6HwzbV2gWwVgVGzMRJgAgRIiZAgCLQlz64BL0l+B6t/aKnWZhQkQKCFC2hXosbT49OSNUbDysGp6t14NBbfyaHxrfCO7Phlp77Qxn8Kk+oz+i96ON4xrnFvmKfve019+K/nnh08X5qiZKYWquSnw4VPX0gUz77dnN6likDFXY4Xz7SEI9Oqr6kki7cGvyZsPqcuT+mLqy1RYuwqBVl9ksE5grG5h2YzPjN1DiPdp9Rpo0s4in2yk7S5/cOaxa4Wv7OR3ORIjGpMWZqSZL+wUFXxZcfE1v+uczFEQaApWKzBToKW5FlY4iyTQWyfTr2dPC/w6nf3RfDGvJGWlh7JEgUZb9NlpRawTFFbXWLbCZ6XdQ4j3aUugk+iu7vGseDXVgf7gTDRt2CQT+21kvkiMaE5amJFmjR3Dl9EtJPsJb/RJmvjbdoGuFqaaJdDyXPUVziMIVP96fsQpLeaqUVRYFrtA1QY8UvGAvHUCfXXNZdM/K+8eQrxPi8+BZvfBVfHnr01vfxT/+7Hw/7ej7stxrZ+q2mPs0sSI5qSFGeX928KLN1G0awFGIkdHJ5wfZo/s2AUaT6V6X2pG1ddAy3PVVziPINCNaEtdi87a00u30QoceT3p4qWLaS5TYX2Fx5gS/6088h3hrTD7BPnqlpct/6y8ewjxPq2+iXQtL05aWNRik/a/E/tyK7fGavJZrKbypPqM8hsgeR92mk1tv8+R31yKHtlRXxIEmj0PWXFbekPTnTHXLatSSg/Sp3dstNVUJtzITLuVl5jLVFgt8U2kVzPYo9ZnVq0TZKtrWTbhs4M9JkZIX9Lqm0h5XyX1j36VdEO1wLT5bwUr/2mk3JB0LsuT6jPKtVG6EyIKNBdT1vztAk11sFF1W3oj7x2ac92yLoFdoDuFr0f/1NSUgi3LlKfyXfjbb2bvZB2xKtQyQba65WXLP7PsHkK8T2vXQNUbQHGr154i0pvaTnoOn/QFj/7zWnrNMfpfedLC40jpOXzpDD76vlWghSkTD9kFeswoqhKoba72x6bsAtWSXPu1nOpblqmwvrJAo7+vvvZQDBROtM0JbKub3qnLPrPsHkK8T7uPMWWXBJNi493r1DanVcM8FjbK/KRemPSYDovmXjqDF6+BFryQWMouULOoSqC2udqfH6p8DnTy279/bRSkAjW/bVmmwvpWClSVXX062ohyP1GfwFxdbdmyz2y7hxDv06JAs5NbWaDRx7EvdqLGq1yadC1tkxbmn5xUbpV6P9Jd+M4K9MNXH0rXMjmAzCtQ8zEuWw88uv9U+SB/NoG+SsayiQJd0jtnhLSbNgW6ld9TqRBoLMKtaNK96CJo0qGaKdDQKmFTttjC8hzo1sOn3umqQPNHLRsSaLpE5pSlSxvSBPkqlZYNgZJhp02B7lgFWjqNjEQYfhA2QeXSHcu1Rev81YTm+WsyWfGsPn7Lu6C6raproM4C3bJcatCX16KZ5Emi1Ue++tY/rzkJ1Fy6VKjmzfHSWkgTFO60F5etIFBuHJHBZbk9UOtL3ZEI9+Ib8NFF0I3Cw0wV81e6LZ/BW96Fj+/Lz7iJtOEmUOEmUm2BbiWPWk6tN5Fkz+cxXZZ+37wWXFoLaQL9TruxbIWbSNw4IoNLiwKNGrZxDbRwfzp1X3T/aCd7/ueP18r37tNJS9dYV/7Ker0vbNy6GaKOlHFzXHuMSescuwjUNtd5BKrhkh6h9hhT6sZKgeoPUukrkm3//JvljrltApskd8zPbHuSEN/TokCvBKW78HrnML8kF/Y7/zBunvHT9MekScuXCP7lmnRaXBwPNHupvfzIeyKV6BlWJ4Ha51pXoNogc3uj/On+ZMId+Xl/LdEXj2Vzzh9CjR6DOJq9OX91VPqmMIF+mm4uW7YprHuSEM/TmkCLz4Hqz1wHR95OXg7UhhHJX8vJul/lSQ15xDcybH0fNcd4BCF9RPpojsWXLqMJj/xVNK5QUCFQy1Cas17lnKcHqk6T1RuR2WEkfpXzJ+kMqwWqluDws9Ha3lajOGkXTMJFe/ta+pRS6X0h+wTZ6lqWLd8Utj1JiOdp9U2kxFt6m9fv3qbtWQ1RkbfKtLg8qSmPiGfv+1wZFZYjsU952A+N8dVRpUAD86ZJNp11MBG7QI3o43PkJfbBRKoEKv320WSjhDO+aJ0gW13LsuWbwrYnCfE8bQr0yHezYm2Uu+zt62xctqgpaiNUHBMntTx3I/V99AdwjmTiuJ+Vpu/ppyUrp/dkgSbuK3ZC8+lKc51HoPlGW/nj7G5Q5n9tODtzmfQUflxTHzFUP5BYx+20TpCtrmXZ8k1h2ZOEeJ7WBHo4H5zCaPMfqiF6s8GCp/qVSOPGsDGpKY/KZ2lufWvV8rvw6sfiD2sumUS/7h4NClwl0OmV6Mz484X5a9OZc51LoMmwxNFvu2nPe1kGVK6ad/rz7isPf9u4SnD1VTUQ3uopYUAm6wTZ6lqWTdsU5T1JiN9ZqEDbjjmUMiGELDJeCdTy1jghhCwsPglUeOmbEEIWE48EGt054RVsQkh78UWgyRM2vI5NCGkvvgg0fviSFwgJIS3GF4FG5++HK3+zlxBCGo4vAiWEkNaDQAkhxDEIlBBCHINACSHEMQiUEEIcg0AJIcQxCJQQQhyDQAkhxDEIlBBCHINACSHEMQiUEEIcg0AJIcQxCJQQQhyDQAkhxDEIlBBCHINACSHEMQsU6Gd6jD9nf7DocsCAAQOeuxyBAgYMGLBjOQIFDBgwYMdyBAoYMGDAjuUIFDBgwIAdyxEoYMCAATuWI1DAgAEDdixHoIABAwbsWI5AAQMGDNixHIECBgwYsGM5AgUMGDBgx3IEChgwYMCO5QgUMGDAgB3LEShgwIABO5YjUMCAAQN2LEeggAEDBuxYjkABAwYM2LEcgQIGDBiwYzkCBQwYMGDHcgQKGDBgwI7lCBQwYMCAHcsRKGDAgAE7liNQwIABA3YsR6CAAQMG7FiOQAEDBgzYsRyBAgYMGLBjOQIFDBgwYMdyBAoYMGDAjuUIFDBgwIAdyxEoYMCAATuWI1DAgAEDdixHoIABAwbsWI5AAQMGDNixHIECBgwYsGN5+wL9F1qWv/6AAQMG7FyOQAEDBgzYsRyBAgYMGLBjOQIFDBgwYMdyBAoYMGDAjuUIFDBgwIAdyxEoYMCAATuWI1DAgAEDdixHoIABAwbsWI5AAQMGDNixHIECBgwYsGM5AgUMGDBgx3IEChgwYMCO5QgUMGDAgB3LEShgwIABO5YjUMCAAQN2LEeggAEDBuxYjkABAwYM2LEcgQIGDBiwYzkCBQwYMGDHcgQKGDBgwI7lCBQwYMCAHcsRKGDAgAE7liNQwIABA3YsR6CAAQMG7FiOQAEDBgzYsRyBAgYMGLBjOQIFDBgwYMdyBAoYMGDAjuXtCTSNLtDF0wghpK3QAwUMGDDg7vVAUyICBQwYsCdgBAoYMGDAjuUIFDBgwIAdyxEoYMCAATuWI1DAgAEDdixHoIABAwbsWI5AAQMGDNixHIECBgwYsGM5AgUMGDBgx3IEChgwYMCO5QgUMGDAgB3LEShgwIABO5YjUMCAAQN2LEeggAEDBuxYjkABAwYM2LEcgQIGDBiwYzkCBQwYMGDHcgQKGDBgwI7lCBQwYMCAHcsRKGDAgAE7liNQwIABA3YsR6CAAQMG7FiOQAEDBgzYsRyBAgYMGLBjOQIFDBgwYMdyBAoYMGDAjuUIFDBgwIAdyxEoYMCAATuWI1DAgAEDdixHoIABAwbsWI5AAQMGDNixHIECBgwYsGM5AgUMGDBgx3IEChgwYMCO5QgUMGDAgB3LEShgwIABO5YjUMCAAQN2LEeggAEDBuxYjkABAwYM2LEcgQIGDBiwYzkCBQwYMGDHcgQKGDBgwI7lCBQwYMCAHcsRKGDAgAE7liNQwIABA3YsR6CAAQMG7FiOQAEDBgzYsRyBAgYMGLBjOQIFDBgwYMdyBAoYMGDAjuUIFDBgwIAdyxEoYMCAATuWI1DAgAEDdixHoIABAwbsWI5AAQMGDNixHIECBgwYsGM5AgUMGDBgx3IEChgwYMCO5QgUMGDAgB3LEShgwIABO5YjUMCAAQN2LEeggAEDBuxYjkABAwYM2LG8OYHeWX/ypvrH/qX18fjsBwgUMGDAnoMbE+j+xXEs0AfnxlG+8CsEChgwYL/BjQl0e5wIdHP85AfTu6lOEShgwIC9BTcl0DvriUDvrKu+54NzJ36MQAEDBuw1uCGBhifwX4+vgW6Pn1Il2+MXEShgwIC9Bjck0M3xU8lNpM3xN1XJbiJSBAoYMGBfwc0IdDc8fY8Fun8xOXXPbspPPxcnnVYXqBuNEEK6GDeBqgueCJQQMuy4CXQzut5ZEqjxIFPa5+UUHjBgwJ6AmxDotrr/LvZAEShgwID9BDcg0DvrypkIFDBgwAMDNyDQ7XGW8Kydu/CAAQMeCrhxgabPf/IcKGDAgH0HNyDQJMk5O28iAQYMeCjgxgW6f3H8BO/CAwYMeAjgxgU6vctoTIABAx4GuHmBTu9eCv159qb5eUpEoIABA/YE3JxAZyUlIlDAgAF7AkaggAEDBuxYjkABAwYM2LEcgQIGDBiwYzkCBQwYMGDH8g4JtNKs3m14wIAB9x+MQFsCAAYM2D8wAm0JABgwYP/ACLQlAGDAgP0DI9CWAIABA/YPjEBbAgAGDNg/MAJtCQAYMGD/wAi0JQBgwID9AyPQlgCAAQP2D4xAWwIABgzYPzACbQkAGDBg/8AItCUAYMCA/QMj0JYAgAED9g+MQFsCAAYM2D8wAm0JABgwYP/ACLQlAGDAgP0DI9CWAIABA/YPjEBbAgAGDNg/MAJtCQAYMGD/wAi0JQBgwID9AyPQlgCAAQP2D4xAWwIABgzYPzACbQkAGDBg/8AItCUAYMCA/QMj0JYAgAED9g+MQFsCAAYM2D8wAm0JABgwYP/ACLQlAGDAgP0DI9CWAIABA/YPjEBbAgAGDNg/MAJtCQAYMGD/wAi0JQBgwID9AyPQlgCAAQP2D4xAWwIABgzYPzACbQkAGDBg/8AItCUAYMCA/QMj0JYAgAED9g+MQFsCAAYM2D8wAm0JABgwYP/ACLQlAGDAgP0DI9CWAIABA/YPjEBbAgAGDNg/MAJtCQAYMGD/wAi0JQBgwID9AyPQlgCAAQP2D4xAWwIABgzYPzACbQkAGDBg/8AItCUAYMCA/QMj0JYAgAED9g+MQFsCAAYM2D8wAm0JABgwYP/ACLQlAGDAgP0DI9CWAIABA/YPjEBbAgAGDNg/MAJtCQAYMGD/wAi0JQBgwID9AyPQlgCAAQP2D4xAWwIABgzYP3B7Ak2je7LeB4QQ0ofQAwUMGDDg7vVAUyICBQwYsCdgBNoSADBgwP6BEWhLAMCAAfsHRqAtAQADBuwfGIG2BAAMGLB/YATaEgAwYMD+gRFoSwDAgAH7B0agLQEAAwbsHxiBtgQADBiwf2AE2hIAMGDA/oERaEsAwIAB+wdGoC0BAAMG7B8YgbYEAAwYsH9gBNoSADBgwP6BEWhLAMCAAfsHRqAtAQADBuwfGIG2BAAMGLB/YATaEgAwYMD+gRFoSwDAgAH7B0agLQEAAwbsHxiBtgQADBiwf2AE2hIAMGDA/oERaEsAwIAB+wdGoC0BAAMG7B8YgbYEAAwYsH9gBNoSADBgwP6BEWhLAMCAAfsHRqAtAQADBuwfGIG2BAAMGLB/YATaEgAwYMD+gecT6OQ3P3sLgQIGDBhw8nc9gd76D9em0/sngyA48l0EChgwYMCf1RboVnDo3el0I4gS/QuBAgYMGHA9ge4obe6NgqPXbq0FxxEoYMCAAdcV6EZozkijK9+N/hv9G4ECBgx48OBaAp1ciMyZaPT+mts5fEpEoIABA/YEXEugsTPvrwXHpggUMGDAgLO/awt0bxScRqCAAQMGnP9dQ6DxKfyWugTKNVDAgAEDTv+uIdDpRnAsuv0emZO78IABAwac/l1HoDvqAdDwDH7yahD3QxEoYMCABw+uJ9Dw9D3MMXUjaeW0kz8RKGDAgH0D1xTo9NZrX349/N/9Lz76jps/3QXailiHs8cBAwbcWHldgR48KRGBAgYM2BPwPAKdfIRAAQMGDFj7u6ZArz4dvQ9//4unnJ5hQqCAAQP2D1xToJM34nGY7q8FR9wGY0KggAED9g1cU6AbQXDkK6ND707+MnB8jh6BAgYM2DdwPYHuBMGzyTucV+IXOhEoYMCABw+uJ9CN6O2j5CX4LTWkCAIFDBjw4MG1BBq/C58IdG/U8mAiCBQwYMDdBNcSaDqcnTJn66MxIVDAgAF3E4xAG54RYMCAhwOuJdDJhejGUWLO1oezQ6CAAQPuJriWQOMbR7FAQ5lyEwkwYMCAP6sr0L1R8Ng1JdBbJ1sfzg6BAgYMuJvgegJVw9mtjlYeeSj8v9t4yggUMGDAvoFrCnT661GQxNGfCBQwYMC+gesKdHr7zdXQnoedhwNFoIABA/YNXFugB05KRKCAAQP2BIxAG54RYMCAhwOeIdDJa898+Vr0Xz1f5jlQwIABA54p0PtrwaF3o//q4U0kwIABA/4MgTY+I8CAAQ8HPEOgNfPJS+PxiVduxn/sX1ofj89+gEABAwbsObgRgW6PVZ74VfTHg3Pqjy/8CoECBgzYb3A9gW5UPv55Z/3EN6bTuy+Nn4r+2hw/+cH07sXxkzcRKGDAgL0G1xLo/bXKn/HYHL8YezTqdcb/DfuhJ36MQAEDBuw1uKZA69w3enAuUud23A8N//8iAgUMGLDX4FoCjX/SY1burEdn7Zvjb6q/dhORIlDAgAH7Cq4l0OlWcHTmO/Afr0fq3L+YnLrHOo3yuTjpdLoPCzOQPhC/QAghXYog0Ns/CYLDj1S9ibQ5Hp/44RSBEkKGG/Em0owH6ff/+sz6+MRfFARqPMiU9nk5hQcMGLAn4IYEGuWT6Bze0gNFoIABA/YTXEugNbM7fvImAgUMGPBgwE0KVDmTu/CAAQMeCngegU4+shbvX0ycqQSaPv/Jc6CAAQP2HVxboFefji5+3v/iqfIt+M2ks6n+z5tIgAEDHgq4pkAnb8R3j+6vBUdKt5DurI9fuDndf28cOTPsjz7Bu/CAAQMeArimQDeC4MhXRofenfxlEBwt9UF349GYTqgz+buMxgQYMOBhgOsJdCcInk3eiL8ysgwscvflUJ/pEKB3L4X+PHvTnCYlIlDAgAF7Aq4n0I3o1+CTIUW2gmP2iWYkJSJQwIABewKuJdB4MJFEoHsjftIDMGDAgD+rKdBYnYlA641th0ABAwbsPRiBNjwjwIABDwdcS6CTC9GNo8ScO5bb8EsRaKNiHc4eBwwYcGPltQQa3ziKBRrKtCM3kRAoYMCAlwuuJ9C9UfDYNSXQWyeDOqPTI1DAgAH7D64n0LALGgSro5VHHgr/f9zJnwgUMGDAvoFrCnT661E6GqijPxEoYMCAfQPXFej09puroT0PV/5APAIFDBjwkMC1BXrgpEQEChgwYE/AtQQ6+W9ODy4hUMCAAXsNriXQ+2vByin7aMoIFDBgwIMF1xVomBX3658IFDBgwB6Cawl0Ov3w1fgu/KNvI9BmywEDBtxfcE2BTqPb8A8phz78OgJtsBwwYMD9BdcXaJjJT09W/C48AgUMGPCwwHMJNFTo1TUE2mg5YMCA+wueR6Affis+if8DRmPq8R4HDBhwY+V1BXr7TXX2Hhw+5XorPiUuXKBOYh3OHgcMGHBj5bUEGv0Wp3qOyfH+EQIFDBiwj+BaAo2eA1359gGfpE+JCBQwYMCegGsL9CBn7wgUMGDAPoJrCTS/BPrwd5zfik+JCBQwYMCegGsKNMqH3xrFV0LfQqA93uOAAQNurHwOgU6jx0Bf7f6D9AgUMGDA7ZTPJ9Dpb6J34hFog+WAAQPuL3gOgd5KXoZfOdXtB+kRKGDAgNsprynQydWn419EOvJt17tIKRGBAgYM2BNwLYHGjzEFAQ/SN18OGDDg/oJrC3Tlqwd6ChSBAgYM2DtwPYE+feAf9ECggAED9g5cS6BJJgeyaEpEoIABA/YEXFug0V2kQ+/e/6LbLXgEChgwYP/ANQU6eSMeiv7+WnDE6SlQBAoYMGDvwDUFuhEER74yOvRuNLDdUbc+aEpEoIABA/YEXE+gO0Hw7PT+WvQK0pVRcBqB9niPAwYMuLHyegLdCI5PE4FOt4JjCLTHexwwYMCNldcS6OTCynczge6NeBe+wXLAgAH3F1xLoLE6E4Em/0OgzZQDBgy4v2AEOucGa7ocMGDA/QXXEujkQnTjKDHnjuNt+JSIQAEDBuwJuJZA4xtHsUBDmXITqcFywIAB9xdcT6B7o+Cxa0qgt04G0Q0lBNrbPQ4YMODGyusJNOyCBsHqaOWRaEjl407+RKCAAQP2DVxToNNfj4Ikjv5EoIABA/YNXFeg09tvrka/Df+o86igKRGBAgYM2BNwbYEeOCkRgQIGDNgTcD2Bbrh3PBEoYMCAfQXXEuj9NccBRBAoYMCAPQbXFKjby0cIFDBgwD6Dawk0HkwEgS6iHDBgwP0F1xLodCs4euCLoCkRgQIGDNgTcD2B3v5JEBx+5JkkX+Zd+B7vccCAATdWXkug0e/Ca2E0pgbLAQMG3F8wAp1zgzVdDhgw4P6Cawm0kaREBAoYMGBPwAh0zg3WdDlgwID7C0agc26wpssBAwbcX/AcAr395urq6qmPEGij5YABA+4veLZA904GwcPvxEOCRnnM6SEmBAoYMGDvwDMFGntz5bs72U14t1/0QKCAAQP2DTxLoHujIDjyzMng8ENB8PmPprdfDQ16sIFFdL/V+mDR5YQQ0khKAt2Ke5wb2VD0G65d0FTZS+uBVvZMh3PIBAwYcGPlMwQ6uRD/hlzYEU3GEwn/1dOfNUaggAEDbrZ8hkDvr8XiDP+fvH+U/wuBNlEOGDDg/oJnC1TpEoEuqhwwYMD9BSPQhjakazlgwID7C0agDW1I13LAgAH3F4xAG9qQruWAAQPuLxiBNrQhXcsBAwbcXzACbWhDupYDBgy4v+DZAi0HgTZYDhgw4P6CEWhDG9K1HDBgwP0FzxDo5LVnyunpj8ohUMCAATdbPkOgDSYlIlDAgAF7AkagDW1I13LAgAH3F4xAG9qQruWAAQPuLxiBNrQhXcsBAwbcXzACbWhDupYDBgy4v2AE2tCGdC0HDBhwf8EItKEN6VoOGDDg/oIRaEMb0rUcMGDA/QUj0IY2pGs5YMCA+wueIdDJBfWLHrc/QqALKgcMGHB/wTMEen8tevE9/i8CXUQ5YMCA+wueKdCoB4pAF1cOGDDg/oJnCHRyITj61m8/XDv09m/zuJ3Pp0QEChgwYE/AMwQ63WI4u8WWAwYMuL/gWQKdvIFAF1oOGDDg/oJnCTRU6G9/9vejle/8LM9bjAfa4z0OGDDgxspnC3Tq/U0kJ+P2do8DBgy4sfJaAp285jYIPQKdXT6cqgYYsH/gWgJtJCkRgS5mRoABA+6uQG+/uRoEK6unnN9JSokIdDEzAgwYcGcFmj/OdByBzrOBZ5UPp6oBBuwfuKZAI38efuSZLz3kbtCUiEAXMyPAgAF3VKB7o+DoO+pfty4EangRBNrXPQ4YMODGyusJdCM4mt6Gn1wIjiHQHu9xwIABN1ZeS6DJoHZx9kZHPXuQHoECBgzYqbyWQAsP0rs+VZ8SEehiZgQYMGAEikBbKgcMGHA7Ap1cCE5nf+wEnMLPsYFnlQ+nqgEG7B+4lkC5iYRAAQMG7CrQvVFw5G31rw9P8hjTXBt4VvlwqhpgwP6B6wk0fhFpdXX1AK8ipUQEupgZAQYMuKsCnV4ZJW9yrjzr5k+PBNqoWIdT1QAD9g9cV6DTydUvhT3QR153HtcuJSLQg32ht1UNMGD/wLUFeuCkRAR6sC/0tqoBBuwfGIEiUMCAATuWI1AEChgwYMdyBIpAAQMG7FiOQBEoYMCAHcsRKAIFDBiwYzkCRaCAAQN2LEegCBQwYMCO5QgUgQIGDNixvJ5ANx59B4HOnpFtA88qH05VAwzYP3Atgd5f08YDRaAIFDBgwMnftQTqNgg9Ap1dPpyqBhiwf+BaAi38qBwCRaCAAQNO/q4h0OlW+rPwCLRqRrYNPKt8OFUNMGD/wPUEevsnQXD4kWeSfHngv4mEQAEDBpz8XUOg99cCPUP/VU4EChgw4ORvBIpAAQMG7FReS6CNJCUi0IN9obdVDTBg/8AIFIECBgzYsXwegU4+QqCVM7Jt4Fnlwx8issgAACAASURBVKlqgAH7B64t0KtPRxc/73/xlO0W/Ccvj8cnzn4Q/7F/aX08Tv9AoDPKh1PVAAP2D1xToJM34rtH99eCI+VbSO+NVU78OPrjwTn1xxd+hUDrlA+nqgEG7B+4pkA3guDIV0aH3p38ZRAcNfugu+MT35hO716Mpbk5fvKD6I8nbyLQGuXDqWqAAfsHrifQnSB4Nnkj/srIHFhk/+L4m0nXM/z/nXWl0Qfn4v4oAp1RPpyqBhiwf+B6At0IjmdDimwFx4ofPjiXnK5vjl+cTrfHT6k/tqM/EOjM8uFUNcCA/QPXEmg8mEgi0L2R9CC9Euhm3B0Nz+ufQqA1yodT1QAD9g9cS6CxOhOBimPbqbP2/YvJqfud9fQi6OfipJPp+il8X/pg0eXNzYgQMugcRKDq5H3IAkWshAw70il8dOMoMedO+Ta8yq56jEkTqPEgU9rn1TVT6AxLHyy6fPEAW9d/5gfenewABuwfuJZA4xtHsUBDmR6zTbK7fiK6+GnpgSJQ24af+YF3VQ0wYP/A9QS6Nwoeu6YEeutkYB2dfjt5jB6BIlDAgAcDrifQsAsaBKujlUceCv9/3PL5e+P0sc8B34VHoIABDwxcU6DTX4/S0UAt/tzfHD+RXvBMn/8c4HOgCBQw4IGB6wp0evvN1dCeh60/EL+pvbc54DeREChgwAMD1xZoRbb19973L46fGOi78AgUMOCBgecR6OS31uJk+KUo0WXPu4MdjQmBAgY8MHBtgUbjgYaxnMLvjgsCnd69FP7r7E1zspSIQOt94F1VAwzYP3BNgU4uZD8p95jTjxoj0K7sccCAATdWXk+gkT9XHvn2z376pdCg1ufoESgCBQx4cOB6At3Jnl6a/CQwxwNFoLMAtg0/8wPvqhpgwP6Bawk07IDmT39uOHZBUyICrfeBd1UNMGD/wLUEen9Ne31THg8UgTqIdThVDTBg/8A1Bao5UxzODoEiUMCAhwWuJdB4RPokeyP7cHYIFIECBjwwcC2BFn4Hacs6mggCRaCAAQ8OXE+g99eCz19L/el2Bo9AEShgwL6BZwh08tozKl+KnwP9+2dGQfDIlzmFR6CAAQOeKdCw61kON5EQKGDAgD9DoEsFJ3ugXNZGOWDAgBct0AaTErvnMQQKGDBgp3IEikABAwbsWI5AEShgwIAdy2sL9Dc/y/IWd+ERKGDAgGsLNP9NOW4iIVDAgAGnf9cR6A534RcBTvZAuayNcsCAAbcj0MmFYOX132b5yMWfCBSBAgbsG7iWQO+vOQ6ijECdwCreVTXAgP0D1xSo4/vvCNQJrOJdVQMM2D9wLYFOLiDQNsEq3lU1wID9A9cS6HSLU/g2wSreVTXAgP0D1xNo4Tc9ECgCBQwYcPx3HYFOb60FR55Jw3B2CBQwYMCf1RboGzwH2iJYxbuqBhiwf+B6At3iQfo2wSreVTXAgP0D1xKoepDe6bwdgbqAVbyraoAB+weuJdAm7iEhUAQKGLBv4JoC5TnQNsEq3lU1wID9A9cSKA/SI1DAgAE7CtT5t+ARqBNYxbuqBhiwf+B6Ap1cWHkWgbYGVvGuqgEG7B+4lkAnr6nfhedB+pbAKt5VNcCA/QPXEqjx48Y8B4pAAQMG/BkC7SRYxbuqBhiwf+BaAm0kKbE/HkOggAEDrixHoB0Eq3hX1QAD9g+MQDsIVvGuqgEG7B+4nkBv/1YPPyqHQAEDBvxZTYFyEwmBAgYMGIH2AqziXVUDDNg/cC2BTn7zsyTfOhmsfOctHqRHoIABA64pUD17o6NuI4OmxP54DIECBgy4snxugToPLJIS++MxBAoYMODK8vkF6toFTYn98RgCBQwYcGX5/AJ1HV05JfbHYwgUMGDAleXzC3RvhEARKGDAgD9zEOhkI+AUvmNglc5XNcCA/QPXEujktXQo0Ge+NAq4idQ1sErnqxpgwP6Bawm0+CA9jzF1DazS+aoGGLB/4LkFeviU4w/Ep0R/PbY0sErnqxpgwP6Bawm0kaREfz22NLBK56saYMD+gRGoB2CVzlc1wID9AyNQD8Aqna9qgAH7B0agHoBVOl/VAAP2DzxDoNoDTHn4WeOOgVU6X9UAA/YPPEOgxkigjAfaSbBK56saYMD+gRGoB2CVzlc1wID9A88QqJmro4A3kToHVul8VQMM2D/wXAKdvBrq88g7Tv5EoIsDq3S+qgEG7B94HoFeCbufK64vIiHQxYFVOl/VAAP2D1xfoAfqfiLQRYJVOl/VAAP2D1xboKr7+UfO+syjW6DWB4suHyCYELKISAK9dcDu55QeaJfAKoPpJAAGvOQeaBPdz5TYPZ0MD6wymDoOGPBSBXrrQjQK6IG6nwi0U2CVwdRxwICXKVDV/Xz2gPpEoF0CqwymjgMGvDyBNtP9RKCdAqsMpo4DBrw0gf66me4nAu0UWGUwdRww4GUJlHfhvQSrDKaOAwaMQH302NLAKoOp44ABL0ugjAfqJVhlMHUcMOBlCbTBpMTu6WR4YJXB1HHAgBGojx5bGlhlMHUcMGAE6qPHlgZWGUwdBwwYgfrosaWBVQZTxwEDRqA+emxpYJXB1HHAgBGojx5bGlhlMHUcMGAE6qPHlgZWGUwdBwwYgfrosaWBVQZTxwEDRqA+emxpYJXB1HHAgBGojx5bGlhlMHUcMGAE6qPHlgZWGUwdBwwYgfrosaWBVQZTxwEDRqA+emxpYJXB1HHAgBGojx5bGlhlMHUcMGAE6qPHlgZWGUwdBwwYgfrosaWBVQZTxwEDRqA+emxpYJXB1HHAgBGojx5bGlhlMHUcMGAE6qPHlgZWGUwdBwwYgfrosaWBVQZTxwEDRqA+emxpYJXB1HHAgBGojx5bGlhlMHUcMGAE6qPHlgZWGUwdBwwYgfrosaWBVQZTxwEDRqA+emxpYJXB1HHAgBGojx5bGlhlMHUcMGAE6qPHlgZWGUwdBwwYgfrosaWBVQZTxwEDRqA+emxpYJXB1HHAgBGojx5bGlhlMHUcMGAE6qPHlgZWGUwdBwwYgfrosaWBVQZTxwEDRqA+emxpYJXB1HHAgBGojx7rHFjFuzoOGDACHZLHlgZW8a6OAwaMQIfksaWBVbyr44ABI9AheWxpYBXv6jhgwAh0SB5bGljFuzoOGDACHZLHlgZW8a6OAwaMQIfksaWBVbyr44ABI9AheWxpYBXv6jhgwAh0SB5bGljFuzoOGDACHZLHlgZW8a6OAwaMQIfksaWBVbyr44ABI9AheWxpYBXv6jhgwAh0SB5bGljFuzoOGDACHZLHlgZW8a6OAwaMQIfksaWBVbyr44ABI9AheaxzYJXe1nHAgBFoh3QyPLBKb+s4YMAItEM6GR5Ypbd1HDBgBNohnQwPrNLbOg4YMALtkE6GB1bpbR0HDBiBdkgnwwOr9LaOAwaMQDukk+GBVXpbxwED7r5AH5x7KvnX/qX18fjsBwjUH7BKb+s4YMDdF+jm+KnUpOMoX/gVAvUGrNLbOg4YcNcFur85TgW6OX7yg+ndi+MnbyJQX8Aqva3jgAF3XKCfvDROBXpnXfU9H5w78WME6gtYpbd1HDDgbgt0ezx+4eNEoNvZ/19EoL6AVXpbxwED7rhAn/jhdDcR5+b4m+r/6d8I1AOwSm/rOGDA3RaoJsz9i8mp+5319CLo5+KkE+qNtDAH6YNFlwOe/QVCSI0gUMDzzIgQoqVJgRoPMqV9Xr0xFjrD0geLLgfsPqMonT/LAgy4z6fwCNRbsErn6zhgwAi0BzoZHlil83UcMODeCJS78EMCq3S+jgMG3B+Bps9/8hzoAMAqna/jgAH3R6C8iTQgsErn6zhgwP0R6P7F8RO8Cz8QsErn6zhgwP0R6PQuozENBqzS+ToOGHCPBDq9eyn059mb5gQp0V+dDA+s0vk6Dhhw9wU6MynRX50MD6zS+ToOGDAC7YFOhgdW6XwdBwwYgfZAJ8MDq3S+jgMGjEB7oJPhgVU6X8cBA0agPdDJ8MAqna/jgAEj0B7oBLAzWMW7xgXYfzACBdwBsIp3jQuw/2AECrgDYBXvGhdg/8EIFHAHwCreNS7A/oMRKOAOgFW8a1yA/QcjUMAdAKt417gA+w9GoIA7AFbxrnEB9h+MQAF3AKziXeMC7D8YgQLuAFjFu8YF2H8wAgXcAbCKd40LsP9gBAq4A2AV7xoXYP/BCBRwB8Aq3jUuwP6DESjgDoBVvGtcgP0HI1DAHQCreNe4APsPRqCAOwxW6W3jAuw/GIEC7jBYpbeNC7D/YAQKuMNgld42LsD+gxEo4A6DVXrbuAD7D0aggDsMVult4wLsPxiBAu4wWKW3jQuw/2AECrjDYJXeNi7A/oMRKOAOg1V627gA+w9GoIA7DFbpbeMC7D8YgQLuMFilt40LsP9gBAq4w2CV3jYuwP6DESjgDoNVetu4APsPRqCAOwxW6W3jAuw/GIEC7jBYpbeNC7D/YAQKuMNgld42LsD+gxEo4CGAVQbTqgG3Vo5AAQ8BrDKYVg24tXIECngIYJXBtGrArZUjUMBDAKsMplUDbq0cgQIeAlhlMK0acGvlCBTwEMAqg2nVgFsrR6CAhwBWGUyrBtxaOQIFPASwymBaNeDWyhEo4CGAVQbTqgG3Vo5AAQ8BrDKYVg24tXIECngIYJXBtGrArZUjUMBDAKsMplUDbq0cgQIeAlhlMK0acGvlCBTwEMAqg2nVgFsrR6CAhwxW8a5VA26tHIECHjJYxbtWDbi1cgQKeMhgFe9aNeDWyhEo4CGDVbxr1YBbK0eggIcMVvGuVQNurRyBAh4yWMW7Vg24tXIECnjIYBXvWjXg1soRKOAhg1W8a9WAWytHoICHDFbxrlUDbq0cgQIeMljFu1YNuLVyBAp4yGAV71o14NbKESjgIYNVvGvVgFsrR6CAhwxW8a5VA26tHIECHjJYxbtWDbi1cgQKeMhgFe9aNeDWytsTaBq9Ktf6YNHlgAG3DyZehh4oYMBtgFW8648ND4xAAQNeAljFO50MD4xAAQNeAljFO50MD4xAAQNeAljFO50MD4xAAQNeAljFO50MD4xAAQNeAljFO50MD4xAAQNeAljFO50MD4xAAQNeAljFO50MD4xAAQNeAljFO50MD4xAAQNeAljFO50MD4xAAQNeAljFO50MD4xAAQNeAljFO50MD4xAAQNeAljFO50MD4xAAQMGnKS3HlsaGIECBgw4SW89tjQwAgUMGHCS3npsaWAEChgw4CS99djSwAgUMGDASXrrsaWBEShgwICT9NZjSwMjUMCAASfprceWBkaggAEDTtJbjy0NjEABAwacpLceWxoYgQIGDDhJbz22NDACBQwYcJLeemxpYAQKGDDgJL312NLACBQwYMBJeuuxpYERKGDAgJP01mNLAyNQwIABJ+mtx5YGRqCAAQPG3I7lCBQwYMAI1LEcgQIGDBiBOpYjUMCAASNQx3IEChgwYATqWI5AAQMGjEAdyxEoYMCAEahjOQIFDBgwAnUsR6CAAQNGoI7lCBQwYMAI1LEcgQIGDBiBOpYjUMCAASNQx3IEChgwYATqWI5AAQMGjEAdyxEoYMCAfQarINAB7XHAgAE3BlZBoAPa44ABA24MrIJAB7THAQMG3BhYBYEOaI8DBgy4MbAKAh3QHgcMGHBjYBUEOqA9Dhgw4MbAKgh0QHscMGDAjYFVEOiA9jhgwIAbA6sg0AHtccCAATcGVkGgA9rjgAEDbgysgkAHtMcBAwbcGFgFgQ5ojwMGDLgxsAoCHdAeBwwYcGNgFQQ6oD0OGDDgxsAqCHRAexwwYMD9ACNQwIABA3YsR6CAAQMG7FiOQAEDBgzYsRyBAgYMGLBjOQIFDBgwYMdyBAoYMGDAjuULEOj+pfXx+OwHCBQwYMCeg5sX6INz4yhf+BUCBQwYsN/g5gW6OX7yg+ndi+MnbyJQwIABew1uXKB31lXf88G5Ez9GoIABA/Ya3LhAt8dPJf9/EYECBgzYa3DjAt0cf1P9fzcRKQIFDBiwr+CmBbp/MTl1v7OeXgT9XJx0Cn0xCl+VPlh0OWDAgAG7g7W0IFBCCPEzTQrUeJCp0NuWRttb2LB9gAEDBtx4+QIFajzH1M31BwwYMGDncgQKGDBgwI7lTQt09l34bq0/YMCAATuXNy7Q9PlP8TnQbq0/YMCAATuXNy7QmW8idWv9AQMGDNi5vHGB7l8cP1H5Lny31h8wYMCAncsbF+j07ozRmLq1/oABAwbsXN68QKd3L4X+PHvTLO7m+gMGDBiwc/kCBCqkm+sPGDBgwM7lCBQwYMCAHcsRKGDAgAE7liNQwIABA3YsR6CAAQMG7FiOQAEDBgzYsRyBAgYMGLBjOQIFDBgwYMdyBAoYMGDAjuUIFDBgwIAdyxEoYMCAATuWI1DAgAEDdixHoIABAwbsWI5AAQMGDNixHIECBgwYsGM5AgUMGDBgx3IEChgwYMCO5QgUMGDAgB3LEShgwIABO5YjUMCAAQN2LEeggAEDBuxYjkABAwYM2LEcgQIGDBiwYzkCBQwYMGDH8vYEWsjnPjfnB4suBwwYMGB3cBwEChgwYMAIFDBgwIDbAsdBoIABAwaMQAEDBgy4LXAcBAoYMGDACBQwYMCA2wLHQaCAAQMG3HGBEkKId0GghBDiGARKCCGOQaCEDCSXl70A/c3PbwofIFBChpE7/+rHy16EvubO+lOCQREoccrdD5a9BDWz//tlL8FBs3/pG43MZ3v8pNSPItW5sz5+yv4JAu1UFn+SdaOh+WyO52rV9+Ztuo15786f9MQa4r7fHY9PvNLASjw4N/7mwefSxYgn2I0lNOgL1g8Q6IJz78YcO7fBkyxBlHfWH2+kO3Nn/Qu/sn9y/dKZM2fO/tAo3RTarijW+b23/8n58+f/puTdzRMLPnFtqC8u7/vN8XgehcrHqt2xtNPmS1MHYTHCJr17af3EWcvaySfY8zW/qoQGfdFW3qpA7W3LKfu2DdO5k7X999bH9u1uT3MnWXfWT3zDNquP1+1t8b2z9jortcZNYbXuvjSOU4SIvpXEOr/3dtdj8BNG/ZKWtLHM2ReXIu/7sO0+/7VwzV4o1W+rHsRNOt2/2Mi2kOqWmLmFa9+kag/bzqSlE2y5+QkH26oIBm1RoELbcp7Vn5hNvrGTte3Q82fCLfxnP7h8+fKNMLO+sGvXzwO1xnOcNjV3kiWJcrpv/US8xiO0xgfnYiHuPveBUT4+8fVfXP/HlyOTacqULCZ3ZOf1XnSe+/z581Ebe/KD4geLvfInr8J8qdj3d8+d+MYnUV0qVDNBD1XLE6qv/mFJ6u9JdevBvxO64hVnPdZ+kLAKYR09+8vrSnpmi7SfYMvNTzrYVop112rQ9gQqtS0xgpXiWUUxt7J86LVH8mQyez3VMw6P7OPnygsbFj+RldY70WvqJCuEvx9V8xesDaDcnQnPEq1NS2qN27FvwzUsbJnw7+Rkav89ff+kvi1F1uSc3gv32b9V09+9ZKzKg3OLPYdvrIdbse/vngu7ZNcjHzz3y7RM0kPl8mxL90IsiyP196S6tW0Rkop4MLf3g4RVyLvPv4vm9xeFD23dQ7n5yQdbSazpp+Xlak2gUtuq+oLNSlG2oy3zSanTNH+bs3syPE7/xY3rly9/P97G0WaeMV/VPShtdX15RIUU09BJVjyvqOKOrUchszsTLt2/tzYWoTWmUrqzHq/hfnLQ1tdY79RK7bZiqwjekw56GiGsGIW5LvYcXuqLz5+qfR/a8hvxwSGtZpIeqita/VOciv7e1F63rr8sqcd+1iP1g4RNmtWt9+I2WdxWFoOKzU882IpiTT9fL19aaE2gUtuS24TdStNsa6StN4vZH5oxf9mT2d6IEdl5RsWp/N1y7dm/qO2ccJa17G49yZr7kkIadfvB2rLV8mbdmVA/VrDUGlNdpW5Kdm5hjaNV/mY6m6TGSvOxL7tFJ9JBr6DbsL+mz1arefc+/d6ZH4lEpwh9cfH8ST6vqjzBDg0abY5776VNXtLDjD5m3U5GZX9PxVK3lOCFa++Wi7hCP0jYpOn5ZdjRDSvTx6Z3S91DuflJB1v5LEaDmIZpS6BS26o8YbZYKcp2vKnianPv+j9+7+XkbMJ6EiTPX/Jkfk2leFHAfi1nP6lDpdpTFPyd8ra3xtIA5r6kkH/xxN+qo9AvLR/G3ZkPkul+HK5rueUJrTHvgMbbO63qxiEt+/b22H41QRRrFKv3pIPetqFMvR7EVS+aR52TCeEqmHy5x94Xl86fKs6rquWXGDQ8fztbOlZpeqjapPs3wu32NRmvp7q/N5XqViR44R5H6SKu1A+yb9J0hXeTZSldrzMNKjY/8WBbcRaTQcYnDGxbApXa1owTZtsxLT3ehrP85OWiT2y9lor52z2ZfPJiRCostP1EZPdEalWj9uwWm4NNUJZYTrLmv6SQRG3l+ChUbDT3Pv35n2o6UdNp/Z/d5EAhtcZdewfUXON0n4c19rz1aoIkVhW79+wHPeN83+i7hD2dM+mR5/EZHVDhKph4DBP64vL5k3heNZ1xgl08w5f0IGzS/f/18tfyRRfw8ZQ//yBen8r+nly34uujVoUWz3rEfpB9k+5fTHSbfLpdPmUvnmCLzU862Epivff7wuRG17QtgQptK/631BGMUj6mbWcbNs6JMy/kRky3xv6n77/8o5nzt3oy/8TcSdZrOe9ph+fk6np6QbCwynVPnizTVW+hfPF+bt4Sj3d2eBRKZxl2Qr738nrakE489yNtuqyKZf6RWuPFuAlmWzuv6tadHBXvq3O4okJFsU4Tus171oOeAc5WIL6Gd2c9Xtmv/2Lmcyu7wlUw6Rgm9cWjCOdPYvl0Rh0pGFTQg7RJk7Zy5vwPfmlcqrz+e3PKWFcz+nuWupUtZ9QI7OuhnfWI/SBhk8ZrH3otmbPljnHxBFtqfuLBVhCr2nSPn3n+/A8u/zJseLvGdZYOCNTaJrTX1wpWyjd8dDL0xCtGm4ia8r3Lxsma3NG0ezJe4PXxv7FcAbRcywk1kz/Hqxz7VHkdS1vAGukky74G9rpv+zu+ybCb+Wh85nltyyVLlnVBd8fVPUfVDMJO6nam9WQ7GWuc/JlW0U/MMz5JrNXesxz0IqPrZ5Jp8w/LozmH/3ulcNlYvKYsXwUTjmFSX1zbUJZrgtZy677f/69hq9VWM6uogh6ETbr/3nNfv5zNR+FfzOZZ3Pjxmszs75l1q7gqv7M8FWec9Yj9IPn0Znz2+9mZtfUeY+EEW2p+0sFWEGukGT0njMsZSzqFL52BmG1iV+/qaVbKN0B4iCjtuhvvZ72r8XP5yZrc0Sx5cj+b5+7Y/hBu+YG8cPb6c1kfn4l3hHFCZtV0nuqTLNsaCHV/Ov2/2X1a8xmjyEd/9oNfCvfeNktVVxBc3AQzxWxqrVEnJnsqb2vXC6evolgl7+nborA17/51cZOltUs9JhMaydj08jXliqtg1mOY2BdPI10TLJbL+z7tOT53/m8u3/i9ZlC7HqRNum/sv/33/nWybneLz0alayL294S6ZUY/kFjPesR+kLxJ1dXY9HpBBhBPsIXmJx1sJbFGm+7ejRufXr78vfPnw+Ou+dRAezeRbG0rTblNmK+vpVbKNrAxw/1Pv5/tpMef/xvDEXJH0/RkfkUzO30pxbiWo2qh7abdtl5avIumLXhy3p02lfJJlrQGQt3PtpDZIb1bMn+ynmlbTLqg5uloSXDqw/eyRwG1Z0WNNY6//w/ajoo7rz9K1tguVsl72gKXTg6STnEyv1xj8Zz/1jx6C9eUq+7lW49hYl9c21CF86cb1nJx30d2ef6MJtdM9XY9SJtUq9WlFKfMD57W/p5Ut8xkG0I66xH7QRWb9Pr3zv8w7famq682nf0E2978pIOtJNaqTReltceYrG0rS6lNiK+vpRu4eAhOOtonnvtz+6Mgwgm5+qjgSf2K5sfia5j6tRyFf29s2c7hQuWl6Zt6wnm3fJJVsQb2up+cIP6fcichXuzSLfnsJCzugibz+fnHkuCStXs/Ob3Xel22Nd6/9Ir+tbDvlayFJNap4L08u6WtU+jTFTSmjnbG8U26plx1L184Cgt9cf06deGqjnbinpXL+z475oW+f//8y3r3x6oHaZO+V/lCsdpE8X3DfNPZ+3ty3Som/YJ01iP1gzKGZZNqyZ59qjrBtja/qXSwlcRavenafZDeujpJSm3C/vqa+kTtxK8ZPdrHz//ghn3WtvnrI4QVPalf0dy2bTzzWk7FpNHLIvE+2f+HceGyXB7hMe/sJCsbaMbcQu9Ha2Ct+6FM1ksLGK+x/ih2OaoLmswnugJpbY35potP75/XD1lqjX8Zr0D2wKJxDrv/i3QxdXYu1hho8V6ewkEvXaDs/Rhjk1quONqvKVffy5eOwra+uPmKTXr+ZN6ETMqNkafyE+z0bMf+PJSlPUmbtHCdvpx4E72SbbpogWz9vam9bhWfkA67CNkXpLMeoR+Urltpk2rtNdxLxZtU4gm2pfllG8ZysBXOYmZsuhZf5Sy3LT27poFsr68lURtYf8JGG/JCehSkOP9Cqy7KT7+iWfjEfi1H+5rlfvV78alZ1AriGiCdd0vRBprZNRYz/qJZ9xNw6WW7dI3VtntcGAwi6oIm84meLdQ/ylpjYdOpQ1zSGVB1PF7j585/TetCjE2FZvO8YRVrnIqnsosHvXyB4vdjni+dhMQNUl8E61Vx6faCNoG1O1Lqi0uv2Nj2i1qaqkEcpGOeTQ/mJeN8kxrX6csLpjZRev5WXCDjWXfLOhSekN4sCFY467H3g4oMbZNqlU6dtEvPvpkrZTa/0joUWo1drNWbrsXBRMptK0rWiEonzOXX17R5qQ2cnd/rPYliF/Tu99PjaGH+xVZdNKh+RTM7qbNfywm37ZnzyQXX8GsaOK3KyfmI/tyI9bxbHn4ur7zGGmRni4W6WZI3xgAAFHtJREFUn8Z82S5f44on9cJq87/TblhpgIakNRpCvP5SdhE+Lr2bPJOSoqWLMbNHqip7L4+2ywoLpDrF8RbTx/6K60vxMGmej4u3F/IYR/n8/nixLy69YhNPWn6wYcbIU6pdl9/hKOuhapgk4Tq9Nrv385ff8wUq9vduCOug96zVYsWDkNzLnmiwnvWU+kGFDwubVN/H+/qbeDNeyis1P22X2Q62VrFWbrq2BKo8abatYiMqnQWXXl/TG4V+e7jQjSs8LqfqWHKqo8/faNXFi1/6Fc3fZRfPbddyNlOpRvetwq9ll0X1Q/L1y5cvF6+TW867xRFrdI9pa1B4yVKv+5o2PnlJO/3T11htO+vF8c1x/riDMH5XSYj3tG0RGzo8o/pFvp3sF2NqjVRV8F7UGPRXFtNyY4E+iY1ujv0VNphCKyifj0tXwfQUjmGFfab1xaVXbNKUXoKU3tbPW7tq1yU5mnoQR+1Q87Bepy9MkW2ifIEK/T1thQt1a2o8IZ1eSEj7NeJZj9EPikq0F8G0TSodhaVmo82m0PwK02sH28JGKIm1atO1ItDck8W2ZTQiyaDp62tmo1AbOJqgWAF39Svt48dfzpqgPn+jVf+ueIQpLYn9Wk60YX94/ed/mtwmffxr2R3FyqpsO++Wv6B7LF+uVPnvx32mtO5LW6i0xp+8ZD2ohrC8XDCocHVaHrXSdjGm7khVeaNW7whFSvr0ZmELlBcoar+2sb+KvZXdcakDLN3L16LXDGOfZX1x8VXjOOWXIIV72nprTxSaLGY+zlzx6FwxBNdUuE5fzI3SAun9vcIK63VLfVja+Vq/RjzrMR6TM14EyzapVOmEZiOOqmRMn7WCwtB9FrHKm64NgUqdjVIjKr0LXHx9rdwo4g1sDHkRjfuUfSGk7m+mRtXnX3GJdWq7omm/lrOdVOr9RKN5vbPu2t1i31s/7xZGrJmaBs3eOCm8rjGN6355C919OSMYaxzfcjMfKS+8cGofAVHadPJtP8vFmDlGqrqRboUXkufrk4d/8oNeeYHqjP21a2kU0r38PHpTMvfZvcLqWF41TuZgvgQpjDxlzP3jryV35eRx5uxXCLIYtVoeo0YaArC4wlrdUjF3fvGqvHjWo5l4t/QiWHZXTKh01mZTno04fTx/c5OWuxfWWxxRWhCo2NkoN6LfmbtNN6i1UUQbwPTuriHM/L6SPv9yq5avaMaLbruW87HumHuf6rurfEgujCShn3dLX0jWR2P8Lu3kFJ95z+Zv30LSGlseKX+lMISY3aDC1Wn5mFS6GFMxVI69VecVQZ0AG4YoLZA89pc2GpL1MTXpXn6W7Vn7rOJVY7WslpcgpUcxjNZ+I1mdinHmpomQXtBX316rq8aokYcALKzwPePDwhPSpeOicNaTdzQrh0MSb4mUdsGMUZVsXeXSJr2XlFcJQaUFgUqdDakRSa+vSY2iPOTFZrGbJoy0XGrV4hXNtNXZruWIh6ap5aWl4kgS5mU521tOMd70mKUDqqYTtSGs8cxhSmwjINpmlBULt/3MizEVQ+XYW3V2hzxc5egE2GibxgLJY38VjmGFE7PMrNK9/DS/q95nla8aT+0vQcoj7pVa++xx5uJFyipvxXV6eedXDQEoVNJknfInpC1jSyXNunyQjE1cPRySUOnKSzRzVCVjenGTykLIs3iBip0NqRElR27z9TWxUZSHvEhqZrohpZeAzBHCxCuaeauzXMuRDk3xh6WXlopvGZW6EKUvqJgeM98XThdT0oawxvIj5Tq54uCTz6hQbKnjxmjB4lA5QqvOV80cOcq6QPLYX8VjmGbQglmttxfiyX5ebkTFfSa9YlP1EmTViHtGa585zly8Alk7k2t11c6vHgLQXkmNJ6TlgfVcBnVVn9srnblEs2ZTWgNpk1ZsujyLF6jY2RAakfT6mtQoxDF9HuQP5AiGM8cAF69oaq2ufC2ncImiFPOlpernG21fiFL0WEhU/WDjUlWFNrRvFltcxUArCbk0AqJ9RnHkOl78gjxSlTReXeFtS4uFqsYqKm4Y/Rimd1YKZwfp6easAVuSWeb7THrFpvolyMoR9wqtfeY4c+kqax0MoVZX7fwZQwAWK6n1CWl5rEKXQV1jTsWY/fkSzZyNuQbyJpU3XZbFC1TsbAiNSHp9TWoU4pAX2RfkCzrmHpGvaOqtLmlc+fgHthcD4jnYXlqqGHVW+MLU8Nh+MoNtcwtWaCP9qsWgpUfKq0dAFGZkKRbHEjKXTV9ya6vOpo9X2daNqxiryNwS2jFMPx8vnh3cS2Y668UxY59Jr9hIL0HWGnEvb+0zx5lLoz3jKtdq286fuUDGCgtvu1eNVegyqGtaZqt0hSWqMZviGlRt0opbHElaF2h+BBYbkf31NaFRVI3pE/9pXCiUW/W08oqm3nO8oZZn/Pif/SJt1sX7i9UvLU3NEfqEL1R4LH4G2VCbpI3KNbY8Ur6ruh2WARqqZ1Qu3k3aVWksocqRqmytOq8r13WNSAtUOfZXFOEYVjo7qHpxTNrJ0is21pcgZ4w8NS23dmGcuf9nnFGbxyR7rS7v/IoFsq6w9La7PJTXVDhISsMhVVQ62xJVvU8mrEHF0H1VtzhU2j6F19avohHZ7kMIjUIe0yd9LtroNMitWn2r4opmodXtp1eYn3slrDr6kUocgEaPPkKf8AXRY/EM3i8d3yVtVK9xeUS/i+NC8gEapBkJdVweS6h6pCrLW0LGHd3sZ8ekBaoc+yvffidKzzyUzCq8OFa5k6VXbCyPaVaMPCX56sWpZZy59ApBluJ4f2KtLr1PIC2QtMLC2+6VQ3lZD5LicEhS7bUvkfw+mbQG4tB96fpVDjy1eIHKnqxqROXX14RGUTGmT/znn6+bT4mKrTr5XL6iWWx197Ih9E48//3shSFxABoz6QgTwhdmjeSa3OrQeurCFpq1xrZHyq0DNIgzEup4xVhC1WPLlN8SMqyf/+yYsGbVY38lxfoos1qxaVbbi2OzdnL5FRuNWfSNfeSpimHgrOPMpVcO0pRPZIVaXd751gWqWGHrE9JivyZJ7UFdxX0sLJH4Ppm8BsImzde84hZHG48xiZ6sHqCp9Pqa0CiqxvRRGi7OWGrVs69oxp+WWt2Nf4xvVWZv/FQ95WFLxReqRnKNYhzf7VuoymNxdme/olI1I9lj4lhCFUPlJAtkdoD04SDSY7K8ZjPG/kqTjTJbSGkfl18cm72TxdNX4yXI6dQ28lSFr+zjzGkLqZKsc41abdn5lgWqXGHLCWNFvybB1hzUVdzHswZ6Ks6mcg2sm7SmENp5kF6ozJWNaFp4fa1yPoUvFcf0sZ012Vr1bsUVTSO2Vrd//f3z+Ysx0gA0Uub+Qp7r+gt14giIssfiyCOfGgtqnVGVoeXx8+Shcqa2Vr2ZnxPnr5rJazZj7K9ZMfdxecCWGvvMfNlRLrdfexV8JYwzly5k/A5vfBO+Vq227XzLoyKVK1x+QrqqX6NSPkgKL4KJ+1hcIuF9MnkNLJu0rhDaepXT7snKRhQlfX0tn8/cjcJy1lRu1fIVTadUD7vZxBf0r+abQtxCs+Zf4zXpqhlVGVoYSyidl7BcpVYd7aG4RYdy0QdMFtbMPvaXe8ovjtXYZ9eFd2/MlyAL8tPnXn1QLQ34FC/k4+dfSkZqrlerrTvfMhRW5QpXjPGlPv5Fqch63mMfDkkCywM92d8nm73L0k1aWwgtDSYierKqEanotwJdG4U6mypsAUurtl/RdE3lsJuNfEGYi7SFZI+p1DaoMKOqqimMJRSlNFJVxQJFr4mMT5zRzraqFmhaHvvrgCm/OFZjn5kvO8rlpRH3qlt7aVzhdCHjSylp9a1Vq+07v7RAM1ZYfttdiP28x/oimFh75YGe7O+TVa2BsUnrCaGl4eyqPCk3Ist8HBtF+TVcoVWbVzTdM+OQ3MAXrJG3UIXHpvbH7oXYZ1RlaONiTK2UW3XyHFD56WxpzYxx9Q6e0pNGzeyzdGamoata+67SpO2je/94/hXj7tWsWi3s/PIhY8YKi2+7S1j7AtleBBNrr7xE9vfJ5Omtm3TWpmtvQOV5PFkR10YhHPKtrbpwRdM9cx+S5/6CfS7iFqr0WGkglyqEdUaVhi5cjKkVW6u+9+ll6+OSLoZuJs3sszSlRy9lX+3bhxKRU1WrxZ1fZlSv8HzLJJ732Ews7uOqgZ5slU6cXtykFZuuxRHpO5j5W/WcmfOQ7PCFOdPYGltnVOmxOdv7fEpvYV+KWeg+a1bQzaS5FZbPe6zXPsR9LC6RcAmluTUYtkAdWvXCAYteosbmb5/R8jy2+H25JPKiD6oOaWyF5ztIVoDnXaKm1mDoAiWNZ3ke8zZs0s4GgRJCiGMQKCGEOAaBEkKIYxAoIYQ4BoESQohjECghhDgGgRJCiGMQKCGEOAaBEkKIYxAoIYQ4BoESQohjECghhDgGgRJCiGMQKCGEOAaBEkKIYxAoIYQ4BoESQohjECghhDgGgRJCiGMQKCGEOAaBEkKIYxAoIYQ4BoESQohjECghhDgGgRJCiGMQKCGEOAaBEkKIYxAo6UU+fPWhIAgOf/WdZS8IIVoQKOlBJheCNI9di4uu/ME166RSOSELCAIl3Y/mzyA4qgS5kfzfjFROyCKCQEn3sxUEK89+FP7j9pujIDgdFSFQ0oUgUNL5hB3QQ+m1z71RbEgESroQBEo6n/trwbHsj43g0LtTBEq6EQRKOp+wB3qsWLIVXw49Hv37w1fD0/pg9dQ1o/xWVL7yKLftyQKDQEn3E3rx89eMgkSUkzfSm0tH3i0IdCu7bb+khSZDCAIl3U94Dh8Ej3znI60oPVXfih9sunUyiHupWnnU+bz9BgYlCwwCJT1I+hzT6qlUookos8uj4T/0m0t7o/SsfytY+e4SlpgMIwiU9CLxlc7oTD2+qJmIcifVY3SnXru5tBX/NbVdQCWksSBQ0pdMfvNa9DpnbMzS3fbC3XndmtyXJ4sLAiV9yuQnQfkxptsf/ixSq1auLppmSTujhDQdBEr6la34VaRMoFceKngSgZI2g0BJ57OhKzB04/FpJtD47tLqM9/+aMMQKBc+SQtBoKTzSTqdcfZGukC3suGZzGugXPgkLQSBks4ndGb2LnxoSO0UPhdl2OfUr41uZA8v4VKywCBQ0v2E0gwefTv8x+TqyUB/3jO341bx5lI65kj0oJPWfSWk2SBQ0v0U7gnFXcvo+fjJR+kp/Icn0w+S8uiDI6/Hd+3pgJKFBYGSHkQbUflIfGq+E/372PT+yaT40Z/EPc2kXHsXHn+SxQWBkl7k1murUSfz4dfTgiujUJTXppM3H4rGXHo7u/GelEejMUUPOOVfIKT5IFBCCHEMAiWEEMcgUEIIcQwCJYQQxyBQQghxDAIlhBDHIFBCCHEMAiWEEMcgUEIIcQwCJYQQxyBQQghxDAIlhBDHIFBCCHEMAiWEEMcgUEJIl7I3Sn+OpZncX2t2foUgUEJIl4JACSHEMU0LdKFBoISQLgWBEkKIYxAoIcTzqB+jyn5ySv11+JT6/b6d+Aemo1+pOh3999D/fCP+LcDbb4yC4NF3yt/If506SiTQ6OerDz97LZ5NNoP8O+E3jieM+Jtb6m99ptn30mug+ofG4ifRF1CbYCtbupiiB4ESQuZO9jup6pf8biU/jnokMmdJoH8YfhIW7Y3UNMmH+jdKAv2S9mE+A/07idTCeR6K5xBJsjDT7HuJQE2itvgZOF9AfYKsS2y5HYVACSFzZytYiTpnV4JIKaFtor+ujJTVTIEGweevTdTPph55Z3or/vHU6BvPTqf/dNLyq9ORx8Ip09llMyh8J5Fa9OPVp9V3wrLiTDVwuoz5h4XFT1JYQH2C8KuxZ3fKS4tACSFzZ0Pvu+0kHgrVd9oi0NQ+h97Npk2/EU9TTNqrDCcyZqB9J5TaabUYq+qsWp1bF2eafS8WaPHDwuJna6EtYGGCrWSBNsoLi0AJIXNnIzj0jvbHMe0fJYEe1ydK9Zd8Y6tssljD02kyVToD4zsb8WeH/i6I+56lmWZgJdDSt7XFL65FalhtgkTzIe1d80sIlBAyd8LeYXD41Efq3+kdneTKZEmgp4sTTfWOp+WsOL8Lr2aXTmt8Zyc+kT/6T6Po6uia+k9hguxPJdDSt/PFT1JYQGOCjeS0vtxtRaCEkPnza3XHZSVyjC6nUGR2gRZO1qPrk2lKvbq9UVpkClT/jtJieOauOp87SZezOIEh0AJRW/x8mfQT9MIEapWSqwbFIFBCiEMmP1W3tY3eXWsCVR3G6KLkRvL/+QSqLX6+TAU/6hOoz9SNKjMIlBDimKuvBqHjhFP4+FrmjFN4S2aewqcfHlNn7uEp+T+ri5PGBNIpfGnxkz+Kp/DGBNE5/Eb5cwRKCDlAlC3Nm0j6PfnMXOlE0f9tssqi30Q6LhhYTXbov4/UddBDf5c+GqVPUBSoQNzROsD6ApoThP/7H9YxSRAoIWTeZD5KTtp1ZaYC3AgKAk1UFN8cTx8M0t7yybI3Ssri2WYzML4TLsKXItWF/1+NpyhOUBRo8cPi4ifRF9CcIPz7GcstJARKCHHIVrASvWl5dRSJpvggfWigQ+9MJ28ERYGGE0XPqV8IktPt6BvRRLbnQKMpJ2+OlLI0ERa/s5E8RL8R5BddtQkMgRY/LCx+ksICmhOkT+ybQaCEkLmTveqoOovZq5zq2cmd+I8/LtxEyt6UXFF/pt+IX2E3XuU89B+T1yijwnwGhe8ojOr47mQvZBYmMARaIuaLn+L1BSyun/Z0vxEESgiZP5Mrq0E04Efylz5QxzQaCuTI6/cNgYa9v9BQD+uDiazEI3eUBPpuPJiI+lOfgfadfCCRvbwbqU9gCrT4bX3xM7y+gMX1E6/aIlBCCHEMAiWEEMcgUEIIcQwCJYQQxyBQQghxDAIlhBDHIFBCCHEMAiWEEMcgUEIIcQwCJYQQxyBQQghxDAIlhBDHIFBCCHEMAiWEEMf8f5ognJJK8I5oAAAAAElFTkSuQmCC">
            <a:extLst>
              <a:ext uri="{FF2B5EF4-FFF2-40B4-BE49-F238E27FC236}">
                <a16:creationId xmlns="" xmlns:a16="http://schemas.microsoft.com/office/drawing/2014/main" id="{1A4F6A91-14DE-46AE-AC76-C48E41ABC8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228600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21F789D-5A5F-45CF-BA65-D52A2D668E29}"/>
              </a:ext>
            </a:extLst>
          </p:cNvPr>
          <p:cNvSpPr txBox="1"/>
          <p:nvPr/>
        </p:nvSpPr>
        <p:spPr>
          <a:xfrm>
            <a:off x="1706017" y="1514270"/>
            <a:ext cx="8771852" cy="509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800" dirty="0" smtClean="0"/>
              <a:t>Introduction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800" dirty="0" smtClean="0"/>
              <a:t>Two Key </a:t>
            </a:r>
            <a:r>
              <a:rPr lang="en-US" sz="2800" dirty="0"/>
              <a:t>Characteristics</a:t>
            </a:r>
          </a:p>
          <a:p>
            <a:pPr marL="800100" lvl="1" indent="-342900">
              <a:lnSpc>
                <a:spcPct val="120000"/>
              </a:lnSpc>
              <a:buFont typeface="Courier New"/>
              <a:buChar char="o"/>
            </a:pPr>
            <a:r>
              <a:rPr lang="en-US" sz="2400" dirty="0"/>
              <a:t>Alcohol </a:t>
            </a:r>
            <a:r>
              <a:rPr lang="en-US" sz="2400" dirty="0" smtClean="0"/>
              <a:t>Content by Volume</a:t>
            </a:r>
            <a:endParaRPr lang="en-US" sz="2400" dirty="0"/>
          </a:p>
          <a:p>
            <a:pPr marL="800100" lvl="1" indent="-342900">
              <a:lnSpc>
                <a:spcPct val="120000"/>
              </a:lnSpc>
              <a:buFont typeface="Courier New"/>
              <a:buChar char="o"/>
            </a:pPr>
            <a:r>
              <a:rPr lang="en-US" sz="2400" dirty="0" smtClean="0"/>
              <a:t>Bitterness Rating</a:t>
            </a:r>
            <a:endParaRPr lang="en-US" sz="2800" dirty="0" smtClean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800" dirty="0" smtClean="0"/>
              <a:t>Data Source Details</a:t>
            </a:r>
            <a:endParaRPr lang="en-US" sz="2400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800" dirty="0" smtClean="0"/>
              <a:t>Phase 1 Analysis Findings</a:t>
            </a:r>
            <a:endParaRPr lang="en-US" sz="2800" dirty="0" smtClean="0"/>
          </a:p>
          <a:p>
            <a:pPr marL="800100" lvl="1" indent="-342900">
              <a:lnSpc>
                <a:spcPct val="120000"/>
              </a:lnSpc>
              <a:buFont typeface="Courier New"/>
              <a:buChar char="o"/>
            </a:pPr>
            <a:r>
              <a:rPr lang="en-US" sz="2400" dirty="0" smtClean="0"/>
              <a:t>S</a:t>
            </a:r>
            <a:r>
              <a:rPr lang="en-US" sz="2400" dirty="0" smtClean="0"/>
              <a:t>tatistics by U.S. State</a:t>
            </a:r>
            <a:endParaRPr lang="en-US" sz="2400" dirty="0"/>
          </a:p>
          <a:p>
            <a:pPr marL="800100" lvl="1" indent="-342900">
              <a:lnSpc>
                <a:spcPct val="120000"/>
              </a:lnSpc>
              <a:buFont typeface="Courier New"/>
              <a:buChar char="o"/>
            </a:pPr>
            <a:r>
              <a:rPr lang="en-US" sz="2400" dirty="0" smtClean="0"/>
              <a:t>Recommendations for Phase 2</a:t>
            </a:r>
            <a:endParaRPr lang="en-US" sz="2400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800" dirty="0" smtClean="0"/>
              <a:t>Questions/Discussion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13972" y="6342046"/>
            <a:ext cx="1196710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Source of Images:     https</a:t>
            </a:r>
            <a:r>
              <a:rPr lang="en-US" sz="1400" i="1" dirty="0"/>
              <a:t>://www.halvemaan.be/nl/home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FAC4-286E-4119-B13A-CB7582CBC9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4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halvemaan.be/data/images/skin/default/logo0.png">
            <a:hlinkClick r:id="rId3"/>
            <a:extLst>
              <a:ext uri="{FF2B5EF4-FFF2-40B4-BE49-F238E27FC236}">
                <a16:creationId xmlns="" xmlns:a16="http://schemas.microsoft.com/office/drawing/2014/main" id="{464C3F96-879B-422E-8E26-D2AFB67FE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9"/>
          <a:stretch/>
        </p:blipFill>
        <p:spPr bwMode="auto">
          <a:xfrm>
            <a:off x="279500" y="189059"/>
            <a:ext cx="130094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brugsezot.be/data/images/beer/1_1401724383_thumb11400765961brugsezotglasfleslaatsteupdate.png">
            <a:extLst>
              <a:ext uri="{FF2B5EF4-FFF2-40B4-BE49-F238E27FC236}">
                <a16:creationId xmlns="" xmlns:a16="http://schemas.microsoft.com/office/drawing/2014/main" id="{7E699BA0-0229-4E5D-9CC2-D17B46759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01" y="5791200"/>
            <a:ext cx="67519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straffehendrik.be/data/images/beer/2_1396426589_thumb21392823021straffeTrippel.png">
            <a:extLst>
              <a:ext uri="{FF2B5EF4-FFF2-40B4-BE49-F238E27FC236}">
                <a16:creationId xmlns="" xmlns:a16="http://schemas.microsoft.com/office/drawing/2014/main" id="{1EC9049A-E3AB-45DD-9FF3-77562BCEF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484" y="189060"/>
            <a:ext cx="74601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brugsezot.be/data/images/skin/default/logo1.png">
            <a:hlinkClick r:id="rId7"/>
            <a:extLst>
              <a:ext uri="{FF2B5EF4-FFF2-40B4-BE49-F238E27FC236}">
                <a16:creationId xmlns="" xmlns:a16="http://schemas.microsoft.com/office/drawing/2014/main" id="{BB516050-5F3E-4269-A40F-9B6945B84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891" y="5790054"/>
            <a:ext cx="1197410" cy="87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05EF3E8-921D-4BBC-A653-36BA88222D88}"/>
              </a:ext>
            </a:extLst>
          </p:cNvPr>
          <p:cNvSpPr txBox="1"/>
          <p:nvPr/>
        </p:nvSpPr>
        <p:spPr>
          <a:xfrm>
            <a:off x="227945" y="671084"/>
            <a:ext cx="11665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Introduction</a:t>
            </a:r>
            <a:endParaRPr lang="en-US" sz="3200" b="1" dirty="0"/>
          </a:p>
        </p:txBody>
      </p:sp>
      <p:sp>
        <p:nvSpPr>
          <p:cNvPr id="2" name="AutoShape 2" descr="data:image/png;base64,iVBORw0KGgoAAAANSUhEUgAABUAAAAPACAMAAADDuCPrAAAB5lBMVEUAAAAAADoAAGYAOjoAOmYAOpAAZrYgsqozMzM6AAA6OgA6Ojo6OmY6OpA6ZmY6ZpA6ZrY6kJA6kLY6kNtNTU1NTW5NTY5Nbm5Nbo5NbqtNjshmAABmADpmOgBmOjpmZgBmZjpmZmZmZpBmkGZmkJBmkLZmkNtmtrZmtttmtv9uTU1uTW5uTY5ubk1ubm5ubo5ubqtujo5ujqtujshuq6tuq8huq+SOTU2Obk2Obm6Obo6Ojk2Ojm6Ojo6OjquOq46Oq6uOq8iOq+SOyOSOyP+QOgCQOjqQZjqQZmaQZpCQkDqQkGaQkLaQtpCQtraQttuQtv+Q27aQ29uQ2/+rbk2rbm6rjm6rjo6rq46rq6urq8iryKuryMiryOSryP+r5P+2ZgC2Zjq2kDq2kGa2kJC2kLa2tma2tpC2tra2ttu225C229u22/+2/7a2/9u2///Ijk3Ijm7Ijo7Iq27Iq47Iq6vIyKvIyMjIyOTI5MjI5OTI5P/I///bkDrbkGbbtmbbtpDbtrbb25Db27bb29vb2//b/7bb///kq27kq47kyI7kyKvkyMjk5Mjk5OTk5P/k/+Tk///r6+v/tmb/yI7/yKv/yMj/25D/27b/29v/5Kv/5Mj/5OT//7b//8j//9v//+T///8H0DbkAAAACXBIWXMAAB2HAAAdhwGP5fFlAAAgAElEQVR4nO2d/YPcxn2fcXyrV6dIqrm0Xs5ULNtMxGtNRVQrSm2YWLEZqbVrtTFDu4lfTpabWJVanRo5dC2fSUdWeJZEutRde3zf2/+0wOBtMJgvFjuHxQKD5/ODxJvF4sHLzIPB22wwJYQQ4pRg2QtACCF9DQIlhBDHIFBCCHEMAiWEEMcgUEIIcQwCJYQQxyBQQghxDAIlhBDHIFBCCHEMAiWEEMcgUEIIcQwCJYQQxyBQQghxDAIlhBDHIFBCCHHMQgW6FeRZPfXRIlGzM7n69ChcjsOPvr0owpXVaP7/ue7kO4GZY3W/uhEEx8UP90bB0Wva35MLQXA6++On8VZ45PVrlq/WmYAQkqU1gYZ5bJGsGZm8kS/HkXcOPLurT3+3VBYTVsofCFmCQPWtsPJHlu8KE9hWt85nhHieNgVaXxCNZ2+kL8fK6dnfqEqopLInEx8eerfuXNoXaPQvLUdLfUz7BNbVzb9R/5BBiG9ZtEBTJ9y+enKe3lnDUf488np0EeHDVyM1HMyg99csqxKu7Mrr88xlx6awenEUaPi14GF1aq52R3ke9gmsq5uk6jNCvE9bAo3b8ZK6oGErD1aeTf+6tTZPP1GYX9kaG/OuXusCjQ4j2dcmG+UDmjABAiVESHsCPYgwDhjDFQVPuEQS6HwzbV2gWwVgVGzMRJgAgRIiZAgCLQlz64BL0l+B6t/aKnWZhQkQKCFC2hXosbT49OSNUbDysGp6t14NBbfyaHxrfCO7Phlp77Qxn8Kk+oz+i96ON4xrnFvmKfve019+K/nnh08X5qiZKYWquSnw4VPX0gUz77dnN6likDFXY4Xz7SEI9Oqr6kki7cGvyZsPqcuT+mLqy1RYuwqBVl9ksE5grG5h2YzPjN1DiPdp9Rpo0s4in2yk7S5/cOaxa4Wv7OR3ORIjGpMWZqSZL+wUFXxZcfE1v+uczFEQaApWKzBToKW5FlY4iyTQWyfTr2dPC/w6nf3RfDGvJGWlh7JEgUZb9NlpRawTFFbXWLbCZ6XdQ4j3aUugk+iu7vGseDXVgf7gTDRt2CQT+21kvkiMaE5amJFmjR3Dl9EtJPsJb/RJmvjbdoGuFqaaJdDyXPUVziMIVP96fsQpLeaqUVRYFrtA1QY8UvGAvHUCfXXNZdM/K+8eQrxPi8+BZvfBVfHnr01vfxT/+7Hw/7ej7stxrZ+q2mPs0sSI5qSFGeX928KLN1G0awFGIkdHJ5wfZo/s2AUaT6V6X2pG1ddAy3PVVziPINCNaEtdi87a00u30QoceT3p4qWLaS5TYX2Fx5gS/6088h3hrTD7BPnqlpct/6y8ewjxPq2+iXQtL05aWNRik/a/E/tyK7fGavJZrKbypPqM8hsgeR92mk1tv8+R31yKHtlRXxIEmj0PWXFbekPTnTHXLatSSg/Sp3dstNVUJtzITLuVl5jLVFgt8U2kVzPYo9ZnVq0TZKtrWTbhs4M9JkZIX9Lqm0h5XyX1j36VdEO1wLT5bwUr/2mk3JB0LsuT6jPKtVG6EyIKNBdT1vztAk11sFF1W3oj7x2ac92yLoFdoDuFr0f/1NSUgi3LlKfyXfjbb2bvZB2xKtQyQba65WXLP7PsHkK8T2vXQNUbQHGr154i0pvaTnoOn/QFj/7zWnrNMfpfedLC40jpOXzpDD76vlWghSkTD9kFeswoqhKoba72x6bsAtWSXPu1nOpblqmwvrJAo7+vvvZQDBROtM0JbKub3qnLPrPsHkK8T7uPMWWXBJNi493r1DanVcM8FjbK/KRemPSYDovmXjqDF6+BFryQWMouULOoSqC2udqfH6p8DnTy279/bRSkAjW/bVmmwvpWClSVXX062ohyP1GfwFxdbdmyz2y7hxDv06JAs5NbWaDRx7EvdqLGq1yadC1tkxbmn5xUbpV6P9Jd+M4K9MNXH0rXMjmAzCtQ8zEuWw88uv9U+SB/NoG+SsayiQJd0jtnhLSbNgW6ld9TqRBoLMKtaNK96CJo0qGaKdDQKmFTttjC8hzo1sOn3umqQPNHLRsSaLpE5pSlSxvSBPkqlZYNgZJhp02B7lgFWjqNjEQYfhA2QeXSHcu1Rev81YTm+WsyWfGsPn7Lu6C6raproM4C3bJcatCX16KZ5Emi1Ue++tY/rzkJ1Fy6VKjmzfHSWkgTFO60F5etIFBuHJHBZbk9UOtL3ZEI9+Ib8NFF0I3Cw0wV81e6LZ/BW96Fj+/Lz7iJtOEmUOEmUm2BbiWPWk6tN5Fkz+cxXZZ+37wWXFoLaQL9TruxbIWbSNw4IoNLiwKNGrZxDbRwfzp1X3T/aCd7/ueP18r37tNJS9dYV/7Ker0vbNy6GaKOlHFzXHuMSescuwjUNtd5BKrhkh6h9hhT6sZKgeoPUukrkm3//JvljrltApskd8zPbHuSEN/TokCvBKW78HrnML8kF/Y7/zBunvHT9MekScuXCP7lmnRaXBwPNHupvfzIeyKV6BlWJ4Ha51pXoNogc3uj/On+ZMId+Xl/LdEXj2Vzzh9CjR6DOJq9OX91VPqmMIF+mm4uW7YprHuSEM/TmkCLz4Hqz1wHR95OXg7UhhHJX8vJul/lSQ15xDcybH0fNcd4BCF9RPpojsWXLqMJj/xVNK5QUCFQy1Cas17lnKcHqk6T1RuR2WEkfpXzJ+kMqwWqluDws9Ha3lajOGkXTMJFe/ta+pRS6X0h+wTZ6lqWLd8Utj1JiOdp9U2kxFt6m9fv3qbtWQ1RkbfKtLg8qSmPiGfv+1wZFZYjsU952A+N8dVRpUAD86ZJNp11MBG7QI3o43PkJfbBRKoEKv320WSjhDO+aJ0gW13LsuWbwrYnCfE8bQr0yHezYm2Uu+zt62xctqgpaiNUHBMntTx3I/V99AdwjmTiuJ+Vpu/ppyUrp/dkgSbuK3ZC8+lKc51HoPlGW/nj7G5Q5n9tODtzmfQUflxTHzFUP5BYx+20TpCtrmXZ8k1h2ZOEeJ7WBHo4H5zCaPMfqiF6s8GCp/qVSOPGsDGpKY/KZ2lufWvV8rvw6sfiD2sumUS/7h4NClwl0OmV6Mz484X5a9OZc51LoMmwxNFvu2nPe1kGVK6ad/rz7isPf9u4SnD1VTUQ3uopYUAm6wTZ6lqWTdsU5T1JiN9ZqEDbjjmUMiGELDJeCdTy1jghhCwsPglUeOmbEEIWE48EGt054RVsQkh78UWgyRM2vI5NCGkvvgg0fviSFwgJIS3GF4FG5++HK3+zlxBCGo4vAiWEkNaDQAkhxDEIlBBCHINACSHEMQiUEEIcg0AJIcQxCJQQQhyDQAkhxDEIlBBCHINACSHEMQiUEEIcg0AJIcQxCJQQQhyDQAkhxDEIlBBCHINACSHEMQsU6Gd6jD9nf7DocsCAAQOeuxyBAgYMGLBjOQIFDBgwYMdyBAoYMGDAjuUIFDBgwIAdyxEoYMCAATuWI1DAgAEDdixHoIABAwbsWI5AAQMGDNixHIECBgwYsGM5AgUMGDBgx3IEChgwYMCO5QgUMGDAgB3LEShgwIABO5YjUMCAAQN2LEeggAEDBuxYjkABAwYM2LEcgQIGDBiwYzkCBQwYMGDHcgQKGDBgwI7lCBQwYMCAHcsRKGDAgAE7liNQwIABA3YsR6CAAQMG7FiOQAEDBgzYsRyBAgYMGLBjOQIFDBgwYMdyBAoYMGDAjuUIFDBgwIAdyxEoYMCAATuWI1DAgAEDdixHoIABAwbsWI5AAQMGDNixHIECBgwYsGN5+wL9F1qWv/6AAQMG7FyOQAEDBgzYsRyBAgYMGLBjOQIFDBgwYMdyBAoYMGDAjuUIFDBgwIAdyxEoYMCAATuWI1DAgAEDdixHoIABAwbsWI5AAQMGDNixHIECBgwYsGM5AgUMGDBgx3IEChgwYMCO5QgUMGDAgB3LEShgwIABO5YjUMCAAQN2LEeggAEDBuxYjkABAwYM2LEcgQIGDBiwYzkCBQwYMGDHcgQKGDBgwI7lCBQwYMCAHcsRKGDAgAE7liNQwIABA3YsR6CAAQMG7FiOQAEDBgzYsRyBAgYMGLBjOQIFDBgwYMdyBAoYMGDAjuXtCTSNLtDF0wghpK3QAwUMGDDg7vVAUyICBQwYsCdgBAoYMGDAjuUIFDBgwIAdyxEoYMCAATuWI1DAgAEDdixHoIABAwbsWI5AAQMGDNixHIECBgwYsGM5AgUMGDBgx3IEChgwYMCO5QgUMGDAgB3LEShgwIABO5YjUMCAAQN2LEeggAEDBuxYjkABAwYM2LEcgQIGDBiwYzkCBQwYMGDHcgQKGDBgwI7lCBQwYMCAHcsRKGDAgAE7liNQwIABA3YsR6CAAQMG7FiOQAEDBgzYsRyBAgYMGLBjOQIFDBgwYMdyBAoYMGDAjuUIFDBgwIAdyxEoYMCAATuWI1DAgAEDdixHoIABAwbsWI5AAQMGDNixHIECBgwYsGM5AgUMGDBgx3IEChgwYMCO5QgUMGDAgB3LEShgwIABO5YjUMCAAQN2LEeggAEDBuxYjkABAwYM2LEcgQIGDBiwYzkCBQwYMGDHcgQKGDBgwI7lCBQwYMCAHcsRKGDAgAE7liNQwIABA3YsR6CAAQMG7FiOQAEDBgzYsRyBAgYMGLBjOQIFDBgwYMdyBAoYMGDAjuUIFDBgwIAdyxEoYMCAATuWI1DAgAEDdixHoIABAwbsWI5AAQMGDNixHIECBgwYsGM5AgUMGDBgx3IEChgwYMCO5QgUMGDAgB3LEShgwIABO5YjUMCAAQN2LEeggAEDBuxYjkABAwYM2LG8OYHeWX/ypvrH/qX18fjsBwgUMGDAnoMbE+j+xXEs0AfnxlG+8CsEChgwYL/BjQl0e5wIdHP85AfTu6lOEShgwIC9BTcl0DvriUDvrKu+54NzJ36MQAEDBuw1uCGBhifwX4+vgW6Pn1Il2+MXEShgwIC9Bjck0M3xU8lNpM3xN1XJbiJSBAoYMGBfwc0IdDc8fY8Fun8xOXXPbspPPxcnnVYXqBuNEEK6GDeBqgueCJQQMuy4CXQzut5ZEqjxIFPa5+UUHjBgwJ6AmxDotrr/LvZAEShgwID9BDcg0DvrypkIFDBgwAMDNyDQ7XGW8Kydu/CAAQMeCrhxgabPf/IcKGDAgH0HNyDQJMk5O28iAQYMeCjgxgW6f3H8BO/CAwYMeAjgxgU6vctoTIABAx4GuHmBTu9eCv159qb5eUpEoIABA/YE3JxAZyUlIlDAgAF7AkaggAEDBuxYjkABAwYM2LEcgQIGDBiwYzkCBQwYMGDH8g4JtNKs3m14wIAB9x+MQFsCAAYM2D8wAm0JABgwYP/ACLQlAGDAgP0DI9CWAIABA/YPjEBbAgAGDNg/MAJtCQAYMGD/wAi0JQBgwID9AyPQlgCAAQP2D4xAWwIABgzYPzACbQkAGDBg/8AItCUAYMCA/QMj0JYAgAED9g+MQFsCAAYM2D8wAm0JABgwYP/ACLQlAGDAgP0DI9CWAIABA/YPjEBbAgAGDNg/MAJtCQAYMGD/wAi0JQBgwID9AyPQlgCAAQP2D4xAWwIABgzYPzACbQkAGDBg/8AItCUAYMCA/QMj0JYAgAED9g+MQFsCAAYM2D8wAm0JABgwYP/ACLQlAGDAgP0DI9CWAIABA/YPjEBbAgAGDNg/MAJtCQAYMGD/wAi0JQBgwID9AyPQlgCAAQP2D4xAWwIABgzYPzACbQkAGDBg/8AItCUAYMCA/QMj0JYAgAED9g+MQFsCAAYM2D8wAm0JABgwYP/ACLQlAGDAgP0DI9CWAIABA/YPjEBbAgAGDNg/MAJtCQAYMGD/wAi0JQBgwID9AyPQlgCAAQP2D4xAWwIABgzYPzACbQkAGDBg/8AItCUAYMCA/QMj0JYAgAED9g+MQFsCAAYM2D8wAm0JABgwYP/ACLQlAGDAgP0DI9CWAIABA/YPjEBbAgAGDNg/MAJtCQAYMGD/wAi0JQBgwID9AyPQlgCAAQP2D4xAWwIABgzYP3B7Ak2je7LeB4QQ0ofQAwUMGDDg7vVAUyICBQwYsCdgBNoSADBgwP6BEWhLAMCAAfsHRqAtAQADBuwfGIG2BAAMGLB/YATaEgAwYMD+gRFoSwDAgAH7B0agLQEAAwbsHxiBtgQADBiwf2AE2hIAMGDA/oERaEsAwIAB+wdGoC0BAAMG7B8YgbYEAAwYsH9gBNoSADBgwP6BEWhLAMCAAfsHRqAtAQADBuwfGIG2BAAMGLB/YATaEgAwYMD+gRFoSwDAgAH7B0agLQEAAwbsHxiBtgQADBiwf2AE2hIAMGDA/oERaEsAwIAB+wdGoC0BAAMG7B8YgbYEAAwYsH9gBNoSADBgwP6BEWhLAMCAAfsHRqAtAQADBuwfGIG2BAAMGLB/YATaEgAwYMD+gecT6OQ3P3sLgQIGDBhw8nc9gd76D9em0/sngyA48l0EChgwYMCf1RboVnDo3el0I4gS/QuBAgYMGHA9ge4obe6NgqPXbq0FxxEoYMCAAdcV6EZozkijK9+N/hv9G4ECBgx48OBaAp1ciMyZaPT+mts5fEpEoIABA/YEXEugsTPvrwXHpggUMGDAgLO/awt0bxScRqCAAQMGnP9dQ6DxKfyWugTKNVDAgAEDTv+uIdDpRnAsuv0emZO78IABAwac/l1HoDvqAdDwDH7yahD3QxEoYMCABw+uJ9Dw9D3MMXUjaeW0kz8RKGDAgH0D1xTo9NZrX349/N/9Lz76jps/3QXailiHs8cBAwbcWHldgR48KRGBAgYM2BPwPAKdfIRAAQMGDFj7u6ZArz4dvQ9//4unnJ5hQqCAAQP2D1xToJM34nGY7q8FR9wGY0KggAED9g1cU6AbQXDkK6ND707+MnB8jh6BAgYM2DdwPYHuBMGzyTucV+IXOhEoYMCABw+uJ9CN6O2j5CX4LTWkCAIFDBjw4MG1BBq/C58IdG/U8mAiCBQwYMDdBNcSaDqcnTJn66MxIVDAgAF3E4xAG54RYMCAhwOuJdDJhejGUWLO1oezQ6CAAQPuJriWQOMbR7FAQ5lyEwkwYMCAP6sr0L1R8Ng1JdBbJ1sfzg6BAgYMuJvgegJVw9mtjlYeeSj8v9t4yggUMGDAvoFrCnT661GQxNGfCBQwYMC+gesKdHr7zdXQnoedhwNFoIABA/YNXFugB05KRKCAAQP2BIxAG54RYMCAhwOeIdDJa898+Vr0Xz1f5jlQwIABA54p0PtrwaF3o//q4U0kwIABA/4MgTY+I8CAAQ8HPEOgNfPJS+PxiVduxn/sX1ofj89+gEABAwbsObgRgW6PVZ74VfTHg3Pqjy/8CoECBgzYb3A9gW5UPv55Z/3EN6bTuy+Nn4r+2hw/+cH07sXxkzcRKGDAgL0G1xLo/bXKn/HYHL8YezTqdcb/DfuhJ36MQAEDBuw1uKZA69w3enAuUud23A8N//8iAgUMGLDX4FoCjX/SY1burEdn7Zvjb6q/dhORIlDAgAH7Cq4l0OlWcHTmO/Afr0fq3L+YnLrHOo3yuTjpdLoPCzOQPhC/QAghXYog0Ns/CYLDj1S9ibQ5Hp/44RSBEkKGG/Em0owH6ff/+sz6+MRfFARqPMiU9nk5hQcMGLAn4IYEGuWT6Bze0gNFoIABA/YTXEugNbM7fvImAgUMGPBgwE0KVDmTu/CAAQMeCngegU4+shbvX0ycqQSaPv/Jc6CAAQP2HVxboFefji5+3v/iqfIt+M2ks6n+z5tIgAEDHgq4pkAnb8R3j+6vBUdKt5DurI9fuDndf28cOTPsjz7Bu/CAAQMeArimQDeC4MhXRofenfxlEBwt9UF349GYTqgz+buMxgQYMOBhgOsJdCcInk3eiL8ysgwscvflUJ/pEKB3L4X+PHvTnCYlIlDAgAF7Aq4n0I3o1+CTIUW2gmP2iWYkJSJQwIABewKuJdB4MJFEoHsjftIDMGDAgD+rKdBYnYlA641th0ABAwbsPRiBNjwjwIABDwdcS6CTC9GNo8ScO5bb8EsRaKNiHc4eBwwYcGPltQQa3ziKBRrKtCM3kRAoYMCAlwuuJ9C9UfDYNSXQWyeDOqPTI1DAgAH7D64n0LALGgSro5VHHgr/f9zJnwgUMGDAvoFrCnT661E6GqijPxEoYMCAfQPXFej09puroT0PV/5APAIFDBjwkMC1BXrgpEQEChgwYE/AtQQ6+W9ODy4hUMCAAXsNriXQ+2vByin7aMoIFDBgwIMF1xVomBX3658IFDBgwB6Cawl0Ov3w1fgu/KNvI9BmywEDBtxfcE2BTqPb8A8phz78OgJtsBwwYMD9BdcXaJjJT09W/C48AgUMGPCwwHMJNFTo1TUE2mg5YMCA+wueR6Affis+if8DRmPq8R4HDBhwY+V1BXr7TXX2Hhw+5XorPiUuXKBOYh3OHgcMGHBj5bUEGv0Wp3qOyfH+EQIFDBiwj+BaAo2eA1359gGfpE+JCBQwYMCegGsL9CBn7wgUMGDAPoJrCTS/BPrwd5zfik+JCBQwYMCegGsKNMqH3xrFV0LfQqA93uOAAQNurHwOgU6jx0Bf7f6D9AgUMGDA7ZTPJ9Dpb6J34hFog+WAAQPuL3gOgd5KXoZfOdXtB+kRKGDAgNsprynQydWn419EOvJt17tIKRGBAgYM2BNwLYHGjzEFAQ/SN18OGDDg/oJrC3Tlqwd6ChSBAgYM2DtwPYE+feAf9ECggAED9g5cS6BJJgeyaEpEoIABA/YEXFug0V2kQ+/e/6LbLXgEChgwYP/ANQU6eSMeiv7+WnDE6SlQBAoYMGDvwDUFuhEER74yOvRuNLDdUbc+aEpEoIABA/YEXE+gO0Hw7PT+WvQK0pVRcBqB9niPAwYMuLHyegLdCI5PE4FOt4JjCLTHexwwYMCNldcS6OTCynczge6NeBe+wXLAgAH3F1xLoLE6E4Em/0OgzZQDBgy4v2AEOucGa7ocMGDA/QXXEujkQnTjKDHnjuNt+JSIQAEDBuwJuJZA4xtHsUBDmXITqcFywIAB9xdcT6B7o+Cxa0qgt04G0Q0lBNrbPQ4YMODGyusJNOyCBsHqaOWRaEjl407+RKCAAQP2DVxToNNfj4Ikjv5EoIABA/YNXFeg09tvrka/Df+o86igKRGBAgYM2BNwbYEeOCkRgQIGDNgTcD2Bbrh3PBEoYMCAfQXXEuj9NccBRBAoYMCAPQbXFKjby0cIFDBgwD6Dawk0HkwEgS6iHDBgwP0F1xLodCs4euCLoCkRgQIGDNgTcD2B3v5JEBx+5JkkX+Zd+B7vccCAATdWXkug0e/Ca2E0pgbLAQMG3F8wAp1zgzVdDhgw4P6Cawm0kaREBAoYMGBPwAh0zg3WdDlgwID7C0agc26wpssBAwbcX/AcAr395urq6qmPEGij5YABA+4veLZA904GwcPvxEOCRnnM6SEmBAoYMGDvwDMFGntz5bs72U14t1/0QKCAAQP2DTxLoHujIDjyzMng8ENB8PmPprdfDQ16sIFFdL/V+mDR5YQQ0khKAt2Ke5wb2VD0G65d0FTZS+uBVvZMh3PIBAwYcGPlMwQ6uRD/hlzYEU3GEwn/1dOfNUaggAEDbrZ8hkDvr8XiDP+fvH+U/wuBNlEOGDDg/oJnC1TpEoEuqhwwYMD9BSPQhjakazlgwID7C0agDW1I13LAgAH3F4xAG9qQruWAAQPuLxiBNrQhXcsBAwbcXzACbWhDupYDBgy4v+DZAi0HgTZYDhgw4P6CEWhDG9K1HDBgwP0FzxDo5LVnyunpj8ohUMCAATdbPkOgDSYlIlDAgAF7AkagDW1I13LAgAH3F4xAG9qQruWAAQPuLxiBNrQhXcsBAwbcXzACbWhDupYDBgy4v2AE2tCGdC0HDBhwf8EItKEN6VoOGDDg/oIRaEMb0rUcMGDA/QUj0IY2pGs5YMCA+wueIdDJBfWLHrc/QqALKgcMGHB/wTMEen8tevE9/i8CXUQ5YMCA+wueKdCoB4pAF1cOGDDg/oJnCHRyITj61m8/XDv09m/zuJ3Pp0QEChgwYE/AMwQ63WI4u8WWAwYMuL/gWQKdvIFAF1oOGDDg/oJnCTRU6G9/9vejle/8LM9bjAfa4z0OGDDgxspnC3Tq/U0kJ+P2do8DBgy4sfJaAp285jYIPQKdXT6cqgYYsH/gWgJtJCkRgS5mRoABA+6uQG+/uRoEK6unnN9JSokIdDEzAgwYcGcFmj/OdByBzrOBZ5UPp6oBBuwfuKZAI38efuSZLz3kbtCUiEAXMyPAgAF3VKB7o+DoO+pfty4EangRBNrXPQ4YMODGyusJdCM4mt6Gn1wIjiHQHu9xwIABN1ZeS6DJoHZx9kZHPXuQHoECBgzYqbyWQAsP0rs+VZ8SEehiZgQYMGAEikBbKgcMGHA7Ap1cCE5nf+wEnMLPsYFnlQ+nqgEG7B+4lkC5iYRAAQMG7CrQvVFw5G31rw9P8hjTXBt4VvlwqhpgwP6B6wk0fhFpdXX1AK8ipUQEupgZAQYMuKsCnV4ZJW9yrjzr5k+PBNqoWIdT1QAD9g9cV6DTydUvhT3QR153HtcuJSLQg32ht1UNMGD/wLUFeuCkRAR6sC/0tqoBBuwfGIEiUMCAATuWI1AEChgwYMdyBIpAAQMG7FiOQBEoYMCAHcsRKAIFDBiwYzkCRaCAAQN2LEegCBQwYMCO5QgUgQIGDNixvJ5ANx59B4HOnpFtA88qH05VAwzYP3Atgd5f08YDRaAIFDBgwMnftQTqNgg9Ap1dPpyqBhiwf+BaAi38qBwCRaCAAQNO/q4h0OlW+rPwCLRqRrYNPKt8OFUNMGD/wPUEevsnQXD4kWeSfHngv4mEQAEDBpz8XUOg99cCPUP/VU4EChgw4ORvBIpAAQMG7FReS6CNJCUi0IN9obdVDTBg/8AIFIECBgzYsXwegU4+QqCVM7Jt4Fnlwx8issgAACAASURBVKlqgAH7B64t0KtPRxc/73/xlO0W/Ccvj8cnzn4Q/7F/aX08Tv9AoDPKh1PVAAP2D1xToJM34rtH99eCI+VbSO+NVU78OPrjwTn1xxd+hUDrlA+nqgEG7B+4pkA3guDIV0aH3p38ZRAcNfugu+MT35hO716Mpbk5fvKD6I8nbyLQGuXDqWqAAfsHrifQnSB4Nnkj/srIHFhk/+L4m0nXM/z/nXWl0Qfn4v4oAp1RPpyqBhiwf+B6At0IjmdDimwFx4ofPjiXnK5vjl+cTrfHT6k/tqM/EOjM8uFUNcCA/QPXEmg8mEgi0L2R9CC9Euhm3B0Nz+ufQqA1yodT1QAD9g9cS6CxOhOBimPbqbP2/YvJqfud9fQi6OfipJPp+il8X/pg0eXNzYgQMugcRKDq5H3IAkWshAw70il8dOMoMedO+Ta8yq56jEkTqPEgU9rn1TVT6AxLHyy6fPEAW9d/5gfenewABuwfuJZA4xtHsUBDmR6zTbK7fiK6+GnpgSJQ24af+YF3VQ0wYP/A9QS6Nwoeu6YEeutkYB2dfjt5jB6BIlDAgAcDrifQsAsaBKujlUceCv9/3PL5e+P0sc8B34VHoIABDwxcU6DTX4/S0UAt/tzfHD+RXvBMn/8c4HOgCBQw4IGB6wp0evvN1dCeh60/EL+pvbc54DeREChgwAMD1xZoRbb19973L46fGOi78AgUMOCBgecR6OS31uJk+KUo0WXPu4MdjQmBAgY8MHBtgUbjgYaxnMLvjgsCnd69FP7r7E1zspSIQOt94F1VAwzYP3BNgU4uZD8p95jTjxoj0K7sccCAATdWXk+gkT9XHvn2z376pdCg1ufoESgCBQx4cOB6At3Jnl6a/CQwxwNFoLMAtg0/8wPvqhpgwP6Bawk07IDmT39uOHZBUyICrfeBd1UNMGD/wLUEen9Ne31THg8UgTqIdThVDTBg/8A1Bao5UxzODoEiUMCAhwWuJdB4RPokeyP7cHYIFIECBjwwcC2BFn4Hacs6mggCRaCAAQ8OXE+g99eCz19L/el2Bo9AEShgwL6BZwh08tozKl+KnwP9+2dGQfDIlzmFR6CAAQOeKdCw61kON5EQKGDAgD9DoEsFJ3ugXNZGOWDAgBct0AaTErvnMQQKGDBgp3IEikABAwbsWI5AEShgwIAdy2sL9Dc/y/IWd+ERKGDAgGsLNP9NOW4iIVDAgAGnf9cR6A534RcBTvZAuayNcsCAAbcj0MmFYOX132b5yMWfCBSBAgbsG7iWQO+vOQ6ijECdwCreVTXAgP0D1xSo4/vvCNQJrOJdVQMM2D9wLYFOLiDQNsEq3lU1wID9A9cS6HSLU/g2wSreVTXAgP0D1xNo4Tc9ECgCBQwYcPx3HYFOb60FR55Jw3B2CBQwYMCf1RboGzwH2iJYxbuqBhiwf+B6At3iQfo2wSreVTXAgP0D1xKoepDe6bwdgbqAVbyraoAB+weuJdAm7iEhUAQKGLBv4JoC5TnQNsEq3lU1wID9A9cSKA/SI1DAgAE7CtT5t+ARqBNYxbuqBhiwf+B6Ap1cWHkWgbYGVvGuqgEG7B+4lkAnr6nfhedB+pbAKt5VNcCA/QPXEqjx48Y8B4pAAQMG/BkC7SRYxbuqBhiwf+BaAm0kKbE/HkOggAEDrixHoB0Eq3hX1QAD9g+MQDsIVvGuqgEG7B+4nkBv/1YPPyqHQAEDBvxZTYFyEwmBAgYMGIH2AqziXVUDDNg/cC2BTn7zsyTfOhmsfOctHqRHoIABA64pUD17o6NuI4OmxP54DIECBgy4snxugToPLJIS++MxBAoYMODK8vkF6toFTYn98RgCBQwYcGX5/AJ1HV05JfbHYwgUMGDAleXzC3RvhEARKGDAgD9zEOhkI+AUvmNglc5XNcCA/QPXEujktXQo0Ge+NAq4idQ1sErnqxpgwP6Bawm0+CA9jzF1DazS+aoGGLB/4LkFeviU4w/Ep0R/PbY0sErnqxpgwP6Bawm0kaREfz22NLBK56saYMD+gRGoB2CVzlc1wID9AyNQD8Aqna9qgAH7B0agHoBVOl/VAAP2DzxDoNoDTHn4WeOOgVU6X9UAA/YPPEOgxkigjAfaSbBK56saYMD+gRGoB2CVzlc1wID9A88QqJmro4A3kToHVul8VQMM2D/wXAKdvBrq88g7Tv5EoIsDq3S+qgEG7B94HoFeCbufK64vIiHQxYFVOl/VAAP2D1xfoAfqfiLQRYJVOl/VAAP2D1xboKr7+UfO+syjW6DWB4suHyCYELKISAK9dcDu55QeaJfAKoPpJAAGvOQeaBPdz5TYPZ0MD6wymDoOGPBSBXrrQjQK6IG6nwi0U2CVwdRxwICXKVDV/Xz2gPpEoF0CqwymjgMGvDyBNtP9RKCdAqsMpo4DBrw0gf66me4nAu0UWGUwdRww4GUJlHfhvQSrDKaOAwaMQH302NLAKoOp44ABL0ugjAfqJVhlMHUcMOBlCbTBpMTu6WR4YJXB1HHAgBGojx5bGlhlMHUcMGAE6qPHlgZWGUwdBwwYgfrosaWBVQZTxwEDRqA+emxpYJXB1HHAgBGojx5bGlhlMHUcMGAE6qPHlgZWGUwdBwwYgfrosaWBVQZTxwEDRqA+emxpYJXB1HHAgBGojx5bGlhlMHUcMGAE6qPHlgZWGUwdBwwYgfrosaWBVQZTxwEDRqA+emxpYJXB1HHAgBGojx5bGlhlMHUcMGAE6qPHlgZWGUwdBwwYgfrosaWBVQZTxwEDRqA+emxpYJXB1HHAgBGojx5bGlhlMHUcMGAE6qPHlgZWGUwdBwwYgfrosaWBVQZTxwEDRqA+emxpYJXB1HHAgBGojx5bGlhlMHUcMGAE6qPHlgZWGUwdBwwYgfrosaWBVQZTxwEDRqA+emxpYJXB1HHAgBGojx5bGlhlMHUcMGAE6qPHlgZWGUwdBwwYgfrosaWBVQZTxwEDRqA+emxpYJXB1HHAgBGojx5bGlhlMHUcMGAE6qPHlgZWGUwdBwwYgfrosaWBVQZTxwEDRqA+emxpYJXB1HHAgBGojx7rHFjFuzoOGDACHZLHlgZW8a6OAwaMQIfksaWBVbyr44ABI9AheWxpYBXv6jhgwAh0SB5bGljFuzoOGDACHZLHlgZW8a6OAwaMQIfksaWBVbyr44ABI9AheWxpYBXv6jhgwAh0SB5bGljFuzoOGDACHZLHlgZW8a6OAwaMQIfksaWBVbyr44ABI9AheWxpYBXv6jhgwAh0SB5bGljFuzoOGDACHZLHlgZW8a6OAwaMQIfksaWBVbyr44ABI9AheaxzYJXe1nHAgBFoh3QyPLBKb+s4YMAItEM6GR5Ypbd1HDBgBNohnQwPrNLbOg4YMALtkE6GB1bpbR0HDBiBdkgnwwOr9LaOAwaMQDukk+GBVXpbxwED7r5AH5x7KvnX/qX18fjsBwjUH7BKb+s4YMDdF+jm+KnUpOMoX/gVAvUGrNLbOg4YcNcFur85TgW6OX7yg+ndi+MnbyJQX8Aqva3jgAF3XKCfvDROBXpnXfU9H5w78WME6gtYpbd1HDDgbgt0ezx+4eNEoNvZ/19EoL6AVXpbxwED7rhAn/jhdDcR5+b4m+r/6d8I1AOwSm/rOGDA3RaoJsz9i8mp+5319CLo5+KkE+qNtDAH6YNFlwOe/QVCSI0gUMDzzIgQoqVJgRoPMqV9Xr0xFjrD0geLLgfsPqMonT/LAgy4z6fwCNRbsErn6zhgwAi0BzoZHlil83UcMODeCJS78EMCq3S+jgMG3B+Bps9/8hzoAMAqna/jgAH3R6C8iTQgsErn6zhgwP0R6P7F8RO8Cz8QsErn6zhgwP0R6PQuozENBqzS+ToOGHCPBDq9eyn059mb5gQp0V+dDA+s0vk6Dhhw9wU6MynRX50MD6zS+ToOGDAC7YFOhgdW6XwdBwwYgfZAJ8MDq3S+jgMGjEB7oJPhgVU6X8cBA0agPdDJ8MAqna/jgAEj0B7oBLAzWMW7xgXYfzACBdwBsIp3jQuw/2AECrgDYBXvGhdg/8EIFHAHwCreNS7A/oMRKOAOgFW8a1yA/QcjUMAdAKt417gA+w9GoIA7AFbxrnEB9h+MQAF3AKziXeMC7D8YgQLuAFjFu8YF2H8wAgXcAbCKd40LsP9gBAq4A2AV7xoXYP/BCBRwB8Aq3jUuwP6DESjgDoBVvGtcgP0HI1DAHQCreNe4APsPRqCAOwxW6W3jAuw/GIEC7jBYpbeNC7D/YAQKuMNgld42LsD+gxEo4A6DVXrbuAD7D0aggDsMVult4wLsPxiBAu4wWKW3jQuw/2AECrjDYJXeNi7A/oMRKOAOg1V627gA+w9GoIA7DFbpbeMC7D8YgQLuMFilt40LsP9gBAq4w2CV3jYuwP6DESjgDoNVetu4APsPRqCAOwxW6W3jAuw/GIEC7jBYpbeNC7D/YAQKuMNgld42LsD+gxEo4CGAVQbTqgG3Vo5AAQ8BrDKYVg24tXIECngIYJXBtGrArZUjUMBDAKsMplUDbq0cgQIeAlhlMK0acGvlCBTwEMAqg2nVgFsrR6CAhwBWGUyrBtxaOQIFPASwymBaNeDWyhEo4CGAVQbTqgG3Vo5AAQ8BrDKYVg24tXIECngIYJXBtGrArZUjUMBDAKsMplUDbq0cgQIeAlhlMK0acGvlCBTwEMAqg2nVgFsrR6CAhwxW8a5VA26tHIECHjJYxbtWDbi1cgQKeMhgFe9aNeDWyhEo4CGDVbxr1YBbK0eggIcMVvGuVQNurRyBAh4yWMW7Vg24tXIECnjIYBXvWjXg1soRKOAhg1W8a9WAWytHoICHDFbxrlUDbq0cgQIeMljFu1YNuLVyBAp4yGAV71o14NbKESjgIYNVvGvVgFsrR6CAhwxW8a5VA26tHIECHjJYxbtWDbi1cgQKeMhgFe9aNeDWytsTaBq9Ktf6YNHlgAG3DyZehh4oYMBtgFW8648ND4xAAQNeAljFO50MD4xAAQNeAljFO50MD4xAAQNeAljFO50MD4xAAQNeAljFO50MD4xAAQNeAljFO50MD4xAAQNeAljFO50MD4xAAQNeAljFO50MD4xAAQNeAljFO50MD4xAAQNeAljFO50MD4xAAQNeAljFO50MD4xAAQNeAljFO50MD4xAAQNeAljFO50MD4xAAQMGnKS3HlsaGIECBgw4SW89tjQwAgUMGHCS3npsaWAEChgw4CS99djSwAgUMGDASXrrsaWBEShgwICT9NZjSwMjUMCAASfprceWBkaggAEDTtJbjy0NjEABAwacpLceWxoYgQIGDDhJbz22NDACBQwYcJLeemxpYAQKGDDgJL312NLACBQwYMBJeuuxpYERKGDAgJP01mNLAyNQwIABJ+mtx5YGRqCAAQPG3I7lCBQwYMAI1LEcgQIGDBiBOpYjUMCAASNQx3IEChgwYATqWI5AAQMGjEAdyxEoYMCAEahjOQIFDBgwAnUsR6CAAQNGoI7lCBQwYMAI1LEcgQIGDBiBOpYjUMCAASNQx3IEChgwYATqWI5AAQMGjEAdyxEoYMCAfQarINAB7XHAgAE3BlZBoAPa44ABA24MrIJAB7THAQMG3BhYBYEOaI8DBgy4MbAKAh3QHgcMGHBjYBUEOqA9Dhgw4MbAKgh0QHscMGDAjYFVEOiA9jhgwIAbA6sg0AHtccCAATcGVkGgA9rjgAEDbgysgkAHtMcBAwbcGFgFgQ5ojwMGDLgxsAoCHdAeBwwYcGNgFQQ6oD0OGDDgxsAqCHRAexwwYMD9ACNQwIABA3YsR6CAAQMG7FiOQAEDBgzYsRyBAgYMGLBjOQIFDBgwYMdyBAoYMGDAjuULEOj+pfXx+OwHCBQwYMCeg5sX6INz4yhf+BUCBQwYsN/g5gW6OX7yg+ndi+MnbyJQwIABew1uXKB31lXf88G5Ez9GoIABA/Ya3LhAt8dPJf9/EYECBgzYa3DjAt0cf1P9fzcRKQIFDBiwr+CmBbp/MTl1v7OeXgT9XJx0Cn0xCl+VPlh0OWDAgAG7g7W0IFBCCPEzTQrUeJCp0NuWRttb2LB9gAEDBtx4+QIFajzH1M31BwwYMGDncgQKGDBgwI7lTQt09l34bq0/YMCAATuXNy7Q9PlP8TnQbq0/YMCAATuXNy7QmW8idWv9AQMGDNi5vHGB7l8cP1H5Lny31h8wYMCAncsbF+j07ozRmLq1/oABAwbsXN68QKd3L4X+PHvTLO7m+gMGDBiwc/kCBCqkm+sPGDBgwM7lCBQwYMCAHcsRKGDAgAE7liNQwIABA3YsR6CAAQMG7FiOQAEDBgzYsRyBAgYMGLBjOQIFDBgwYMdyBAoYMGDAjuUIFDBgwIAdyxEoYMCAATuWI1DAgAEDdixHoIABAwbsWI5AAQMGDNixHIECBgwYsGM5AgUMGDBgx3IEChgwYMCO5QgUMGDAgB3LEShgwIABO5YjUMCAAQN2LEeggAEDBuxYjkABAwYM2LEcgQIGDBiwYzkCBQwYMGDH8vYEWsjnPjfnB4suBwwYMGB3cBwEChgwYMAIFDBgwIDbAsdBoIABAwaMQAEDBgy4LXAcBAoYMGDACBQwYMCA2wLHQaCAAQMG3HGBEkKId0GghBDiGARKCCGOQaCEDCSXl70A/c3PbwofIFBChpE7/+rHy16EvubO+lOCQREoccrdD5a9BDWz//tlL8FBs3/pG43MZ3v8pNSPItW5sz5+yv4JAu1UFn+SdaOh+WyO52rV9+Ztuo15786f9MQa4r7fHY9PvNLASjw4N/7mwefSxYgn2I0lNOgL1g8Q6IJz78YcO7fBkyxBlHfWH2+kO3Nn/Qu/sn9y/dKZM2fO/tAo3RTarijW+b23/8n58+f/puTdzRMLPnFtqC8u7/vN8XgehcrHqt2xtNPmS1MHYTHCJr17af3EWcvaySfY8zW/qoQGfdFW3qpA7W3LKfu2DdO5k7X999bH9u1uT3MnWXfWT3zDNquP1+1t8b2z9jortcZNYbXuvjSOU4SIvpXEOr/3dtdj8BNG/ZKWtLHM2ReXIu/7sO0+/7VwzV4o1W+rHsRNOt2/2Mi2kOqWmLmFa9+kag/bzqSlE2y5+QkH26oIBm1RoELbcp7Vn5hNvrGTte3Q82fCLfxnP7h8+fKNMLO+sGvXzwO1xnOcNjV3kiWJcrpv/US8xiO0xgfnYiHuPveBUT4+8fVfXP/HlyOTacqULCZ3ZOf1XnSe+/z581Ebe/KD4geLvfInr8J8qdj3d8+d+MYnUV0qVDNBD1XLE6qv/mFJ6u9JdevBvxO64hVnPdZ+kLAKYR09+8vrSnpmi7SfYMvNTzrYVop112rQ9gQqtS0xgpXiWUUxt7J86LVH8mQyez3VMw6P7OPnygsbFj+RldY70WvqJCuEvx9V8xesDaDcnQnPEq1NS2qN27FvwzUsbJnw7+Rkav89ff+kvi1F1uSc3gv32b9V09+9ZKzKg3OLPYdvrIdbse/vngu7ZNcjHzz3y7RM0kPl8mxL90IsiyP196S6tW0Rkop4MLf3g4RVyLvPv4vm9xeFD23dQ7n5yQdbSazpp+Xlak2gUtuq+oLNSlG2oy3zSanTNH+bs3syPE7/xY3rly9/P97G0WaeMV/VPShtdX15RIUU09BJVjyvqOKOrUchszsTLt2/tzYWoTWmUrqzHq/hfnLQ1tdY79RK7bZiqwjekw56GiGsGIW5LvYcXuqLz5+qfR/a8hvxwSGtZpIeqita/VOciv7e1F63rr8sqcd+1iP1g4RNmtWt9+I2WdxWFoOKzU882IpiTT9fL19aaE2gUtuS24TdStNsa6StN4vZH5oxf9mT2d6IEdl5RsWp/N1y7dm/qO2ccJa17G49yZr7kkIadfvB2rLV8mbdmVA/VrDUGlNdpW5Kdm5hjaNV/mY6m6TGSvOxL7tFJ9JBr6DbsL+mz1arefc+/d6ZH4lEpwh9cfH8ST6vqjzBDg0abY5776VNXtLDjD5m3U5GZX9PxVK3lOCFa++Wi7hCP0jYpOn5ZdjRDSvTx6Z3S91DuflJB1v5LEaDmIZpS6BS26o8YbZYKcp2vKnianPv+j9+7+XkbMJ6EiTPX/Jkfk2leFHAfi1nP6lDpdpTFPyd8ra3xtIA5r6kkH/xxN+qo9AvLR/G3ZkPkul+HK5rueUJrTHvgMbbO63qxiEt+/b22H41QRRrFKv3pIPetqFMvR7EVS+aR52TCeEqmHy5x94Xl86fKs6rquWXGDQ8fztbOlZpeqjapPs3wu32NRmvp7q/N5XqViR44R5H6SKu1A+yb9J0hXeTZSldrzMNKjY/8WBbcRaTQcYnDGxbApXa1owTZtsxLT3ehrP85OWiT2y9lor52z2ZfPJiRCostP1EZPdEalWj9uwWm4NNUJZYTrLmv6SQRG3l+ChUbDT3Pv35n2o6UdNp/Z/d5EAhtcZdewfUXON0n4c19rz1aoIkVhW79+wHPeN83+i7hD2dM+mR5/EZHVDhKph4DBP64vL5k3heNZ1xgl08w5f0IGzS/f/18tfyRRfw8ZQ//yBen8r+nly34uujVoUWz3rEfpB9k+5fTHSbfLpdPmUvnmCLzU862Epivff7wuRG17QtgQptK/631BGMUj6mbWcbNs6JMy/kRky3xv6n77/8o5nzt3oy/8TcSdZrOe9ph+fk6np6QbCwynVPnizTVW+hfPF+bt4Sj3d2eBRKZxl2Qr738nrakE489yNtuqyKZf6RWuPFuAlmWzuv6tadHBXvq3O4okJFsU4Tus171oOeAc5WIL6Gd2c9Xtmv/2Lmcyu7wlUw6Rgm9cWjCOdPYvl0Rh0pGFTQg7RJk7Zy5vwPfmlcqrz+e3PKWFcz+nuWupUtZ9QI7OuhnfWI/SBhk8ZrH3otmbPljnHxBFtqfuLBVhCr2nSPn3n+/A8u/zJseLvGdZYOCNTaJrTX1wpWyjd8dDL0xCtGm4ia8r3Lxsma3NG0ezJe4PXxv7FcAbRcywk1kz/Hqxz7VHkdS1vAGukky74G9rpv+zu+ybCb+Wh85nltyyVLlnVBd8fVPUfVDMJO6nam9WQ7GWuc/JlW0U/MMz5JrNXesxz0IqPrZ5Jp8w/LozmH/3ulcNlYvKYsXwUTjmFSX1zbUJZrgtZy677f/69hq9VWM6uogh6ETbr/3nNfv5zNR+FfzOZZ3Pjxmszs75l1q7gqv7M8FWec9Yj9IPn0Znz2+9mZtfUeY+EEW2p+0sFWEGukGT0njMsZSzqFL52BmG1iV+/qaVbKN0B4iCjtuhvvZ72r8XP5yZrc0Sx5cj+b5+7Y/hBu+YG8cPb6c1kfn4l3hHFCZtV0nuqTLNsaCHV/Ov2/2X1a8xmjyEd/9oNfCvfeNktVVxBc3AQzxWxqrVEnJnsqb2vXC6evolgl7+nborA17/51cZOltUs9JhMaydj08jXliqtg1mOY2BdPI10TLJbL+z7tOT53/m8u3/i9ZlC7HqRNum/sv/33/nWybneLz0alayL294S6ZUY/kFjPesR+kLxJ1dXY9HpBBhBPsIXmJx1sJbFGm+7ejRufXr78vfPnw+Ou+dRAezeRbG0rTblNmK+vpVbKNrAxw/1Pv5/tpMef/xvDEXJH0/RkfkUzO30pxbiWo2qh7abdtl5avIumLXhy3p02lfJJlrQGQt3PtpDZIb1bMn+ynmlbTLqg5uloSXDqw/eyRwG1Z0WNNY6//w/ajoo7rz9K1tguVsl72gKXTg6STnEyv1xj8Zz/1jx6C9eUq+7lW49hYl9c21CF86cb1nJx30d2ef6MJtdM9XY9SJtUq9WlFKfMD57W/p5Ut8xkG0I66xH7QRWb9Pr3zv8w7famq682nf0E2978pIOtJNaqTReltceYrG0rS6lNiK+vpRu4eAhOOtonnvtz+6Mgwgm5+qjgSf2K5sfia5j6tRyFf29s2c7hQuWl6Zt6wnm3fJJVsQb2up+cIP6fcichXuzSLfnsJCzugibz+fnHkuCStXs/Ob3Xel22Nd6/9Ir+tbDvlayFJNap4L08u6WtU+jTFTSmjnbG8U26plx1L184Cgt9cf06deGqjnbinpXL+z475oW+f//8y3r3x6oHaZO+V/lCsdpE8X3DfNPZ+3ty3Som/YJ01iP1gzKGZZNqyZ59qjrBtja/qXSwlcRavenafZDeujpJSm3C/vqa+kTtxK8ZPdrHz//ghn3WtvnrI4QVPalf0dy2bTzzWk7FpNHLIvE+2f+HceGyXB7hMe/sJCsbaMbcQu9Ha2Ct+6FM1ksLGK+x/ih2OaoLmswnugJpbY35potP75/XD1lqjX8Zr0D2wKJxDrv/i3QxdXYu1hho8V6ewkEvXaDs/Rhjk1quONqvKVffy5eOwra+uPmKTXr+ZN6ETMqNkafyE+z0bMf+PJSlPUmbtHCdvpx4E72SbbpogWz9vam9bhWfkA67CNkXpLMeoR+Urltpk2rtNdxLxZtU4gm2pfllG8ZysBXOYmZsuhZf5Sy3LT27poFsr68lURtYf8JGG/JCehSkOP9Cqy7KT7+iWfjEfi1H+5rlfvV78alZ1AriGiCdd0vRBprZNRYz/qJZ9xNw6WW7dI3VtntcGAwi6oIm84meLdQ/ylpjYdOpQ1zSGVB1PF7j585/TetCjE2FZvO8YRVrnIqnsosHvXyB4vdjni+dhMQNUl8E61Vx6faCNoG1O1Lqi0uv2Nj2i1qaqkEcpGOeTQ/mJeN8kxrX6csLpjZRev5WXCDjWXfLOhSekN4sCFY467H3g4oMbZNqlU6dtEvPvpkrZTa/0joUWo1drNWbrsXBRMptK0rWiEonzOXX17R5qQ2cnd/rPYliF/Tu99PjaGH+xVZdNKh+RTM7qbNfywm37ZnzyQXX8GsaOK3KyfmI/tyI9bxbHn4ur7zGGmRni4W6WZI3xgAAFHtJREFUn8Z82S5f44on9cJq87/TblhpgIakNRpCvP5SdhE+Lr2bPJOSoqWLMbNHqip7L4+2ywoLpDrF8RbTx/6K60vxMGmej4u3F/IYR/n8/nixLy69YhNPWn6wYcbIU6pdl9/hKOuhapgk4Tq9Nrv385ff8wUq9vduCOug96zVYsWDkNzLnmiwnvWU+kGFDwubVN/H+/qbeDNeyis1P22X2Q62VrFWbrq2BKo8abatYiMqnQWXXl/TG4V+e7jQjSs8LqfqWHKqo8/faNXFi1/6Fc3fZRfPbddyNlOpRvetwq9ll0X1Q/L1y5cvF6+TW867xRFrdI9pa1B4yVKv+5o2PnlJO/3T11htO+vF8c1x/riDMH5XSYj3tG0RGzo8o/pFvp3sF2NqjVRV8F7UGPRXFtNyY4E+iY1ujv0VNphCKyifj0tXwfQUjmGFfab1xaVXbNKUXoKU3tbPW7tq1yU5mnoQR+1Q87Bepy9MkW2ifIEK/T1thQt1a2o8IZ1eSEj7NeJZj9EPikq0F8G0TSodhaVmo82m0PwK02sH28JGKIm1atO1ItDck8W2ZTQiyaDp62tmo1AbOJqgWAF39Svt48dfzpqgPn+jVf+ueIQpLYn9Wk60YX94/ed/mtwmffxr2R3FyqpsO++Wv6B7LF+uVPnvx32mtO5LW6i0xp+8ZD2ohrC8XDCocHVaHrXSdjGm7khVeaNW7whFSvr0ZmELlBcoar+2sb+KvZXdcakDLN3L16LXDGOfZX1x8VXjOOWXIIV72nprTxSaLGY+zlzx6FwxBNdUuE5fzI3SAun9vcIK63VLfVja+Vq/RjzrMR6TM14EyzapVOmEZiOOqmRMn7WCwtB9FrHKm64NgUqdjVIjKr0LXHx9rdwo4g1sDHkRjfuUfSGk7m+mRtXnX3GJdWq7omm/lrOdVOr9RKN5vbPu2t1i31s/7xZGrJmaBs3eOCm8rjGN6355C919OSMYaxzfcjMfKS+8cGofAVHadPJtP8vFmDlGqrqRboUXkufrk4d/8oNeeYHqjP21a2kU0r38PHpTMvfZvcLqWF41TuZgvgQpjDxlzP3jryV35eRx5uxXCLIYtVoeo0YaArC4wlrdUjF3fvGqvHjWo5l4t/QiWHZXTKh01mZTno04fTx/c5OWuxfWWxxRWhCo2NkoN6LfmbtNN6i1UUQbwPTuriHM/L6SPv9yq5avaMaLbruW87HumHuf6rurfEgujCShn3dLX0jWR2P8Lu3kFJ95z+Zv30LSGlseKX+lMISY3aDC1Wn5mFS6GFMxVI69VecVQZ0AG4YoLZA89pc2GpL1MTXpXn6W7Vn7rOJVY7WslpcgpUcxjNZ+I1mdinHmpomQXtBX316rq8aokYcALKzwPePDwhPSpeOicNaTdzQrh0MSb4mUdsGMUZVsXeXSJr2XlFcJQaUFgUqdDakRSa+vSY2iPOTFZrGbJoy0XGrV4hXNtNXZruWIh6ap5aWl4kgS5mU521tOMd70mKUDqqYTtSGs8cxhSmwjINpmlBULt/3MizEVQ+XYW3V2hzxc5egE2GibxgLJY38VjmGFE7PMrNK9/DS/q95nla8aT+0vQcoj7pVa++xx5uJFyipvxXV6eedXDQEoVNJknfInpC1jSyXNunyQjE1cPRySUOnKSzRzVCVjenGTykLIs3iBip0NqRElR27z9TWxUZSHvEhqZrohpZeAzBHCxCuaeauzXMuRDk3xh6WXlopvGZW6EKUvqJgeM98XThdT0oawxvIj5Tq54uCTz6hQbKnjxmjB4lA5QqvOV80cOcq6QPLYX8VjmGbQglmttxfiyX5ebkTFfSa9YlP1EmTViHtGa585zly8Alk7k2t11c6vHgLQXkmNJ6TlgfVcBnVVn9srnblEs2ZTWgNpk1ZsujyLF6jY2RAakfT6mtQoxDF9HuQP5AiGM8cAF69oaq2ufC2ncImiFPOlpernG21fiFL0WEhU/WDjUlWFNrRvFltcxUArCbk0AqJ9RnHkOl78gjxSlTReXeFtS4uFqsYqKm4Y/Rimd1YKZwfp6easAVuSWeb7THrFpvolyMoR9wqtfeY4c+kqax0MoVZX7fwZQwAWK6n1CWl5rEKXQV1jTsWY/fkSzZyNuQbyJpU3XZbFC1TsbAiNSHp9TWoU4pAX2RfkCzrmHpGvaOqtLmlc+fgHthcD4jnYXlqqGHVW+MLU8Nh+MoNtcwtWaCP9qsWgpUfKq0dAFGZkKRbHEjKXTV9ya6vOpo9X2daNqxiryNwS2jFMPx8vnh3cS2Y668UxY59Jr9hIL0HWGnEvb+0zx5lLoz3jKtdq286fuUDGCgtvu1eNVegyqGtaZqt0hSWqMZviGlRt0opbHElaF2h+BBYbkf31NaFRVI3pE/9pXCiUW/W08oqm3nO8oZZn/Pif/SJt1sX7i9UvLU3NEfqEL1R4LH4G2VCbpI3KNbY8Ur6ruh2WARqqZ1Qu3k3aVWksocqRqmytOq8r13WNSAtUOfZXFOEYVjo7qHpxTNrJ0is21pcgZ4w8NS23dmGcuf9nnFGbxyR7rS7v/IoFsq6w9La7PJTXVDhISsMhVVQ62xJVvU8mrEHF0H1VtzhU2j6F19avohHZ7kMIjUIe0yd9LtroNMitWn2r4opmodXtp1eYn3slrDr6kUocgEaPPkKf8AXRY/EM3i8d3yVtVK9xeUS/i+NC8gEapBkJdVweS6h6pCrLW0LGHd3sZ8ekBaoc+yvffidKzzyUzCq8OFa5k6VXbCyPaVaMPCX56sWpZZy59ApBluJ4f2KtLr1PIC2QtMLC2+6VQ3lZD5LicEhS7bUvkfw+mbQG4tB96fpVDjy1eIHKnqxqROXX14RGUTGmT/znn6+bT4mKrTr5XL6iWWx197Ih9E48//3shSFxABoz6QgTwhdmjeSa3OrQeurCFpq1xrZHyq0DNIgzEup4xVhC1WPLlN8SMqyf/+yYsGbVY38lxfoos1qxaVbbi2OzdnL5FRuNWfSNfeSpimHgrOPMpVcO0pRPZIVaXd751gWqWGHrE9JivyZJ7UFdxX0sLJH4Ppm8BsImzde84hZHG48xiZ6sHqCp9Pqa0CiqxvRRGi7OWGrVs69oxp+WWt2Nf4xvVWZv/FQ95WFLxReqRnKNYhzf7VuoymNxdme/olI1I9lj4lhCFUPlJAtkdoD04SDSY7K8ZjPG/kqTjTJbSGkfl18cm72TxdNX4yXI6dQ28lSFr+zjzGkLqZKsc41abdn5lgWqXGHLCWNFvybB1hzUVdzHswZ6Ks6mcg2sm7SmENp5kF6ozJWNaFp4fa1yPoUvFcf0sZ012Vr1bsUVTSO2Vrd//f3z+Ysx0gA0Uub+Qp7r+gt14giIssfiyCOfGgtqnVGVoeXx8+Shcqa2Vr2ZnxPnr5rJazZj7K9ZMfdxecCWGvvMfNlRLrdfexV8JYwzly5k/A5vfBO+Vq227XzLoyKVK1x+QrqqX6NSPkgKL4KJ+1hcIuF9MnkNLJu0rhDaepXT7snKRhQlfX0tn8/cjcJy1lRu1fIVTadUD7vZxBf0r+abQtxCs+Zf4zXpqhlVGVoYSyidl7BcpVYd7aG4RYdy0QdMFtbMPvaXe8ovjtXYZ9eFd2/MlyAL8tPnXn1QLQ34FC/k4+dfSkZqrlerrTvfMhRW5QpXjPGlPv5Fqch63mMfDkkCywM92d8nm73L0k1aWwgtDSYierKqEanotwJdG4U6mypsAUurtl/RdE3lsJuNfEGYi7SFZI+p1DaoMKOqqimMJRSlNFJVxQJFr4mMT5zRzraqFmhaHvvrgCm/OFZjn5kvO8rlpRH3qlt7aVzhdCHjSylp9a1Vq+07v7RAM1ZYfttdiP28x/oimFh75YGe7O+TVa2BsUnrCaGl4eyqPCk3Ist8HBtF+TVcoVWbVzTdM+OQ3MAXrJG3UIXHpvbH7oXYZ1RlaONiTK2UW3XyHFD56WxpzYxx9Q6e0pNGzeyzdGamoata+67SpO2je/94/hXj7tWsWi3s/PIhY8YKi2+7S1j7AtleBBNrr7xE9vfJ5Omtm3TWpmtvQOV5PFkR10YhHPKtrbpwRdM9cx+S5/6CfS7iFqr0WGkglyqEdUaVhi5cjKkVW6u+9+ll6+OSLoZuJs3sszSlRy9lX+3bhxKRU1WrxZ1fZlSv8HzLJJ732Ews7uOqgZ5slU6cXtykFZuuxRHpO5j5W/WcmfOQ7PCFOdPYGltnVOmxOdv7fEpvYV+KWeg+a1bQzaS5FZbPe6zXPsR9LC6RcAmluTUYtkAdWvXCAYteosbmb5/R8jy2+H25JPKiD6oOaWyF5ztIVoDnXaKm1mDoAiWNZ3ke8zZs0s4GgRJCiGMQKCGEOAaBEkKIYxAoIYQ4BoESQohjECghhDgGgRJCiGMQKCGEOAaBEkKIYxAoIYQ4BoESQohjECghhDgGgRJCiGMQKCGEOAaBEkKIYxAoIYQ4BoESQohjECghhDgGgRJCiGMQKCGEOAaBEkKIYxAoIYQ4BoESQohjECghhDgGgRJCiGMQKCGEOAaBEkKIYxAo6UU+fPWhIAgOf/WdZS8IIVoQKOlBJheCNI9di4uu/ME166RSOSELCAIl3Y/mzyA4qgS5kfzfjFROyCKCQEn3sxUEK89+FP7j9pujIDgdFSFQ0oUgUNL5hB3QQ+m1z71RbEgESroQBEo6n/trwbHsj43g0LtTBEq6EQRKOp+wB3qsWLIVXw49Hv37w1fD0/pg9dQ1o/xWVL7yKLftyQKDQEn3E3rx89eMgkSUkzfSm0tH3i0IdCu7bb+khSZDCAIl3U94Dh8Ej3znI60oPVXfih9sunUyiHupWnnU+bz9BgYlCwwCJT1I+hzT6qlUookos8uj4T/0m0t7o/SsfytY+e4SlpgMIwiU9CLxlc7oTD2+qJmIcifVY3SnXru5tBX/NbVdQCWksSBQ0pdMfvNa9DpnbMzS3fbC3XndmtyXJ4sLAiV9yuQnQfkxptsf/ixSq1auLppmSTujhDQdBEr6la34VaRMoFceKngSgZI2g0BJ57OhKzB04/FpJtD47tLqM9/+aMMQKBc+SQtBoKTzSTqdcfZGukC3suGZzGugXPgkLQSBks4ndGb2LnxoSO0UPhdl2OfUr41uZA8v4VKywCBQ0v2E0gwefTv8x+TqyUB/3jO341bx5lI65kj0oJPWfSWk2SBQ0v0U7gnFXcvo+fjJR+kp/Icn0w+S8uiDI6/Hd+3pgJKFBYGSHkQbUflIfGq+E/372PT+yaT40Z/EPc2kXHsXHn+SxQWBkl7k1murUSfz4dfTgiujUJTXppM3H4rGXHo7u/GelEejMUUPOOVfIKT5IFBCCHEMAiWEEMcgUEIIcQwCJYQQxyBQQghxDAIlhBDHIFBCCHEMAiWEEMcgUEIIcQwCJYQQxyBQQghxDAIlhBDHIFBCCHEMAiWEEMcgUEJIl7I3Sn+OpZncX2t2foUgUEJIl4JACSHEMU0LdKFBoISQLgWBEkKIYxAoIcTzqB+jyn5ySv11+JT6/b6d+Aemo1+pOh3999D/fCP+LcDbb4yC4NF3yt/If506SiTQ6OerDz97LZ5NNoP8O+E3jieM+Jtb6m99ptn30mug+ofG4ifRF1CbYCtbupiiB4ESQuZO9jup6pf8biU/jnokMmdJoH8YfhIW7Y3UNMmH+jdKAv2S9mE+A/07idTCeR6K5xBJsjDT7HuJQE2itvgZOF9AfYKsS2y5HYVACSFzZytYiTpnV4JIKaFtor+ujJTVTIEGweevTdTPph55Z3or/vHU6BvPTqf/dNLyq9ORx8Ip09llMyh8J5Fa9OPVp9V3wrLiTDVwuoz5h4XFT1JYQH2C8KuxZ3fKS4tACSFzZ0Pvu+0kHgrVd9oi0NQ+h97Npk2/EU9TTNqrDCcyZqB9J5TaabUYq+qsWp1bF2eafS8WaPHDwuJna6EtYGGCrWSBNsoLi0AJIXNnIzj0jvbHMe0fJYEe1ydK9Zd8Y6tssljD02kyVToD4zsb8WeH/i6I+56lmWZgJdDSt7XFL65FalhtgkTzIe1d80sIlBAyd8LeYXD41Efq3+kdneTKZEmgp4sTTfWOp+WsOL8Lr2aXTmt8Zyc+kT/6T6Po6uia+k9hguxPJdDSt/PFT1JYQGOCjeS0vtxtRaCEkPnza3XHZSVyjC6nUGR2gRZO1qPrk2lKvbq9UVpkClT/jtJieOauOp87SZezOIEh0AJRW/x8mfQT9MIEapWSqwbFIFBCiEMmP1W3tY3eXWsCVR3G6KLkRvL/+QSqLX6+TAU/6hOoz9SNKjMIlBDimKuvBqHjhFP4+FrmjFN4S2aewqcfHlNn7uEp+T+ri5PGBNIpfGnxkz+Kp/DGBNE5/Eb5cwRKCDlAlC3Nm0j6PfnMXOlE0f9tssqi30Q6LhhYTXbov4/UddBDf5c+GqVPUBSoQNzROsD6ApoThP/7H9YxSRAoIWTeZD5KTtp1ZaYC3AgKAk1UFN8cTx8M0t7yybI3Ssri2WYzML4TLsKXItWF/1+NpyhOUBRo8cPi4ifRF9CcIPz7GcstJARKCHHIVrASvWl5dRSJpvggfWigQ+9MJ28ERYGGE0XPqV8IktPt6BvRRLbnQKMpJ2+OlLI0ERa/s5E8RL8R5BddtQkMgRY/LCx+ksICmhOkT+ybQaCEkLmTveqoOovZq5zq2cmd+I8/LtxEyt6UXFF/pt+IX2E3XuU89B+T1yijwnwGhe8ojOr47mQvZBYmMARaIuaLn+L1BSyun/Z0vxEESgiZP5Mrq0E04Efylz5QxzQaCuTI6/cNgYa9v9BQD+uDiazEI3eUBPpuPJiI+lOfgfadfCCRvbwbqU9gCrT4bX3xM7y+gMX1E6/aIlBCCHEMAiWEEMcgUEIIcQwCJYQQxyBQQghxDAIlhBDHIFBCCHEMAiWEEMcgUEIIcQwCJYQQxyBQQghxDAIlhBDHIFBCCHEMAiWEEMf8f5ognJJK8I5oAAAAAElFTkSuQmCC">
            <a:extLst>
              <a:ext uri="{FF2B5EF4-FFF2-40B4-BE49-F238E27FC236}">
                <a16:creationId xmlns="" xmlns:a16="http://schemas.microsoft.com/office/drawing/2014/main" id="{1A4F6A91-14DE-46AE-AC76-C48E41ABC8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228600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1F789D-5A5F-45CF-BA65-D52A2D668E29}"/>
              </a:ext>
            </a:extLst>
          </p:cNvPr>
          <p:cNvSpPr txBox="1"/>
          <p:nvPr/>
        </p:nvSpPr>
        <p:spPr>
          <a:xfrm>
            <a:off x="1267942" y="1518638"/>
            <a:ext cx="1092405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Client Goals</a:t>
            </a:r>
            <a:endParaRPr lang="en-US" sz="2800" dirty="0"/>
          </a:p>
          <a:p>
            <a:endParaRPr lang="en-US" sz="2800" dirty="0"/>
          </a:p>
          <a:p>
            <a:pPr marL="914400" lvl="1" indent="-457200">
              <a:buFont typeface="Courier New"/>
              <a:buChar char="o"/>
            </a:pPr>
            <a:r>
              <a:rPr lang="en-US" sz="2400" dirty="0" smtClean="0"/>
              <a:t>Long  term	Establish foothold in U.S. </a:t>
            </a:r>
            <a:r>
              <a:rPr lang="en-US" sz="2400" dirty="0" smtClean="0"/>
              <a:t>alcoholic beverage market</a:t>
            </a:r>
            <a:endParaRPr lang="en-US" sz="2400" dirty="0" smtClean="0"/>
          </a:p>
          <a:p>
            <a:pPr marL="914400" lvl="1" indent="-457200">
              <a:buFont typeface="Courier New"/>
              <a:buChar char="o"/>
            </a:pPr>
            <a:endParaRPr lang="en-US" sz="2400" dirty="0" smtClean="0"/>
          </a:p>
          <a:p>
            <a:pPr marL="914400" lvl="1" indent="-457200">
              <a:buFont typeface="Courier New"/>
              <a:buChar char="o"/>
            </a:pPr>
            <a:r>
              <a:rPr lang="en-US" sz="2400" dirty="0" smtClean="0"/>
              <a:t>Short term	Determine best U.S. </a:t>
            </a:r>
            <a:r>
              <a:rPr lang="en-US" sz="2400" dirty="0" smtClean="0"/>
              <a:t>market entry point</a:t>
            </a:r>
            <a:r>
              <a:rPr lang="en-US" sz="2400" dirty="0" smtClean="0"/>
              <a:t>, e.g. state-level </a:t>
            </a:r>
          </a:p>
          <a:p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Phased Analysis Approach</a:t>
            </a:r>
            <a:endParaRPr lang="en-US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Phase 1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sz="2400" dirty="0" smtClean="0"/>
              <a:t>Statistics for</a:t>
            </a:r>
            <a:r>
              <a:rPr lang="en-US" sz="2400" dirty="0" smtClean="0"/>
              <a:t> two k</a:t>
            </a:r>
            <a:r>
              <a:rPr lang="en-US" sz="2400" dirty="0" smtClean="0"/>
              <a:t>ey beer characteristics per U.S. state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sz="2400" dirty="0" smtClean="0"/>
              <a:t>Present findings and next step recommendations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Phase 2 focus t</a:t>
            </a:r>
            <a:r>
              <a:rPr lang="en-US" sz="2400" dirty="0" smtClean="0"/>
              <a:t>o be determined by client and aartAnalytics</a:t>
            </a:r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3522" y="6418247"/>
            <a:ext cx="1186127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Source of Images:     https</a:t>
            </a:r>
            <a:r>
              <a:rPr lang="en-US" sz="1400" i="1" dirty="0"/>
              <a:t>://www.halvemaan.be/nl/home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FAC4-286E-4119-B13A-CB7582CBC9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11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halvemaan.be/data/images/skin/default/logo0.png">
            <a:hlinkClick r:id="rId3"/>
            <a:extLst>
              <a:ext uri="{FF2B5EF4-FFF2-40B4-BE49-F238E27FC236}">
                <a16:creationId xmlns="" xmlns:a16="http://schemas.microsoft.com/office/drawing/2014/main" id="{464C3F96-879B-422E-8E26-D2AFB67FE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9"/>
          <a:stretch/>
        </p:blipFill>
        <p:spPr bwMode="auto">
          <a:xfrm>
            <a:off x="279500" y="189059"/>
            <a:ext cx="130094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brugsezot.be/data/images/beer/1_1401724383_thumb11400765961brugsezotglasfleslaatsteupdate.png">
            <a:extLst>
              <a:ext uri="{FF2B5EF4-FFF2-40B4-BE49-F238E27FC236}">
                <a16:creationId xmlns="" xmlns:a16="http://schemas.microsoft.com/office/drawing/2014/main" id="{7E699BA0-0229-4E5D-9CC2-D17B46759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01" y="5791200"/>
            <a:ext cx="67519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straffehendrik.be/data/images/beer/2_1396426589_thumb21392823021straffeTrippel.png">
            <a:extLst>
              <a:ext uri="{FF2B5EF4-FFF2-40B4-BE49-F238E27FC236}">
                <a16:creationId xmlns="" xmlns:a16="http://schemas.microsoft.com/office/drawing/2014/main" id="{1EC9049A-E3AB-45DD-9FF3-77562BCEF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484" y="189060"/>
            <a:ext cx="74601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brugsezot.be/data/images/skin/default/logo1.png">
            <a:hlinkClick r:id="rId7"/>
            <a:extLst>
              <a:ext uri="{FF2B5EF4-FFF2-40B4-BE49-F238E27FC236}">
                <a16:creationId xmlns="" xmlns:a16="http://schemas.microsoft.com/office/drawing/2014/main" id="{BB516050-5F3E-4269-A40F-9B6945B84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891" y="5790054"/>
            <a:ext cx="1197410" cy="87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05EF3E8-921D-4BBC-A653-36BA88222D88}"/>
              </a:ext>
            </a:extLst>
          </p:cNvPr>
          <p:cNvSpPr txBox="1"/>
          <p:nvPr/>
        </p:nvSpPr>
        <p:spPr>
          <a:xfrm>
            <a:off x="236086" y="671084"/>
            <a:ext cx="1169031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Two Key Characteristics</a:t>
            </a:r>
            <a:endParaRPr lang="en-US" sz="3200" b="1" dirty="0"/>
          </a:p>
        </p:txBody>
      </p:sp>
      <p:sp>
        <p:nvSpPr>
          <p:cNvPr id="2" name="AutoShape 2" descr="data:image/png;base64,iVBORw0KGgoAAAANSUhEUgAABUAAAAPACAMAAADDuCPrAAAB5lBMVEUAAAAAADoAAGYAOjoAOmYAOpAAZrYgsqozMzM6AAA6OgA6Ojo6OmY6OpA6ZmY6ZpA6ZrY6kJA6kLY6kNtNTU1NTW5NTY5Nbm5Nbo5NbqtNjshmAABmADpmOgBmOjpmZgBmZjpmZmZmZpBmkGZmkJBmkLZmkNtmtrZmtttmtv9uTU1uTW5uTY5ubk1ubm5ubo5ubqtujo5ujqtujshuq6tuq8huq+SOTU2Obk2Obm6Obo6Ojk2Ojm6Ojo6OjquOq46Oq6uOq8iOq+SOyOSOyP+QOgCQOjqQZjqQZmaQZpCQkDqQkGaQkLaQtpCQtraQttuQtv+Q27aQ29uQ2/+rbk2rbm6rjm6rjo6rq46rq6urq8iryKuryMiryOSryP+r5P+2ZgC2Zjq2kDq2kGa2kJC2kLa2tma2tpC2tra2ttu225C229u22/+2/7a2/9u2///Ijk3Ijm7Ijo7Iq27Iq47Iq6vIyKvIyMjIyOTI5MjI5OTI5P/I///bkDrbkGbbtmbbtpDbtrbb25Db27bb29vb2//b/7bb///kq27kq47kyI7kyKvkyMjk5Mjk5OTk5P/k/+Tk///r6+v/tmb/yI7/yKv/yMj/25D/27b/29v/5Kv/5Mj/5OT//7b//8j//9v//+T///8H0DbkAAAACXBIWXMAAB2HAAAdhwGP5fFlAAAgAElEQVR4nO2d/YPcxn2fcXyrV6dIqrm0Xs5ULNtMxGtNRVQrSm2YWLEZqbVrtTFDu4lfTpabWJVanRo5dC2fSUdWeJZEutRde3zf2/+0wOBtMJgvFjuHxQKD5/ODxJvF4sHLzIPB22wwJYQQ4pRg2QtACCF9DQIlhBDHIFBCCHEMAiWEEMcgUEIIcQwCJYQQxyBQQghxDAIlhBDHIFBCCHEMAiWEEMcgUEIIcQwCJYQQxyBQQghxDAIlhBDHIFBCCHHMQgW6FeRZPfXRIlGzM7n69ChcjsOPvr0owpXVaP7/ue7kO4GZY3W/uhEEx8UP90bB0Wva35MLQXA6++On8VZ45PVrlq/WmYAQkqU1gYZ5bJGsGZm8kS/HkXcOPLurT3+3VBYTVsofCFmCQPWtsPJHlu8KE9hWt85nhHieNgVaXxCNZ2+kL8fK6dnfqEqopLInEx8eerfuXNoXaPQvLUdLfUz7BNbVzb9R/5BBiG9ZtEBTJ9y+enKe3lnDUf488np0EeHDVyM1HMyg99csqxKu7Mrr88xlx6awenEUaPi14GF1aq52R3ke9gmsq5uk6jNCvE9bAo3b8ZK6oGErD1aeTf+6tTZPP1GYX9kaG/OuXusCjQ4j2dcmG+UDmjABAiVESHsCPYgwDhjDFQVPuEQS6HwzbV2gWwVgVGzMRJgAgRIiZAgCLQlz64BL0l+B6t/aKnWZhQkQKCFC2hXosbT49OSNUbDysGp6t14NBbfyaHxrfCO7Phlp77Qxn8Kk+oz+i96ON4xrnFvmKfve019+K/nnh08X5qiZKYWquSnw4VPX0gUz77dnN6likDFXY4Xz7SEI9Oqr6kki7cGvyZsPqcuT+mLqy1RYuwqBVl9ksE5grG5h2YzPjN1DiPdp9Rpo0s4in2yk7S5/cOaxa4Wv7OR3ORIjGpMWZqSZL+wUFXxZcfE1v+uczFEQaApWKzBToKW5FlY4iyTQWyfTr2dPC/w6nf3RfDGvJGWlh7JEgUZb9NlpRawTFFbXWLbCZ6XdQ4j3aUugk+iu7vGseDXVgf7gTDRt2CQT+21kvkiMaE5amJFmjR3Dl9EtJPsJb/RJmvjbdoGuFqaaJdDyXPUVziMIVP96fsQpLeaqUVRYFrtA1QY8UvGAvHUCfXXNZdM/K+8eQrxPi8+BZvfBVfHnr01vfxT/+7Hw/7ej7stxrZ+q2mPs0sSI5qSFGeX928KLN1G0awFGIkdHJ5wfZo/s2AUaT6V6X2pG1ddAy3PVVziPINCNaEtdi87a00u30QoceT3p4qWLaS5TYX2Fx5gS/6088h3hrTD7BPnqlpct/6y8ewjxPq2+iXQtL05aWNRik/a/E/tyK7fGavJZrKbypPqM8hsgeR92mk1tv8+R31yKHtlRXxIEmj0PWXFbekPTnTHXLatSSg/Sp3dstNVUJtzITLuVl5jLVFgt8U2kVzPYo9ZnVq0TZKtrWTbhs4M9JkZIX9Lqm0h5XyX1j36VdEO1wLT5bwUr/2mk3JB0LsuT6jPKtVG6EyIKNBdT1vztAk11sFF1W3oj7x2ac92yLoFdoDuFr0f/1NSUgi3LlKfyXfjbb2bvZB2xKtQyQba65WXLP7PsHkK8T2vXQNUbQHGr154i0pvaTnoOn/QFj/7zWnrNMfpfedLC40jpOXzpDD76vlWghSkTD9kFeswoqhKoba72x6bsAtWSXPu1nOpblqmwvrJAo7+vvvZQDBROtM0JbKub3qnLPrPsHkK8T7uPMWWXBJNi493r1DanVcM8FjbK/KRemPSYDovmXjqDF6+BFryQWMouULOoSqC2udqfH6p8DnTy279/bRSkAjW/bVmmwvpWClSVXX062ohyP1GfwFxdbdmyz2y7hxDv06JAs5NbWaDRx7EvdqLGq1yadC1tkxbmn5xUbpV6P9Jd+M4K9MNXH0rXMjmAzCtQ8zEuWw88uv9U+SB/NoG+SsayiQJd0jtnhLSbNgW6ld9TqRBoLMKtaNK96CJo0qGaKdDQKmFTttjC8hzo1sOn3umqQPNHLRsSaLpE5pSlSxvSBPkqlZYNgZJhp02B7lgFWjqNjEQYfhA2QeXSHcu1Rev81YTm+WsyWfGsPn7Lu6C6raproM4C3bJcatCX16KZ5Emi1Ue++tY/rzkJ1Fy6VKjmzfHSWkgTFO60F5etIFBuHJHBZbk9UOtL3ZEI9+Ib8NFF0I3Cw0wV81e6LZ/BW96Fj+/Lz7iJtOEmUOEmUm2BbiWPWk6tN5Fkz+cxXZZ+37wWXFoLaQL9TruxbIWbSNw4IoNLiwKNGrZxDbRwfzp1X3T/aCd7/ueP18r37tNJS9dYV/7Ker0vbNy6GaKOlHFzXHuMSescuwjUNtd5BKrhkh6h9hhT6sZKgeoPUukrkm3//JvljrltApskd8zPbHuSEN/TokCvBKW78HrnML8kF/Y7/zBunvHT9MekScuXCP7lmnRaXBwPNHupvfzIeyKV6BlWJ4Ha51pXoNogc3uj/On+ZMId+Xl/LdEXj2Vzzh9CjR6DOJq9OX91VPqmMIF+mm4uW7YprHuSEM/TmkCLz4Hqz1wHR95OXg7UhhHJX8vJul/lSQ15xDcybH0fNcd4BCF9RPpojsWXLqMJj/xVNK5QUCFQy1Cas17lnKcHqk6T1RuR2WEkfpXzJ+kMqwWqluDws9Ha3lajOGkXTMJFe/ta+pRS6X0h+wTZ6lqWLd8Utj1JiOdp9U2kxFt6m9fv3qbtWQ1RkbfKtLg8qSmPiGfv+1wZFZYjsU952A+N8dVRpUAD86ZJNp11MBG7QI3o43PkJfbBRKoEKv320WSjhDO+aJ0gW13LsuWbwrYnCfE8bQr0yHezYm2Uu+zt62xctqgpaiNUHBMntTx3I/V99AdwjmTiuJ+Vpu/ppyUrp/dkgSbuK3ZC8+lKc51HoPlGW/nj7G5Q5n9tODtzmfQUflxTHzFUP5BYx+20TpCtrmXZ8k1h2ZOEeJ7WBHo4H5zCaPMfqiF6s8GCp/qVSOPGsDGpKY/KZ2lufWvV8rvw6sfiD2sumUS/7h4NClwl0OmV6Mz484X5a9OZc51LoMmwxNFvu2nPe1kGVK6ad/rz7isPf9u4SnD1VTUQ3uopYUAm6wTZ6lqWTdsU5T1JiN9ZqEDbjjmUMiGELDJeCdTy1jghhCwsPglUeOmbEEIWE48EGt054RVsQkh78UWgyRM2vI5NCGkvvgg0fviSFwgJIS3GF4FG5++HK3+zlxBCGo4vAiWEkNaDQAkhxDEIlBBCHINACSHEMQiUEEIcg0AJIcQxCJQQQhyDQAkhxDEIlBBCHINACSHEMQiUEEIcg0AJIcQxCJQQQhyDQAkhxDEIlBBCHINACSHEMQsU6Gd6jD9nf7DocsCAAQOeuxyBAgYMGLBjOQIFDBgwYMdyBAoYMGDAjuUIFDBgwIAdyxEoYMCAATuWI1DAgAEDdixHoIABAwbsWI5AAQMGDNixHIECBgwYsGM5AgUMGDBgx3IEChgwYMCO5QgUMGDAgB3LEShgwIABO5YjUMCAAQN2LEeggAEDBuxYjkABAwYM2LEcgQIGDBiwYzkCBQwYMGDHcgQKGDBgwI7lCBQwYMCAHcsRKGDAgAE7liNQwIABA3YsR6CAAQMG7FiOQAEDBgzYsRyBAgYMGLBjOQIFDBgwYMdyBAoYMGDAjuUIFDBgwIAdyxEoYMCAATuWI1DAgAEDdixHoIABAwbsWI5AAQMGDNixHIECBgwYsGN5+wL9F1qWv/6AAQMG7FyOQAEDBgzYsRyBAgYMGLBjOQIFDBgwYMdyBAoYMGDAjuUIFDBgwIAdyxEoYMCAATuWI1DAgAEDdixHoIABAwbsWI5AAQMGDNixHIECBgwYsGM5AgUMGDBgx3IEChgwYMCO5QgUMGDAgB3LEShgwIABO5YjUMCAAQN2LEeggAEDBuxYjkABAwYM2LEcgQIGDBiwYzkCBQwYMGDHcgQKGDBgwI7lCBQwYMCAHcsRKGDAgAE7liNQwIABA3YsR6CAAQMG7FiOQAEDBgzYsRyBAgYMGLBjOQIFDBgwYMdyBAoYMGDAjuXtCTSNLtDF0wghpK3QAwUMGDDg7vVAUyICBQwYsCdgBAoYMGDAjuUIFDBgwIAdyxEoYMCAATuWI1DAgAEDdixHoIABAwbsWI5AAQMGDNixHIECBgwYsGM5AgUMGDBgx3IEChgwYMCO5QgUMGDAgB3LEShgwIABO5YjUMCAAQN2LEeggAEDBuxYjkABAwYM2LEcgQIGDBiwYzkCBQwYMGDHcgQKGDBgwI7lCBQwYMCAHcsRKGDAgAE7liNQwIABA3YsR6CAAQMG7FiOQAEDBgzYsRyBAgYMGLBjOQIFDBgwYMdyBAoYMGDAjuUIFDBgwIAdyxEoYMCAATuWI1DAgAEDdixHoIABAwbsWI5AAQMGDNixHIECBgwYsGM5AgUMGDBgx3IEChgwYMCO5QgUMGDAgB3LEShgwIABO5YjUMCAAQN2LEeggAEDBuxYjkABAwYM2LEcgQIGDBiwYzkCBQwYMGDHcgQKGDBgwI7lCBQwYMCAHcsRKGDAgAE7liNQwIABA3YsR6CAAQMG7FiOQAEDBgzYsRyBAgYMGLBjOQIFDBgwYMdyBAoYMGDAjuUIFDBgwIAdyxEoYMCAATuWI1DAgAEDdixHoIABAwbsWI5AAQMGDNixHIECBgwYsGM5AgUMGDBgx3IEChgwYMCO5QgUMGDAgB3LEShgwIABO5YjUMCAAQN2LEeggAEDBuxYjkABAwYM2LG8OYHeWX/ypvrH/qX18fjsBwgUMGDAnoMbE+j+xXEs0AfnxlG+8CsEChgwYL/BjQl0e5wIdHP85AfTu6lOEShgwIC9BTcl0DvriUDvrKu+54NzJ36MQAEDBuw1uCGBhifwX4+vgW6Pn1Il2+MXEShgwIC9Bjck0M3xU8lNpM3xN1XJbiJSBAoYMGBfwc0IdDc8fY8Fun8xOXXPbspPPxcnnVYXqBuNEEK6GDeBqgueCJQQMuy4CXQzut5ZEqjxIFPa5+UUHjBgwJ6AmxDotrr/LvZAEShgwID9BDcg0DvrypkIFDBgwAMDNyDQ7XGW8Kydu/CAAQMeCrhxgabPf/IcKGDAgH0HNyDQJMk5O28iAQYMeCjgxgW6f3H8BO/CAwYMeAjgxgU6vctoTIABAx4GuHmBTu9eCv159qb5eUpEoIABA/YE3JxAZyUlIlDAgAF7AkaggAEDBuxYjkABAwYM2LEcgQIGDBiwYzkCBQwYMGDH8g4JtNKs3m14wIAB9x+MQFsCAAYM2D8wAm0JABgwYP/ACLQlAGDAgP0DI9CWAIABA/YPjEBbAgAGDNg/MAJtCQAYMGD/wAi0JQBgwID9AyPQlgCAAQP2D4xAWwIABgzYPzACbQkAGDBg/8AItCUAYMCA/QMj0JYAgAED9g+MQFsCAAYM2D8wAm0JABgwYP/ACLQlAGDAgP0DI9CWAIABA/YPjEBbAgAGDNg/MAJtCQAYMGD/wAi0JQBgwID9AyPQlgCAAQP2D4xAWwIABgzYPzACbQkAGDBg/8AItCUAYMCA/QMj0JYAgAED9g+MQFsCAAYM2D8wAm0JABgwYP/ACLQlAGDAgP0DI9CWAIABA/YPjEBbAgAGDNg/MAJtCQAYMGD/wAi0JQBgwID9AyPQlgCAAQP2D4xAWwIABgzYPzACbQkAGDBg/8AItCUAYMCA/QMj0JYAgAED9g+MQFsCAAYM2D8wAm0JABgwYP/ACLQlAGDAgP0DI9CWAIABA/YPjEBbAgAGDNg/MAJtCQAYMGD/wAi0JQBgwID9AyPQlgCAAQP2D4xAWwIABgzYPzACbQkAGDBg/8AItCUAYMCA/QMj0JYAgAED9g+MQFsCAAYM2D8wAm0JABgwYP/ACLQlAGDAgP0DI9CWAIABA/YPjEBbAgAGDNg/MAJtCQAYMGD/wAi0JQBgwID9AyPQlgCAAQP2D4xAWwIABgzYP3B7Ak2je7LeB4QQ0ofQAwUMGDDg7vVAUyICBQwYsCdgBNoSADBgwP6BEWhLAMCAAfsHRqAtAQADBuwfGIG2BAAMGLB/YATaEgAwYMD+gRFoSwDAgAH7B0agLQEAAwbsHxiBtgQADBiwf2AE2hIAMGDA/oERaEsAwIAB+wdGoC0BAAMG7B8YgbYEAAwYsH9gBNoSADBgwP6BEWhLAMCAAfsHRqAtAQADBuwfGIG2BAAMGLB/YATaEgAwYMD+gRFoSwDAgAH7B0agLQEAAwbsHxiBtgQADBiwf2AE2hIAMGDA/oERaEsAwIAB+wdGoC0BAAMG7B8YgbYEAAwYsH9gBNoSADBgwP6BEWhLAMCAAfsHRqAtAQADBuwfGIG2BAAMGLB/YATaEgAwYMD+gecT6OQ3P3sLgQIGDBhw8nc9gd76D9em0/sngyA48l0EChgwYMCf1RboVnDo3el0I4gS/QuBAgYMGHA9ge4obe6NgqPXbq0FxxEoYMCAAdcV6EZozkijK9+N/hv9G4ECBgx48OBaAp1ciMyZaPT+mts5fEpEoIABA/YEXEugsTPvrwXHpggUMGDAgLO/awt0bxScRqCAAQMGnP9dQ6DxKfyWugTKNVDAgAEDTv+uIdDpRnAsuv0emZO78IABAwac/l1HoDvqAdDwDH7yahD3QxEoYMCABw+uJ9Dw9D3MMXUjaeW0kz8RKGDAgH0D1xTo9NZrX349/N/9Lz76jps/3QXailiHs8cBAwbcWHldgR48KRGBAgYM2BPwPAKdfIRAAQMGDFj7u6ZArz4dvQ9//4unnJ5hQqCAAQP2D1xToJM34nGY7q8FR9wGY0KggAED9g1cU6AbQXDkK6ND707+MnB8jh6BAgYM2DdwPYHuBMGzyTucV+IXOhEoYMCABw+uJ9CN6O2j5CX4LTWkCAIFDBjw4MG1BBq/C58IdG/U8mAiCBQwYMDdBNcSaDqcnTJn66MxIVDAgAF3E4xAG54RYMCAhwOuJdDJhejGUWLO1oezQ6CAAQPuJriWQOMbR7FAQ5lyEwkwYMCAP6sr0L1R8Ng1JdBbJ1sfzg6BAgYMuJvgegJVw9mtjlYeeSj8v9t4yggUMGDAvoFrCnT661GQxNGfCBQwYMC+gesKdHr7zdXQnoedhwNFoIABA/YNXFugB05KRKCAAQP2BIxAG54RYMCAhwOeIdDJa898+Vr0Xz1f5jlQwIABA54p0PtrwaF3o//q4U0kwIABA/4MgTY+I8CAAQ8HPEOgNfPJS+PxiVduxn/sX1ofj89+gEABAwbsObgRgW6PVZ74VfTHg3Pqjy/8CoECBgzYb3A9gW5UPv55Z/3EN6bTuy+Nn4r+2hw/+cH07sXxkzcRKGDAgL0G1xLo/bXKn/HYHL8YezTqdcb/DfuhJ36MQAEDBuw1uKZA69w3enAuUud23A8N//8iAgUMGLDX4FoCjX/SY1burEdn7Zvjb6q/dhORIlDAgAH7Cq4l0OlWcHTmO/Afr0fq3L+YnLrHOo3yuTjpdLoPCzOQPhC/QAghXYog0Ns/CYLDj1S9ibQ5Hp/44RSBEkKGG/Em0owH6ff/+sz6+MRfFARqPMiU9nk5hQcMGLAn4IYEGuWT6Bze0gNFoIABA/YTXEugNbM7fvImAgUMGPBgwE0KVDmTu/CAAQMeCngegU4+shbvX0ycqQSaPv/Jc6CAAQP2HVxboFefji5+3v/iqfIt+M2ks6n+z5tIgAEDHgq4pkAnb8R3j+6vBUdKt5DurI9fuDndf28cOTPsjz7Bu/CAAQMeArimQDeC4MhXRofenfxlEBwt9UF349GYTqgz+buMxgQYMOBhgOsJdCcInk3eiL8ysgwscvflUJ/pEKB3L4X+PHvTnCYlIlDAgAF7Aq4n0I3o1+CTIUW2gmP2iWYkJSJQwIABewKuJdB4MJFEoHsjftIDMGDAgD+rKdBYnYlA641th0ABAwbsPRiBNjwjwIABDwdcS6CTC9GNo8ScO5bb8EsRaKNiHc4eBwwYcGPltQQa3ziKBRrKtCM3kRAoYMCAlwuuJ9C9UfDYNSXQWyeDOqPTI1DAgAH7D64n0LALGgSro5VHHgr/f9zJnwgUMGDAvoFrCnT661E6GqijPxEoYMCAfQPXFej09puroT0PV/5APAIFDBjwkMC1BXrgpEQEChgwYE/AtQQ6+W9ODy4hUMCAAXsNriXQ+2vByin7aMoIFDBgwIMF1xVomBX3658IFDBgwB6Cawl0Ov3w1fgu/KNvI9BmywEDBtxfcE2BTqPb8A8phz78OgJtsBwwYMD9BdcXaJjJT09W/C48AgUMGPCwwHMJNFTo1TUE2mg5YMCA+wueR6Affis+if8DRmPq8R4HDBhwY+V1BXr7TXX2Hhw+5XorPiUuXKBOYh3OHgcMGHBj5bUEGv0Wp3qOyfH+EQIFDBiwj+BaAo2eA1359gGfpE+JCBQwYMCegGsL9CBn7wgUMGDAPoJrCTS/BPrwd5zfik+JCBQwYMCegGsKNMqH3xrFV0LfQqA93uOAAQNurHwOgU6jx0Bf7f6D9AgUMGDA7ZTPJ9Dpb6J34hFog+WAAQPuL3gOgd5KXoZfOdXtB+kRKGDAgNsprynQydWn419EOvJt17tIKRGBAgYM2BNwLYHGjzEFAQ/SN18OGDDg/oJrC3Tlqwd6ChSBAgYM2DtwPYE+feAf9ECggAED9g5cS6BJJgeyaEpEoIABA/YEXFug0V2kQ+/e/6LbLXgEChgwYP/ANQU6eSMeiv7+WnDE6SlQBAoYMGDvwDUFuhEER74yOvRuNLDdUbc+aEpEoIABA/YEXE+gO0Hw7PT+WvQK0pVRcBqB9niPAwYMuLHyegLdCI5PE4FOt4JjCLTHexwwYMCNldcS6OTCynczge6NeBe+wXLAgAH3F1xLoLE6E4Em/0OgzZQDBgy4v2AEOucGa7ocMGDA/QXXEujkQnTjKDHnjuNt+JSIQAEDBuwJuJZA4xtHsUBDmXITqcFywIAB9xdcT6B7o+Cxa0qgt04G0Q0lBNrbPQ4YMODGyusJNOyCBsHqaOWRaEjl407+RKCAAQP2DVxToNNfj4Ikjv5EoIABA/YNXFeg09tvrka/Df+o86igKRGBAgYM2BNwbYEeOCkRgQIGDNgTcD2Bbrh3PBEoYMCAfQXXEuj9NccBRBAoYMCAPQbXFKjby0cIFDBgwD6Dawk0HkwEgS6iHDBgwP0F1xLodCs4euCLoCkRgQIGDNgTcD2B3v5JEBx+5JkkX+Zd+B7vccCAATdWXkug0e/Ca2E0pgbLAQMG3F8wAp1zgzVdDhgw4P6Cawm0kaREBAoYMGBPwAh0zg3WdDlgwID7C0agc26wpssBAwbcX/AcAr395urq6qmPEGij5YABA+4veLZA904GwcPvxEOCRnnM6SEmBAoYMGDvwDMFGntz5bs72U14t1/0QKCAAQP2DTxLoHujIDjyzMng8ENB8PmPprdfDQ16sIFFdL/V+mDR5YQQ0khKAt2Ke5wb2VD0G65d0FTZS+uBVvZMh3PIBAwYcGPlMwQ6uRD/hlzYEU3GEwn/1dOfNUaggAEDbrZ8hkDvr8XiDP+fvH+U/wuBNlEOGDDg/oJnC1TpEoEuqhwwYMD9BSPQhjakazlgwID7C0agDW1I13LAgAH3F4xAG9qQruWAAQPuLxiBNrQhXcsBAwbcXzACbWhDupYDBgy4v+DZAi0HgTZYDhgw4P6CEWhDG9K1HDBgwP0FzxDo5LVnyunpj8ohUMCAATdbPkOgDSYlIlDAgAF7AkagDW1I13LAgAH3F4xAG9qQruWAAQPuLxiBNrQhXcsBAwbcXzACbWhDupYDBgy4v2AE2tCGdC0HDBhwf8EItKEN6VoOGDDg/oIRaEMb0rUcMGDA/QUj0IY2pGs5YMCA+wueIdDJBfWLHrc/QqALKgcMGHB/wTMEen8tevE9/i8CXUQ5YMCA+wueKdCoB4pAF1cOGDDg/oJnCHRyITj61m8/XDv09m/zuJ3Pp0QEChgwYE/AMwQ63WI4u8WWAwYMuL/gWQKdvIFAF1oOGDDg/oJnCTRU6G9/9vejle/8LM9bjAfa4z0OGDDgxspnC3Tq/U0kJ+P2do8DBgy4sfJaAp285jYIPQKdXT6cqgYYsH/gWgJtJCkRgS5mRoABA+6uQG+/uRoEK6unnN9JSokIdDEzAgwYcGcFmj/OdByBzrOBZ5UPp6oBBuwfuKZAI38efuSZLz3kbtCUiEAXMyPAgAF3VKB7o+DoO+pfty4EangRBNrXPQ4YMODGyusJdCM4mt6Gn1wIjiHQHu9xwIABN1ZeS6DJoHZx9kZHPXuQHoECBgzYqbyWQAsP0rs+VZ8SEehiZgQYMGAEikBbKgcMGHA7Ap1cCE5nf+wEnMLPsYFnlQ+nqgEG7B+4lkC5iYRAAQMG7CrQvVFw5G31rw9P8hjTXBt4VvlwqhpgwP6B6wk0fhFpdXX1AK8ipUQEupgZAQYMuKsCnV4ZJW9yrjzr5k+PBNqoWIdT1QAD9g9cV6DTydUvhT3QR153HtcuJSLQg32ht1UNMGD/wLUFeuCkRAR6sC/0tqoBBuwfGIEiUMCAATuWI1AEChgwYMdyBIpAAQMG7FiOQBEoYMCAHcsRKAIFDBiwYzkCRaCAAQN2LEegCBQwYMCO5QgUgQIGDNixvJ5ANx59B4HOnpFtA88qH05VAwzYP3Atgd5f08YDRaAIFDBgwMnftQTqNgg9Ap1dPpyqBhiwf+BaAi38qBwCRaCAAQNO/q4h0OlW+rPwCLRqRrYNPKt8OFUNMGD/wPUEevsnQXD4kWeSfHngv4mEQAEDBpz8XUOg99cCPUP/VU4EChgw4ORvBIpAAQMG7FReS6CNJCUi0IN9obdVDTBg/8AIFIECBgzYsXwegU4+QqCVM7Jt4Fnlwx8issgAACAASURBVKlqgAH7B64t0KtPRxc/73/xlO0W/Ccvj8cnzn4Q/7F/aX08Tv9AoDPKh1PVAAP2D1xToJM34rtH99eCI+VbSO+NVU78OPrjwTn1xxd+hUDrlA+nqgEG7B+4pkA3guDIV0aH3p38ZRAcNfugu+MT35hO716Mpbk5fvKD6I8nbyLQGuXDqWqAAfsHrifQnSB4Nnkj/srIHFhk/+L4m0nXM/z/nXWl0Qfn4v4oAp1RPpyqBhiwf+B6At0IjmdDimwFx4ofPjiXnK5vjl+cTrfHT6k/tqM/EOjM8uFUNcCA/QPXEmg8mEgi0L2R9CC9Euhm3B0Nz+ufQqA1yodT1QAD9g9cS6CxOhOBimPbqbP2/YvJqfud9fQi6OfipJPp+il8X/pg0eXNzYgQMugcRKDq5H3IAkWshAw70il8dOMoMedO+Ta8yq56jEkTqPEgU9rn1TVT6AxLHyy6fPEAW9d/5gfenewABuwfuJZA4xtHsUBDmR6zTbK7fiK6+GnpgSJQ24af+YF3VQ0wYP/A9QS6Nwoeu6YEeutkYB2dfjt5jB6BIlDAgAcDrifQsAsaBKujlUceCv9/3PL5e+P0sc8B34VHoIABDwxcU6DTX4/S0UAt/tzfHD+RXvBMn/8c4HOgCBQw4IGB6wp0evvN1dCeh60/EL+pvbc54DeREChgwAMD1xZoRbb19973L46fGOi78AgUMOCBgecR6OS31uJk+KUo0WXPu4MdjQmBAgY8MHBtgUbjgYaxnMLvjgsCnd69FP7r7E1zspSIQOt94F1VAwzYP3BNgU4uZD8p95jTjxoj0K7sccCAATdWXk+gkT9XHvn2z376pdCg1ufoESgCBQx4cOB6At3Jnl6a/CQwxwNFoLMAtg0/8wPvqhpgwP6Bawk07IDmT39uOHZBUyICrfeBd1UNMGD/wLUEen9Ne31THg8UgTqIdThVDTBg/8A1Bao5UxzODoEiUMCAhwWuJdB4RPokeyP7cHYIFIECBjwwcC2BFn4Hacs6mggCRaCAAQ8OXE+g99eCz19L/el2Bo9AEShgwL6BZwh08tozKl+KnwP9+2dGQfDIlzmFR6CAAQOeKdCw61kON5EQKGDAgD9DoEsFJ3ugXNZGOWDAgBct0AaTErvnMQQKGDBgp3IEikABAwbsWI5AEShgwIAdy2sL9Dc/y/IWd+ERKGDAgGsLNP9NOW4iIVDAgAGnf9cR6A534RcBTvZAuayNcsCAAbcj0MmFYOX132b5yMWfCBSBAgbsG7iWQO+vOQ6ijECdwCreVTXAgP0D1xSo4/vvCNQJrOJdVQMM2D9wLYFOLiDQNsEq3lU1wID9A9cS6HSLU/g2wSreVTXAgP0D1xNo4Tc9ECgCBQwYcPx3HYFOb60FR55Jw3B2CBQwYMCf1RboGzwH2iJYxbuqBhiwf+B6At3iQfo2wSreVTXAgP0D1xKoepDe6bwdgbqAVbyraoAB+weuJdAm7iEhUAQKGLBv4JoC5TnQNsEq3lU1wID9A9cSKA/SI1DAgAE7CtT5t+ARqBNYxbuqBhiwf+B6Ap1cWHkWgbYGVvGuqgEG7B+4lkAnr6nfhedB+pbAKt5VNcCA/QPXEqjx48Y8B4pAAQMG/BkC7SRYxbuqBhiwf+BaAm0kKbE/HkOggAEDrixHoB0Eq3hX1QAD9g+MQDsIVvGuqgEG7B+4nkBv/1YPPyqHQAEDBvxZTYFyEwmBAgYMGIH2AqziXVUDDNg/cC2BTn7zsyTfOhmsfOctHqRHoIABA64pUD17o6NuI4OmxP54DIECBgy4snxugToPLJIS++MxBAoYMODK8vkF6toFTYn98RgCBQwYcGX5/AJ1HV05JfbHYwgUMGDAleXzC3RvhEARKGDAgD9zEOhkI+AUvmNglc5XNcCA/QPXEujktXQo0Ge+NAq4idQ1sErnqxpgwP6Bawm0+CA9jzF1DazS+aoGGLB/4LkFeviU4w/Ep0R/PbY0sErnqxpgwP6Bawm0kaREfz22NLBK56saYMD+gRGoB2CVzlc1wID9AyNQD8Aqna9qgAH7B0agHoBVOl/VAAP2DzxDoNoDTHn4WeOOgVU6X9UAA/YPPEOgxkigjAfaSbBK56saYMD+gRGoB2CVzlc1wID9A88QqJmro4A3kToHVul8VQMM2D/wXAKdvBrq88g7Tv5EoIsDq3S+qgEG7B94HoFeCbufK64vIiHQxYFVOl/VAAP2D1xfoAfqfiLQRYJVOl/VAAP2D1xboKr7+UfO+syjW6DWB4suHyCYELKISAK9dcDu55QeaJfAKoPpJAAGvOQeaBPdz5TYPZ0MD6wymDoOGPBSBXrrQjQK6IG6nwi0U2CVwdRxwICXKVDV/Xz2gPpEoF0CqwymjgMGvDyBNtP9RKCdAqsMpo4DBrw0gf66me4nAu0UWGUwdRww4GUJlHfhvQSrDKaOAwaMQH302NLAKoOp44ABL0ugjAfqJVhlMHUcMOBlCbTBpMTu6WR4YJXB1HHAgBGojx5bGlhlMHUcMGAE6qPHlgZWGUwdBwwYgfrosaWBVQZTxwEDRqA+emxpYJXB1HHAgBGojx5bGlhlMHUcMGAE6qPHlgZWGUwdBwwYgfrosaWBVQZTxwEDRqA+emxpYJXB1HHAgBGojx5bGlhlMHUcMGAE6qPHlgZWGUwdBwwYgfrosaWBVQZTxwEDRqA+emxpYJXB1HHAgBGojx5bGlhlMHUcMGAE6qPHlgZWGUwdBwwYgfrosaWBVQZTxwEDRqA+emxpYJXB1HHAgBGojx5bGlhlMHUcMGAE6qPHlgZWGUwdBwwYgfrosaWBVQZTxwEDRqA+emxpYJXB1HHAgBGojx5bGlhlMHUcMGAE6qPHlgZWGUwdBwwYgfrosaWBVQZTxwEDRqA+emxpYJXB1HHAgBGojx5bGlhlMHUcMGAE6qPHlgZWGUwdBwwYgfrosaWBVQZTxwEDRqA+emxpYJXB1HHAgBGojx5bGlhlMHUcMGAE6qPHlgZWGUwdBwwYgfrosaWBVQZTxwEDRqA+emxpYJXB1HHAgBGojx7rHFjFuzoOGDACHZLHlgZW8a6OAwaMQIfksaWBVbyr44ABI9AheWxpYBXv6jhgwAh0SB5bGljFuzoOGDACHZLHlgZW8a6OAwaMQIfksaWBVbyr44ABI9AheWxpYBXv6jhgwAh0SB5bGljFuzoOGDACHZLHlgZW8a6OAwaMQIfksaWBVbyr44ABI9AheWxpYBXv6jhgwAh0SB5bGljFuzoOGDACHZLHlgZW8a6OAwaMQIfksaWBVbyr44ABI9AheaxzYJXe1nHAgBFoh3QyPLBKb+s4YMAItEM6GR5Ypbd1HDBgBNohnQwPrNLbOg4YMALtkE6GB1bpbR0HDBiBdkgnwwOr9LaOAwaMQDukk+GBVXpbxwED7r5AH5x7KvnX/qX18fjsBwjUH7BKb+s4YMDdF+jm+KnUpOMoX/gVAvUGrNLbOg4YcNcFur85TgW6OX7yg+ndi+MnbyJQX8Aqva3jgAF3XKCfvDROBXpnXfU9H5w78WME6gtYpbd1HDDgbgt0ezx+4eNEoNvZ/19EoL6AVXpbxwED7rhAn/jhdDcR5+b4m+r/6d8I1AOwSm/rOGDA3RaoJsz9i8mp+5319CLo5+KkE+qNtDAH6YNFlwOe/QVCSI0gUMDzzIgQoqVJgRoPMqV9Xr0xFjrD0geLLgfsPqMonT/LAgy4z6fwCNRbsErn6zhgwAi0BzoZHlil83UcMODeCJS78EMCq3S+jgMG3B+Bps9/8hzoAMAqna/jgAH3R6C8iTQgsErn6zhgwP0R6P7F8RO8Cz8QsErn6zhgwP0R6PQuozENBqzS+ToOGHCPBDq9eyn059mb5gQp0V+dDA+s0vk6Dhhw9wU6MynRX50MD6zS+ToOGDAC7YFOhgdW6XwdBwwYgfZAJ8MDq3S+jgMGjEB7oJPhgVU6X8cBA0agPdDJ8MAqna/jgAEj0B7oBLAzWMW7xgXYfzACBdwBsIp3jQuw/2AECrgDYBXvGhdg/8EIFHAHwCreNS7A/oMRKOAOgFW8a1yA/QcjUMAdAKt417gA+w9GoIA7AFbxrnEB9h+MQAF3AKziXeMC7D8YgQLuAFjFu8YF2H8wAgXcAbCKd40LsP9gBAq4A2AV7xoXYP/BCBRwB8Aq3jUuwP6DESjgDoBVvGtcgP0HI1DAHQCreNe4APsPRqCAOwxW6W3jAuw/GIEC7jBYpbeNC7D/YAQKuMNgld42LsD+gxEo4A6DVXrbuAD7D0aggDsMVult4wLsPxiBAu4wWKW3jQuw/2AECrjDYJXeNi7A/oMRKOAOg1V627gA+w9GoIA7DFbpbeMC7D8YgQLuMFilt40LsP9gBAq4w2CV3jYuwP6DESjgDoNVetu4APsPRqCAOwxW6W3jAuw/GIEC7jBYpbeNC7D/YAQKuMNgld42LsD+gxEo4CGAVQbTqgG3Vo5AAQ8BrDKYVg24tXIECngIYJXBtGrArZUjUMBDAKsMplUDbq0cgQIeAlhlMK0acGvlCBTwEMAqg2nVgFsrR6CAhwBWGUyrBtxaOQIFPASwymBaNeDWyhEo4CGAVQbTqgG3Vo5AAQ8BrDKYVg24tXIECngIYJXBtGrArZUjUMBDAKsMplUDbq0cgQIeAlhlMK0acGvlCBTwEMAqg2nVgFsrR6CAhwxW8a5VA26tHIECHjJYxbtWDbi1cgQKeMhgFe9aNeDWyhEo4CGDVbxr1YBbK0eggIcMVvGuVQNurRyBAh4yWMW7Vg24tXIECnjIYBXvWjXg1soRKOAhg1W8a9WAWytHoICHDFbxrlUDbq0cgQIeMljFu1YNuLVyBAp4yGAV71o14NbKESjgIYNVvGvVgFsrR6CAhwxW8a5VA26tHIECHjJYxbtWDbi1cgQKeMhgFe9aNeDWytsTaBq9Ktf6YNHlgAG3DyZehh4oYMBtgFW8648ND4xAAQNeAljFO50MD4xAAQNeAljFO50MD4xAAQNeAljFO50MD4xAAQNeAljFO50MD4xAAQNeAljFO50MD4xAAQNeAljFO50MD4xAAQNeAljFO50MD4xAAQNeAljFO50MD4xAAQNeAljFO50MD4xAAQNeAljFO50MD4xAAQNeAljFO50MD4xAAQNeAljFO50MD4xAAQMGnKS3HlsaGIECBgw4SW89tjQwAgUMGHCS3npsaWAEChgw4CS99djSwAgUMGDASXrrsaWBEShgwICT9NZjSwMjUMCAASfprceWBkaggAEDTtJbjy0NjEABAwacpLceWxoYgQIGDDhJbz22NDACBQwYcJLeemxpYAQKGDDgJL312NLACBQwYMBJeuuxpYERKGDAgJP01mNLAyNQwIABJ+mtx5YGRqCAAQPG3I7lCBQwYMAI1LEcgQIGDBiBOpYjUMCAASNQx3IEChgwYATqWI5AAQMGjEAdyxEoYMCAEahjOQIFDBgwAnUsR6CAAQNGoI7lCBQwYMAI1LEcgQIGDBiBOpYjUMCAASNQx3IEChgwYATqWI5AAQMGjEAdyxEoYMCAfQarINAB7XHAgAE3BlZBoAPa44ABA24MrIJAB7THAQMG3BhYBYEOaI8DBgy4MbAKAh3QHgcMGHBjYBUEOqA9Dhgw4MbAKgh0QHscMGDAjYFVEOiA9jhgwIAbA6sg0AHtccCAATcGVkGgA9rjgAEDbgysgkAHtMcBAwbcGFgFgQ5ojwMGDLgxsAoCHdAeBwwYcGNgFQQ6oD0OGDDgxsAqCHRAexwwYMD9ACNQwIABA3YsR6CAAQMG7FiOQAEDBgzYsRyBAgYMGLBjOQIFDBgwYMdyBAoYMGDAjuULEOj+pfXx+OwHCBQwYMCeg5sX6INz4yhf+BUCBQwYsN/g5gW6OX7yg+ndi+MnbyJQwIABew1uXKB31lXf88G5Ez9GoIABA/Ya3LhAt8dPJf9/EYECBgzYa3DjAt0cf1P9fzcRKQIFDBiwr+CmBbp/MTl1v7OeXgT9XJx0Cn0xCl+VPlh0OWDAgAG7g7W0IFBCCPEzTQrUeJCp0NuWRttb2LB9gAEDBtx4+QIFajzH1M31BwwYMGDncgQKGDBgwI7lTQt09l34bq0/YMCAATuXNy7Q9PlP8TnQbq0/YMCAATuXNy7QmW8idWv9AQMGDNi5vHGB7l8cP1H5Lny31h8wYMCAncsbF+j07ozRmLq1/oABAwbsXN68QKd3L4X+PHvTLO7m+gMGDBiwc/kCBCqkm+sPGDBgwM7lCBQwYMCAHcsRKGDAgAE7liNQwIABA3YsR6CAAQMG7FiOQAEDBgzYsRyBAgYMGLBjOQIFDBgwYMdyBAoYMGDAjuUIFDBgwIAdyxEoYMCAATuWI1DAgAEDdixHoIABAwbsWI5AAQMGDNixHIECBgwYsGM5AgUMGDBgx3IEChgwYMCO5QgUMGDAgB3LEShgwIABO5YjUMCAAQN2LEeggAEDBuxYjkABAwYM2LEcgQIGDBiwYzkCBQwYMGDH8vYEWsjnPjfnB4suBwwYMGB3cBwEChgwYMAIFDBgwIDbAsdBoIABAwaMQAEDBgy4LXAcBAoYMGDACBQwYMCA2wLHQaCAAQMG3HGBEkKId0GghBDiGARKCCGOQaCEDCSXl70A/c3PbwofIFBChpE7/+rHy16EvubO+lOCQREoccrdD5a9BDWz//tlL8FBs3/pG43MZ3v8pNSPItW5sz5+yv4JAu1UFn+SdaOh+WyO52rV9+Ztuo15786f9MQa4r7fHY9PvNLASjw4N/7mwefSxYgn2I0lNOgL1g8Q6IJz78YcO7fBkyxBlHfWH2+kO3Nn/Qu/sn9y/dKZM2fO/tAo3RTarijW+b23/8n58+f/puTdzRMLPnFtqC8u7/vN8XgehcrHqt2xtNPmS1MHYTHCJr17af3EWcvaySfY8zW/qoQGfdFW3qpA7W3LKfu2DdO5k7X999bH9u1uT3MnWXfWT3zDNquP1+1t8b2z9jortcZNYbXuvjSOU4SIvpXEOr/3dtdj8BNG/ZKWtLHM2ReXIu/7sO0+/7VwzV4o1W+rHsRNOt2/2Mi2kOqWmLmFa9+kag/bzqSlE2y5+QkH26oIBm1RoELbcp7Vn5hNvrGTte3Q82fCLfxnP7h8+fKNMLO+sGvXzwO1xnOcNjV3kiWJcrpv/US8xiO0xgfnYiHuPveBUT4+8fVfXP/HlyOTacqULCZ3ZOf1XnSe+/z581Ebe/KD4geLvfInr8J8qdj3d8+d+MYnUV0qVDNBD1XLE6qv/mFJ6u9JdevBvxO64hVnPdZ+kLAKYR09+8vrSnpmi7SfYMvNTzrYVop112rQ9gQqtS0xgpXiWUUxt7J86LVH8mQyez3VMw6P7OPnygsbFj+RldY70WvqJCuEvx9V8xesDaDcnQnPEq1NS2qN27FvwzUsbJnw7+Rkav89ff+kvi1F1uSc3gv32b9V09+9ZKzKg3OLPYdvrIdbse/vngu7ZNcjHzz3y7RM0kPl8mxL90IsiyP196S6tW0Rkop4MLf3g4RVyLvPv4vm9xeFD23dQ7n5yQdbSazpp+Xlak2gUtuq+oLNSlG2oy3zSanTNH+bs3syPE7/xY3rly9/P97G0WaeMV/VPShtdX15RIUU09BJVjyvqOKOrUchszsTLt2/tzYWoTWmUrqzHq/hfnLQ1tdY79RK7bZiqwjekw56GiGsGIW5LvYcXuqLz5+qfR/a8hvxwSGtZpIeqita/VOciv7e1F63rr8sqcd+1iP1g4RNmtWt9+I2WdxWFoOKzU882IpiTT9fL19aaE2gUtuS24TdStNsa6StN4vZH5oxf9mT2d6IEdl5RsWp/N1y7dm/qO2ccJa17G49yZr7kkIadfvB2rLV8mbdmVA/VrDUGlNdpW5Kdm5hjaNV/mY6m6TGSvOxL7tFJ9JBr6DbsL+mz1arefc+/d6ZH4lEpwh9cfH8ST6vqjzBDg0abY5776VNXtLDjD5m3U5GZX9PxVK3lOCFa++Wi7hCP0jYpOn5ZdjRDSvTx6Z3S91DuflJB1v5LEaDmIZpS6BS26o8YbZYKcp2vKnianPv+j9+7+XkbMJ6EiTPX/Jkfk2leFHAfi1nP6lDpdpTFPyd8ra3xtIA5r6kkH/xxN+qo9AvLR/G3ZkPkul+HK5rueUJrTHvgMbbO63qxiEt+/b22H41QRRrFKv3pIPetqFMvR7EVS+aR52TCeEqmHy5x94Xl86fKs6rquWXGDQ8fztbOlZpeqjapPs3wu32NRmvp7q/N5XqViR44R5H6SKu1A+yb9J0hXeTZSldrzMNKjY/8WBbcRaTQcYnDGxbApXa1owTZtsxLT3ehrP85OWiT2y9lor52z2ZfPJiRCostP1EZPdEalWj9uwWm4NNUJZYTrLmv6SQRG3l+ChUbDT3Pv35n2o6UdNp/Z/d5EAhtcZdewfUXON0n4c19rz1aoIkVhW79+wHPeN83+i7hD2dM+mR5/EZHVDhKph4DBP64vL5k3heNZ1xgl08w5f0IGzS/f/18tfyRRfw8ZQ//yBen8r+nly34uujVoUWz3rEfpB9k+5fTHSbfLpdPmUvnmCLzU862Epivff7wuRG17QtgQptK/631BGMUj6mbWcbNs6JMy/kRky3xv6n77/8o5nzt3oy/8TcSdZrOe9ph+fk6np6QbCwynVPnizTVW+hfPF+bt4Sj3d2eBRKZxl2Qr738nrakE489yNtuqyKZf6RWuPFuAlmWzuv6tadHBXvq3O4okJFsU4Tus171oOeAc5WIL6Gd2c9Xtmv/2Lmcyu7wlUw6Rgm9cWjCOdPYvl0Rh0pGFTQg7RJk7Zy5vwPfmlcqrz+e3PKWFcz+nuWupUtZ9QI7OuhnfWI/SBhk8ZrH3otmbPljnHxBFtqfuLBVhCr2nSPn3n+/A8u/zJseLvGdZYOCNTaJrTX1wpWyjd8dDL0xCtGm4ia8r3Lxsma3NG0ezJe4PXxv7FcAbRcywk1kz/Hqxz7VHkdS1vAGukky74G9rpv+zu+ybCb+Wh85nltyyVLlnVBd8fVPUfVDMJO6nam9WQ7GWuc/JlW0U/MMz5JrNXesxz0IqPrZ5Jp8w/LozmH/3ulcNlYvKYsXwUTjmFSX1zbUJZrgtZy677f/69hq9VWM6uogh6ETbr/3nNfv5zNR+FfzOZZ3Pjxmszs75l1q7gqv7M8FWec9Yj9IPn0Znz2+9mZtfUeY+EEW2p+0sFWEGukGT0njMsZSzqFL52BmG1iV+/qaVbKN0B4iCjtuhvvZ72r8XP5yZrc0Sx5cj+b5+7Y/hBu+YG8cPb6c1kfn4l3hHFCZtV0nuqTLNsaCHV/Ov2/2X1a8xmjyEd/9oNfCvfeNktVVxBc3AQzxWxqrVEnJnsqb2vXC6evolgl7+nborA17/51cZOltUs9JhMaydj08jXliqtg1mOY2BdPI10TLJbL+z7tOT53/m8u3/i9ZlC7HqRNum/sv/33/nWybneLz0alayL294S6ZUY/kFjPesR+kLxJ1dXY9HpBBhBPsIXmJx1sJbFGm+7ejRufXr78vfPnw+Ou+dRAezeRbG0rTblNmK+vpVbKNrAxw/1Pv5/tpMef/xvDEXJH0/RkfkUzO30pxbiWo2qh7abdtl5avIumLXhy3p02lfJJlrQGQt3PtpDZIb1bMn+ynmlbTLqg5uloSXDqw/eyRwG1Z0WNNY6//w/ajoo7rz9K1tguVsl72gKXTg6STnEyv1xj8Zz/1jx6C9eUq+7lW49hYl9c21CF86cb1nJx30d2ef6MJtdM9XY9SJtUq9WlFKfMD57W/p5Ut8xkG0I66xH7QRWb9Pr3zv8w7famq682nf0E2978pIOtJNaqTReltceYrG0rS6lNiK+vpRu4eAhOOtonnvtz+6Mgwgm5+qjgSf2K5sfia5j6tRyFf29s2c7hQuWl6Zt6wnm3fJJVsQb2up+cIP6fcichXuzSLfnsJCzugibz+fnHkuCStXs/Ob3Xel22Nd6/9Ir+tbDvlayFJNap4L08u6WtU+jTFTSmjnbG8U26plx1L184Cgt9cf06deGqjnbinpXL+z475oW+f//8y3r3x6oHaZO+V/lCsdpE8X3DfNPZ+3ty3Som/YJ01iP1gzKGZZNqyZ59qjrBtja/qXSwlcRavenafZDeujpJSm3C/vqa+kTtxK8ZPdrHz//ghn3WtvnrI4QVPalf0dy2bTzzWk7FpNHLIvE+2f+HceGyXB7hMe/sJCsbaMbcQu9Ha2Ct+6FM1ksLGK+x/ih2OaoLmswnugJpbY35potP75/XD1lqjX8Zr0D2wKJxDrv/i3QxdXYu1hho8V6ewkEvXaDs/Rhjk1quONqvKVffy5eOwra+uPmKTXr+ZN6ETMqNkafyE+z0bMf+PJSlPUmbtHCdvpx4E72SbbpogWz9vam9bhWfkA67CNkXpLMeoR+Urltpk2rtNdxLxZtU4gm2pfllG8ZysBXOYmZsuhZf5Sy3LT27poFsr68lURtYf8JGG/JCehSkOP9Cqy7KT7+iWfjEfi1H+5rlfvV78alZ1AriGiCdd0vRBprZNRYz/qJZ9xNw6WW7dI3VtntcGAwi6oIm84meLdQ/ylpjYdOpQ1zSGVB1PF7j585/TetCjE2FZvO8YRVrnIqnsosHvXyB4vdjni+dhMQNUl8E61Vx6faCNoG1O1Lqi0uv2Nj2i1qaqkEcpGOeTQ/mJeN8kxrX6csLpjZRev5WXCDjWXfLOhSekN4sCFY467H3g4oMbZNqlU6dtEvPvpkrZTa/0joUWo1drNWbrsXBRMptK0rWiEonzOXX17R5qQ2cnd/rPYliF/Tu99PjaGH+xVZdNKh+RTM7qbNfywm37ZnzyQXX8GsaOK3KyfmI/tyI9bxbHn4ur7zGGmRni4W6WZI3xgAAFHtJREFUn8Z82S5f44on9cJq87/TblhpgIakNRpCvP5SdhE+Lr2bPJOSoqWLMbNHqip7L4+2ywoLpDrF8RbTx/6K60vxMGmej4u3F/IYR/n8/nixLy69YhNPWn6wYcbIU6pdl9/hKOuhapgk4Tq9Nrv385ff8wUq9vduCOug96zVYsWDkNzLnmiwnvWU+kGFDwubVN/H+/qbeDNeyis1P22X2Q62VrFWbrq2BKo8abatYiMqnQWXXl/TG4V+e7jQjSs8LqfqWHKqo8/faNXFi1/6Fc3fZRfPbddyNlOpRvetwq9ll0X1Q/L1y5cvF6+TW867xRFrdI9pa1B4yVKv+5o2PnlJO/3T11htO+vF8c1x/riDMH5XSYj3tG0RGzo8o/pFvp3sF2NqjVRV8F7UGPRXFtNyY4E+iY1ujv0VNphCKyifj0tXwfQUjmGFfab1xaVXbNKUXoKU3tbPW7tq1yU5mnoQR+1Q87Bepy9MkW2ifIEK/T1thQt1a2o8IZ1eSEj7NeJZj9EPikq0F8G0TSodhaVmo82m0PwK02sH28JGKIm1atO1ItDck8W2ZTQiyaDp62tmo1AbOJqgWAF39Svt48dfzpqgPn+jVf+ueIQpLYn9Wk60YX94/ed/mtwmffxr2R3FyqpsO++Wv6B7LF+uVPnvx32mtO5LW6i0xp+8ZD2ohrC8XDCocHVaHrXSdjGm7khVeaNW7whFSvr0ZmELlBcoar+2sb+KvZXdcakDLN3L16LXDGOfZX1x8VXjOOWXIIV72nprTxSaLGY+zlzx6FwxBNdUuE5fzI3SAun9vcIK63VLfVja+Vq/RjzrMR6TM14EyzapVOmEZiOOqmRMn7WCwtB9FrHKm64NgUqdjVIjKr0LXHx9rdwo4g1sDHkRjfuUfSGk7m+mRtXnX3GJdWq7omm/lrOdVOr9RKN5vbPu2t1i31s/7xZGrJmaBs3eOCm8rjGN6355C919OSMYaxzfcjMfKS+8cGofAVHadPJtP8vFmDlGqrqRboUXkufrk4d/8oNeeYHqjP21a2kU0r38PHpTMvfZvcLqWF41TuZgvgQpjDxlzP3jryV35eRx5uxXCLIYtVoeo0YaArC4wlrdUjF3fvGqvHjWo5l4t/QiWHZXTKh01mZTno04fTx/c5OWuxfWWxxRWhCo2NkoN6LfmbtNN6i1UUQbwPTuriHM/L6SPv9yq5avaMaLbruW87HumHuf6rurfEgujCShn3dLX0jWR2P8Lu3kFJ95z+Zv30LSGlseKX+lMISY3aDC1Wn5mFS6GFMxVI69VecVQZ0AG4YoLZA89pc2GpL1MTXpXn6W7Vn7rOJVY7WslpcgpUcxjNZ+I1mdinHmpomQXtBX316rq8aokYcALKzwPePDwhPSpeOicNaTdzQrh0MSb4mUdsGMUZVsXeXSJr2XlFcJQaUFgUqdDakRSa+vSY2iPOTFZrGbJoy0XGrV4hXNtNXZruWIh6ap5aWl4kgS5mU521tOMd70mKUDqqYTtSGs8cxhSmwjINpmlBULt/3MizEVQ+XYW3V2hzxc5egE2GibxgLJY38VjmGFE7PMrNK9/DS/q95nla8aT+0vQcoj7pVa++xx5uJFyipvxXV6eedXDQEoVNJknfInpC1jSyXNunyQjE1cPRySUOnKSzRzVCVjenGTykLIs3iBip0NqRElR27z9TWxUZSHvEhqZrohpZeAzBHCxCuaeauzXMuRDk3xh6WXlopvGZW6EKUvqJgeM98XThdT0oawxvIj5Tq54uCTz6hQbKnjxmjB4lA5QqvOV80cOcq6QPLYX8VjmGbQglmttxfiyX5ebkTFfSa9YlP1EmTViHtGa585zly8Alk7k2t11c6vHgLQXkmNJ6TlgfVcBnVVn9srnblEs2ZTWgNpk1ZsujyLF6jY2RAakfT6mtQoxDF9HuQP5AiGM8cAF69oaq2ufC2ncImiFPOlpernG21fiFL0WEhU/WDjUlWFNrRvFltcxUArCbk0AqJ9RnHkOl78gjxSlTReXeFtS4uFqsYqKm4Y/Rimd1YKZwfp6easAVuSWeb7THrFpvolyMoR9wqtfeY4c+kqax0MoVZX7fwZQwAWK6n1CWl5rEKXQV1jTsWY/fkSzZyNuQbyJpU3XZbFC1TsbAiNSHp9TWoU4pAX2RfkCzrmHpGvaOqtLmlc+fgHthcD4jnYXlqqGHVW+MLU8Nh+MoNtcwtWaCP9qsWgpUfKq0dAFGZkKRbHEjKXTV9ya6vOpo9X2daNqxiryNwS2jFMPx8vnh3cS2Y668UxY59Jr9hIL0HWGnEvb+0zx5lLoz3jKtdq286fuUDGCgtvu1eNVegyqGtaZqt0hSWqMZviGlRt0opbHElaF2h+BBYbkf31NaFRVI3pE/9pXCiUW/W08oqm3nO8oZZn/Pif/SJt1sX7i9UvLU3NEfqEL1R4LH4G2VCbpI3KNbY8Ur6ruh2WARqqZ1Qu3k3aVWksocqRqmytOq8r13WNSAtUOfZXFOEYVjo7qHpxTNrJ0is21pcgZ4w8NS23dmGcuf9nnFGbxyR7rS7v/IoFsq6w9La7PJTXVDhISsMhVVQ62xJVvU8mrEHF0H1VtzhU2j6F19avohHZ7kMIjUIe0yd9LtroNMitWn2r4opmodXtp1eYn3slrDr6kUocgEaPPkKf8AXRY/EM3i8d3yVtVK9xeUS/i+NC8gEapBkJdVweS6h6pCrLW0LGHd3sZ8ekBaoc+yvffidKzzyUzCq8OFa5k6VXbCyPaVaMPCX56sWpZZy59ApBluJ4f2KtLr1PIC2QtMLC2+6VQ3lZD5LicEhS7bUvkfw+mbQG4tB96fpVDjy1eIHKnqxqROXX14RGUTGmT/znn6+bT4mKrTr5XL6iWWx197Ih9E48//3shSFxABoz6QgTwhdmjeSa3OrQeurCFpq1xrZHyq0DNIgzEup4xVhC1WPLlN8SMqyf/+yYsGbVY38lxfoos1qxaVbbi2OzdnL5FRuNWfSNfeSpimHgrOPMpVcO0pRPZIVaXd751gWqWGHrE9JivyZJ7UFdxX0sLJH4Ppm8BsImzde84hZHG48xiZ6sHqCp9Pqa0CiqxvRRGi7OWGrVs69oxp+WWt2Nf4xvVWZv/FQ95WFLxReqRnKNYhzf7VuoymNxdme/olI1I9lj4lhCFUPlJAtkdoD04SDSY7K8ZjPG/kqTjTJbSGkfl18cm72TxdNX4yXI6dQ28lSFr+zjzGkLqZKsc41abdn5lgWqXGHLCWNFvybB1hzUVdzHswZ6Ks6mcg2sm7SmENp5kF6ozJWNaFp4fa1yPoUvFcf0sZ012Vr1bsUVTSO2Vrd//f3z+Ysx0gA0Uub+Qp7r+gt14giIssfiyCOfGgtqnVGVoeXx8+Shcqa2Vr2ZnxPnr5rJazZj7K9ZMfdxecCWGvvMfNlRLrdfexV8JYwzly5k/A5vfBO+Vq227XzLoyKVK1x+QrqqX6NSPkgKL4KJ+1hcIuF9MnkNLJu0rhDaepXT7snKRhQlfX0tn8/cjcJy1lRu1fIVTadUD7vZxBf0r+abQtxCs+Zf4zXpqhlVGVoYSyidl7BcpVYd7aG4RYdy0QdMFtbMPvaXe8ovjtXYZ9eFd2/MlyAL8tPnXn1QLQ34FC/k4+dfSkZqrlerrTvfMhRW5QpXjPGlPv5Fqch63mMfDkkCywM92d8nm73L0k1aWwgtDSYierKqEanotwJdG4U6mypsAUurtl/RdE3lsJuNfEGYi7SFZI+p1DaoMKOqqimMJRSlNFJVxQJFr4mMT5zRzraqFmhaHvvrgCm/OFZjn5kvO8rlpRH3qlt7aVzhdCHjSylp9a1Vq+07v7RAM1ZYfttdiP28x/oimFh75YGe7O+TVa2BsUnrCaGl4eyqPCk3Ist8HBtF+TVcoVWbVzTdM+OQ3MAXrJG3UIXHpvbH7oXYZ1RlaONiTK2UW3XyHFD56WxpzYxx9Q6e0pNGzeyzdGamoata+67SpO2je/94/hXj7tWsWi3s/PIhY8YKi2+7S1j7AtleBBNrr7xE9vfJ5Omtm3TWpmtvQOV5PFkR10YhHPKtrbpwRdM9cx+S5/6CfS7iFqr0WGkglyqEdUaVhi5cjKkVW6u+9+ll6+OSLoZuJs3sszSlRy9lX+3bhxKRU1WrxZ1fZlSv8HzLJJ732Ews7uOqgZ5slU6cXtykFZuuxRHpO5j5W/WcmfOQ7PCFOdPYGltnVOmxOdv7fEpvYV+KWeg+a1bQzaS5FZbPe6zXPsR9LC6RcAmluTUYtkAdWvXCAYteosbmb5/R8jy2+H25JPKiD6oOaWyF5ztIVoDnXaKm1mDoAiWNZ3ke8zZs0s4GgRJCiGMQKCGEOAaBEkKIYxAoIYQ4BoESQohjECghhDgGgRJCiGMQKCGEOAaBEkKIYxAoIYQ4BoESQohjECghhDgGgRJCiGMQKCGEOAaBEkKIYxAoIYQ4BoESQohjECghhDgGgRJCiGMQKCGEOAaBEkKIYxAoIYQ4BoESQohjECghhDgGgRJCiGMQKCGEOAaBEkKIYxAo6UU+fPWhIAgOf/WdZS8IIVoQKOlBJheCNI9di4uu/ME166RSOSELCAIl3Y/mzyA4qgS5kfzfjFROyCKCQEn3sxUEK89+FP7j9pujIDgdFSFQ0oUgUNL5hB3QQ+m1z71RbEgESroQBEo6n/trwbHsj43g0LtTBEq6EQRKOp+wB3qsWLIVXw49Hv37w1fD0/pg9dQ1o/xWVL7yKLftyQKDQEn3E3rx89eMgkSUkzfSm0tH3i0IdCu7bb+khSZDCAIl3U94Dh8Ej3znI60oPVXfih9sunUyiHupWnnU+bz9BgYlCwwCJT1I+hzT6qlUookos8uj4T/0m0t7o/SsfytY+e4SlpgMIwiU9CLxlc7oTD2+qJmIcifVY3SnXru5tBX/NbVdQCWksSBQ0pdMfvNa9DpnbMzS3fbC3XndmtyXJ4sLAiV9yuQnQfkxptsf/ixSq1auLppmSTujhDQdBEr6la34VaRMoFceKngSgZI2g0BJ57OhKzB04/FpJtD47tLqM9/+aMMQKBc+SQtBoKTzSTqdcfZGukC3suGZzGugXPgkLQSBks4ndGb2LnxoSO0UPhdl2OfUr41uZA8v4VKywCBQ0v2E0gwefTv8x+TqyUB/3jO341bx5lI65kj0oJPWfSWk2SBQ0v0U7gnFXcvo+fjJR+kp/Icn0w+S8uiDI6/Hd+3pgJKFBYGSHkQbUflIfGq+E/372PT+yaT40Z/EPc2kXHsXHn+SxQWBkl7k1murUSfz4dfTgiujUJTXppM3H4rGXHo7u/GelEejMUUPOOVfIKT5IFBCCHEMAiWEEMcgUEIIcQwCJYQQxyBQQghxDAIlhBDHIFBCCHEMAiWEEMcgUEIIcQwCJYQQxyBQQghxDAIlhBDHIFBCCHEMAiWEEMcgUEJIl7I3Sn+OpZncX2t2foUgUEJIl4JACSHEMU0LdKFBoISQLgWBEkKIYxAoIcTzqB+jyn5ySv11+JT6/b6d+Aemo1+pOh3999D/fCP+LcDbb4yC4NF3yt/If506SiTQ6OerDz97LZ5NNoP8O+E3jieM+Jtb6m99ptn30mug+ofG4ifRF1CbYCtbupiiB4ESQuZO9jup6pf8biU/jnokMmdJoH8YfhIW7Y3UNMmH+jdKAv2S9mE+A/07idTCeR6K5xBJsjDT7HuJQE2itvgZOF9AfYKsS2y5HYVACSFzZytYiTpnV4JIKaFtor+ujJTVTIEGweevTdTPph55Z3or/vHU6BvPTqf/dNLyq9ORx8Ip09llMyh8J5Fa9OPVp9V3wrLiTDVwuoz5h4XFT1JYQH2C8KuxZ3fKS4tACSFzZ0Pvu+0kHgrVd9oi0NQ+h97Npk2/EU9TTNqrDCcyZqB9J5TaabUYq+qsWp1bF2eafS8WaPHDwuJna6EtYGGCrWSBNsoLi0AJIXNnIzj0jvbHMe0fJYEe1ydK9Zd8Y6tssljD02kyVToD4zsb8WeH/i6I+56lmWZgJdDSt7XFL65FalhtgkTzIe1d80sIlBAyd8LeYXD41Efq3+kdneTKZEmgp4sTTfWOp+WsOL8Lr2aXTmt8Zyc+kT/6T6Po6uia+k9hguxPJdDSt/PFT1JYQGOCjeS0vtxtRaCEkPnza3XHZSVyjC6nUGR2gRZO1qPrk2lKvbq9UVpkClT/jtJieOauOp87SZezOIEh0AJRW/x8mfQT9MIEapWSqwbFIFBCiEMmP1W3tY3eXWsCVR3G6KLkRvL/+QSqLX6+TAU/6hOoz9SNKjMIlBDimKuvBqHjhFP4+FrmjFN4S2aewqcfHlNn7uEp+T+ri5PGBNIpfGnxkz+Kp/DGBNE5/Eb5cwRKCDlAlC3Nm0j6PfnMXOlE0f9tssqi30Q6LhhYTXbov4/UddBDf5c+GqVPUBSoQNzROsD6ApoThP/7H9YxSRAoIWTeZD5KTtp1ZaYC3AgKAk1UFN8cTx8M0t7yybI3Ssri2WYzML4TLsKXItWF/1+NpyhOUBRo8cPi4ifRF9CcIPz7GcstJARKCHHIVrASvWl5dRSJpvggfWigQ+9MJ28ERYGGE0XPqV8IktPt6BvRRLbnQKMpJ2+OlLI0ERa/s5E8RL8R5BddtQkMgRY/LCx+ksICmhOkT+ybQaCEkLmTveqoOovZq5zq2cmd+I8/LtxEyt6UXFF/pt+IX2E3XuU89B+T1yijwnwGhe8ojOr47mQvZBYmMARaIuaLn+L1BSyun/Z0vxEESgiZP5Mrq0E04Efylz5QxzQaCuTI6/cNgYa9v9BQD+uDiazEI3eUBPpuPJiI+lOfgfadfCCRvbwbqU9gCrT4bX3xM7y+gMX1E6/aIlBCCHEMAiWEEMcgUEIIcQwCJYQQxyBQQghxDAIlhBDHIFBCCHEMAiWEEMcgUEIIcQwCJYQQxyBQQghxDAIlhBDHIFBCCHEMAiWEEMf8f5ognJJK8I5oAAAAAElFTkSuQmCC">
            <a:extLst>
              <a:ext uri="{FF2B5EF4-FFF2-40B4-BE49-F238E27FC236}">
                <a16:creationId xmlns="" xmlns:a16="http://schemas.microsoft.com/office/drawing/2014/main" id="{1A4F6A91-14DE-46AE-AC76-C48E41ABC8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228600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1F789D-5A5F-45CF-BA65-D52A2D668E29}"/>
              </a:ext>
            </a:extLst>
          </p:cNvPr>
          <p:cNvSpPr txBox="1"/>
          <p:nvPr/>
        </p:nvSpPr>
        <p:spPr>
          <a:xfrm>
            <a:off x="1198830" y="1274879"/>
            <a:ext cx="10438657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Alcohol Content by Volume (ABV)</a:t>
            </a:r>
          </a:p>
          <a:p>
            <a:pPr lvl="1"/>
            <a:r>
              <a:rPr lang="en-US" sz="2000" dirty="0" smtClean="0"/>
              <a:t>	Number of ounces of alcohol with respect to the volume</a:t>
            </a:r>
          </a:p>
          <a:p>
            <a:pPr lvl="1"/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International Bittering Units scale (IBU)</a:t>
            </a:r>
          </a:p>
          <a:p>
            <a:pPr marL="914400" lvl="3"/>
            <a:r>
              <a:rPr lang="en-US" sz="2000" dirty="0"/>
              <a:t>Parts per million of </a:t>
            </a:r>
            <a:r>
              <a:rPr lang="en-US" sz="2000" dirty="0" smtClean="0"/>
              <a:t>acid in beer giving the beer its bite</a:t>
            </a:r>
            <a:endParaRPr lang="en-US" sz="2000" dirty="0"/>
          </a:p>
          <a:p>
            <a:pPr lvl="1"/>
            <a:r>
              <a:rPr lang="en-US" sz="2000" dirty="0"/>
              <a:t>	</a:t>
            </a:r>
            <a:r>
              <a:rPr lang="en-US" sz="2000" dirty="0" smtClean="0"/>
              <a:t>European </a:t>
            </a:r>
            <a:r>
              <a:rPr lang="en-US" sz="2000" dirty="0"/>
              <a:t>Measurement of Bitterness (EBU) essentially equivalent to </a:t>
            </a:r>
            <a:r>
              <a:rPr lang="en-US" sz="2000" dirty="0" smtClean="0"/>
              <a:t>IBU</a:t>
            </a:r>
          </a:p>
          <a:p>
            <a:endParaRPr lang="en-US" sz="2800" dirty="0" smtClean="0"/>
          </a:p>
          <a:p>
            <a:r>
              <a:rPr lang="en-US" sz="2800" dirty="0" smtClean="0"/>
              <a:t>Use to… 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U</a:t>
            </a:r>
            <a:r>
              <a:rPr lang="en-US" sz="2800" dirty="0" smtClean="0"/>
              <a:t>nderstand U.S. consumer taste preferences 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Evaluate De </a:t>
            </a:r>
            <a:r>
              <a:rPr lang="en-US" sz="2800" dirty="0"/>
              <a:t>Halve Maan’s product </a:t>
            </a:r>
            <a:r>
              <a:rPr lang="en-US" sz="2800" dirty="0" smtClean="0"/>
              <a:t>line</a:t>
            </a:r>
            <a:endParaRPr lang="en-US" sz="2800" dirty="0"/>
          </a:p>
          <a:p>
            <a:pPr marL="914400" lvl="1" indent="-457200">
              <a:buFont typeface="Courier New"/>
              <a:buChar char="o"/>
            </a:pPr>
            <a:r>
              <a:rPr lang="en-US" sz="2400" dirty="0" smtClean="0"/>
              <a:t>Realistic f</a:t>
            </a:r>
            <a:r>
              <a:rPr lang="en-US" sz="2400" dirty="0" smtClean="0"/>
              <a:t>it </a:t>
            </a:r>
            <a:r>
              <a:rPr lang="en-US" sz="2400" dirty="0" smtClean="0"/>
              <a:t>within</a:t>
            </a:r>
            <a:r>
              <a:rPr lang="en-US" sz="2400" dirty="0" smtClean="0"/>
              <a:t> the U.S. market?  </a:t>
            </a:r>
            <a:endParaRPr lang="en-US" sz="2400" dirty="0"/>
          </a:p>
          <a:p>
            <a:pPr marL="914400" lvl="1" indent="-457200">
              <a:buFont typeface="Courier New"/>
              <a:buChar char="o"/>
            </a:pPr>
            <a:r>
              <a:rPr lang="en-US" sz="2400" dirty="0" smtClean="0"/>
              <a:t>Too different ?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400" dirty="0"/>
              <a:t>Where are potential </a:t>
            </a:r>
            <a:r>
              <a:rPr lang="en-US" sz="2400" dirty="0" smtClean="0"/>
              <a:t>clientele?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03522" y="6418247"/>
            <a:ext cx="1186127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Source of Images:     https</a:t>
            </a:r>
            <a:r>
              <a:rPr lang="en-US" sz="1400" i="1" dirty="0"/>
              <a:t>://www.halvemaan.be/nl/home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FAC4-286E-4119-B13A-CB7582CBC92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55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halvemaan.be/data/images/skin/default/logo0.png">
            <a:hlinkClick r:id="rId3"/>
            <a:extLst>
              <a:ext uri="{FF2B5EF4-FFF2-40B4-BE49-F238E27FC236}">
                <a16:creationId xmlns="" xmlns:a16="http://schemas.microsoft.com/office/drawing/2014/main" id="{464C3F96-879B-422E-8E26-D2AFB67FE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9"/>
          <a:stretch/>
        </p:blipFill>
        <p:spPr bwMode="auto">
          <a:xfrm>
            <a:off x="279500" y="189059"/>
            <a:ext cx="130094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brugsezot.be/data/images/beer/1_1401724383_thumb11400765961brugsezotglasfleslaatsteupdate.png">
            <a:extLst>
              <a:ext uri="{FF2B5EF4-FFF2-40B4-BE49-F238E27FC236}">
                <a16:creationId xmlns="" xmlns:a16="http://schemas.microsoft.com/office/drawing/2014/main" id="{7E699BA0-0229-4E5D-9CC2-D17B46759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01" y="5791200"/>
            <a:ext cx="67519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straffehendrik.be/data/images/beer/2_1396426589_thumb21392823021straffeTrippel.png">
            <a:extLst>
              <a:ext uri="{FF2B5EF4-FFF2-40B4-BE49-F238E27FC236}">
                <a16:creationId xmlns="" xmlns:a16="http://schemas.microsoft.com/office/drawing/2014/main" id="{1EC9049A-E3AB-45DD-9FF3-77562BCEF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484" y="189060"/>
            <a:ext cx="74601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brugsezot.be/data/images/skin/default/logo1.png">
            <a:hlinkClick r:id="rId7"/>
            <a:extLst>
              <a:ext uri="{FF2B5EF4-FFF2-40B4-BE49-F238E27FC236}">
                <a16:creationId xmlns="" xmlns:a16="http://schemas.microsoft.com/office/drawing/2014/main" id="{BB516050-5F3E-4269-A40F-9B6945B84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891" y="5790054"/>
            <a:ext cx="1197410" cy="87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05EF3E8-921D-4BBC-A653-36BA88222D88}"/>
              </a:ext>
            </a:extLst>
          </p:cNvPr>
          <p:cNvSpPr txBox="1"/>
          <p:nvPr/>
        </p:nvSpPr>
        <p:spPr>
          <a:xfrm>
            <a:off x="4568536" y="671084"/>
            <a:ext cx="3054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Data Source</a:t>
            </a:r>
            <a:endParaRPr lang="en-US" sz="3200" b="1" dirty="0"/>
          </a:p>
        </p:txBody>
      </p:sp>
      <p:sp>
        <p:nvSpPr>
          <p:cNvPr id="2" name="AutoShape 2" descr="data:image/png;base64,iVBORw0KGgoAAAANSUhEUgAABUAAAAPACAMAAADDuCPrAAAB5lBMVEUAAAAAADoAAGYAOjoAOmYAOpAAZrYgsqozMzM6AAA6OgA6Ojo6OmY6OpA6ZmY6ZpA6ZrY6kJA6kLY6kNtNTU1NTW5NTY5Nbm5Nbo5NbqtNjshmAABmADpmOgBmOjpmZgBmZjpmZmZmZpBmkGZmkJBmkLZmkNtmtrZmtttmtv9uTU1uTW5uTY5ubk1ubm5ubo5ubqtujo5ujqtujshuq6tuq8huq+SOTU2Obk2Obm6Obo6Ojk2Ojm6Ojo6OjquOq46Oq6uOq8iOq+SOyOSOyP+QOgCQOjqQZjqQZmaQZpCQkDqQkGaQkLaQtpCQtraQttuQtv+Q27aQ29uQ2/+rbk2rbm6rjm6rjo6rq46rq6urq8iryKuryMiryOSryP+r5P+2ZgC2Zjq2kDq2kGa2kJC2kLa2tma2tpC2tra2ttu225C229u22/+2/7a2/9u2///Ijk3Ijm7Ijo7Iq27Iq47Iq6vIyKvIyMjIyOTI5MjI5OTI5P/I///bkDrbkGbbtmbbtpDbtrbb25Db27bb29vb2//b/7bb///kq27kq47kyI7kyKvkyMjk5Mjk5OTk5P/k/+Tk///r6+v/tmb/yI7/yKv/yMj/25D/27b/29v/5Kv/5Mj/5OT//7b//8j//9v//+T///8H0DbkAAAACXBIWXMAAB2HAAAdhwGP5fFlAAAgAElEQVR4nO2d/YPcxn2fcXyrV6dIqrm0Xs5ULNtMxGtNRVQrSm2YWLEZqbVrtTFDu4lfTpabWJVanRo5dC2fSUdWeJZEutRde3zf2/+0wOBtMJgvFjuHxQKD5/ODxJvF4sHLzIPB22wwJYQQ4pRg2QtACCF9DQIlhBDHIFBCCHEMAiWEEMcgUEIIcQwCJYQQxyBQQghxDAIlhBDHIFBCCHEMAiWEEMcgUEIIcQwCJYQQxyBQQghxDAIlhBDHIFBCCHHMQgW6FeRZPfXRIlGzM7n69ChcjsOPvr0owpXVaP7/ue7kO4GZY3W/uhEEx8UP90bB0Wva35MLQXA6++On8VZ45PVrlq/WmYAQkqU1gYZ5bJGsGZm8kS/HkXcOPLurT3+3VBYTVsofCFmCQPWtsPJHlu8KE9hWt85nhHieNgVaXxCNZ2+kL8fK6dnfqEqopLInEx8eerfuXNoXaPQvLUdLfUz7BNbVzb9R/5BBiG9ZtEBTJ9y+enKe3lnDUf488np0EeHDVyM1HMyg99csqxKu7Mrr88xlx6awenEUaPi14GF1aq52R3ke9gmsq5uk6jNCvE9bAo3b8ZK6oGErD1aeTf+6tTZPP1GYX9kaG/OuXusCjQ4j2dcmG+UDmjABAiVESHsCPYgwDhjDFQVPuEQS6HwzbV2gWwVgVGzMRJgAgRIiZAgCLQlz64BL0l+B6t/aKnWZhQkQKCFC2hXosbT49OSNUbDysGp6t14NBbfyaHxrfCO7Phlp77Qxn8Kk+oz+i96ON4xrnFvmKfve019+K/nnh08X5qiZKYWquSnw4VPX0gUz77dnN6likDFXY4Xz7SEI9Oqr6kki7cGvyZsPqcuT+mLqy1RYuwqBVl9ksE5grG5h2YzPjN1DiPdp9Rpo0s4in2yk7S5/cOaxa4Wv7OR3ORIjGpMWZqSZL+wUFXxZcfE1v+uczFEQaApWKzBToKW5FlY4iyTQWyfTr2dPC/w6nf3RfDGvJGWlh7JEgUZb9NlpRawTFFbXWLbCZ6XdQ4j3aUugk+iu7vGseDXVgf7gTDRt2CQT+21kvkiMaE5amJFmjR3Dl9EtJPsJb/RJmvjbdoGuFqaaJdDyXPUVziMIVP96fsQpLeaqUVRYFrtA1QY8UvGAvHUCfXXNZdM/K+8eQrxPi8+BZvfBVfHnr01vfxT/+7Hw/7ej7stxrZ+q2mPs0sSI5qSFGeX928KLN1G0awFGIkdHJ5wfZo/s2AUaT6V6X2pG1ddAy3PVVziPINCNaEtdi87a00u30QoceT3p4qWLaS5TYX2Fx5gS/6088h3hrTD7BPnqlpct/6y8ewjxPq2+iXQtL05aWNRik/a/E/tyK7fGavJZrKbypPqM8hsgeR92mk1tv8+R31yKHtlRXxIEmj0PWXFbekPTnTHXLatSSg/Sp3dstNVUJtzITLuVl5jLVFgt8U2kVzPYo9ZnVq0TZKtrWTbhs4M9JkZIX9Lqm0h5XyX1j36VdEO1wLT5bwUr/2mk3JB0LsuT6jPKtVG6EyIKNBdT1vztAk11sFF1W3oj7x2ac92yLoFdoDuFr0f/1NSUgi3LlKfyXfjbb2bvZB2xKtQyQba65WXLP7PsHkK8T2vXQNUbQHGr154i0pvaTnoOn/QFj/7zWnrNMfpfedLC40jpOXzpDD76vlWghSkTD9kFeswoqhKoba72x6bsAtWSXPu1nOpblqmwvrJAo7+vvvZQDBROtM0JbKub3qnLPrPsHkK8T7uPMWWXBJNi493r1DanVcM8FjbK/KRemPSYDovmXjqDF6+BFryQWMouULOoSqC2udqfH6p8DnTy279/bRSkAjW/bVmmwvpWClSVXX062ohyP1GfwFxdbdmyz2y7hxDv06JAs5NbWaDRx7EvdqLGq1yadC1tkxbmn5xUbpV6P9Jd+M4K9MNXH0rXMjmAzCtQ8zEuWw88uv9U+SB/NoG+SsayiQJd0jtnhLSbNgW6ld9TqRBoLMKtaNK96CJo0qGaKdDQKmFTttjC8hzo1sOn3umqQPNHLRsSaLpE5pSlSxvSBPkqlZYNgZJhp02B7lgFWjqNjEQYfhA2QeXSHcu1Rev81YTm+WsyWfGsPn7Lu6C6raproM4C3bJcatCX16KZ5Emi1Ue++tY/rzkJ1Fy6VKjmzfHSWkgTFO60F5etIFBuHJHBZbk9UOtL3ZEI9+Ib8NFF0I3Cw0wV81e6LZ/BW96Fj+/Lz7iJtOEmUOEmUm2BbiWPWk6tN5Fkz+cxXZZ+37wWXFoLaQL9TruxbIWbSNw4IoNLiwKNGrZxDbRwfzp1X3T/aCd7/ueP18r37tNJS9dYV/7Ker0vbNy6GaKOlHFzXHuMSescuwjUNtd5BKrhkh6h9hhT6sZKgeoPUukrkm3//JvljrltApskd8zPbHuSEN/TokCvBKW78HrnML8kF/Y7/zBunvHT9MekScuXCP7lmnRaXBwPNHupvfzIeyKV6BlWJ4Ha51pXoNogc3uj/On+ZMId+Xl/LdEXj2Vzzh9CjR6DOJq9OX91VPqmMIF+mm4uW7YprHuSEM/TmkCLz4Hqz1wHR95OXg7UhhHJX8vJul/lSQ15xDcybH0fNcd4BCF9RPpojsWXLqMJj/xVNK5QUCFQy1Cas17lnKcHqk6T1RuR2WEkfpXzJ+kMqwWqluDws9Ha3lajOGkXTMJFe/ta+pRS6X0h+wTZ6lqWLd8Utj1JiOdp9U2kxFt6m9fv3qbtWQ1RkbfKtLg8qSmPiGfv+1wZFZYjsU952A+N8dVRpUAD86ZJNp11MBG7QI3o43PkJfbBRKoEKv320WSjhDO+aJ0gW13LsuWbwrYnCfE8bQr0yHezYm2Uu+zt62xctqgpaiNUHBMntTx3I/V99AdwjmTiuJ+Vpu/ppyUrp/dkgSbuK3ZC8+lKc51HoPlGW/nj7G5Q5n9tODtzmfQUflxTHzFUP5BYx+20TpCtrmXZ8k1h2ZOEeJ7WBHo4H5zCaPMfqiF6s8GCp/qVSOPGsDGpKY/KZ2lufWvV8rvw6sfiD2sumUS/7h4NClwl0OmV6Mz484X5a9OZc51LoMmwxNFvu2nPe1kGVK6ad/rz7isPf9u4SnD1VTUQ3uopYUAm6wTZ6lqWTdsU5T1JiN9ZqEDbjjmUMiGELDJeCdTy1jghhCwsPglUeOmbEEIWE48EGt054RVsQkh78UWgyRM2vI5NCGkvvgg0fviSFwgJIS3GF4FG5++HK3+zlxBCGo4vAiWEkNaDQAkhxDEIlBBCHINACSHEMQiUEEIcg0AJIcQxCJQQQhyDQAkhxDEIlBBCHINACSHEMQiUEEIcg0AJIcQxCJQQQhyDQAkhxDEIlBBCHINACSHEMQsU6Gd6jD9nf7DocsCAAQOeuxyBAgYMGLBjOQIFDBgwYMdyBAoYMGDAjuUIFDBgwIAdyxEoYMCAATuWI1DAgAEDdixHoIABAwbsWI5AAQMGDNixHIECBgwYsGM5AgUMGDBgx3IEChgwYMCO5QgUMGDAgB3LEShgwIABO5YjUMCAAQN2LEeggAEDBuxYjkABAwYM2LEcgQIGDBiwYzkCBQwYMGDHcgQKGDBgwI7lCBQwYMCAHcsRKGDAgAE7liNQwIABA3YsR6CAAQMG7FiOQAEDBgzYsRyBAgYMGLBjOQIFDBgwYMdyBAoYMGDAjuUIFDBgwIAdyxEoYMCAATuWI1DAgAEDdixHoIABAwbsWI5AAQMGDNixHIECBgwYsGN5+wL9F1qWv/6AAQMG7FyOQAEDBgzYsRyBAgYMGLBjOQIFDBgwYMdyBAoYMGDAjuUIFDBgwIAdyxEoYMCAATuWI1DAgAEDdixHoIABAwbsWI5AAQMGDNixHIECBgwYsGM5AgUMGDBgx3IEChgwYMCO5QgUMGDAgB3LEShgwIABO5YjUMCAAQN2LEeggAEDBuxYjkABAwYM2LEcgQIGDBiwYzkCBQwYMGDHcgQKGDBgwI7lCBQwYMCAHcsRKGDAgAE7liNQwIABA3YsR6CAAQMG7FiOQAEDBgzYsRyBAgYMGLBjOQIFDBgwYMdyBAoYMGDAjuXtCTSNLtDF0wghpK3QAwUMGDDg7vVAUyICBQwYsCdgBAoYMGDAjuUIFDBgwIAdyxEoYMCAATuWI1DAgAEDdixHoIABAwbsWI5AAQMGDNixHIECBgwYsGM5AgUMGDBgx3IEChgwYMCO5QgUMGDAgB3LEShgwIABO5YjUMCAAQN2LEeggAEDBuxYjkABAwYM2LEcgQIGDBiwYzkCBQwYMGDHcgQKGDBgwI7lCBQwYMCAHcsRKGDAgAE7liNQwIABA3YsR6CAAQMG7FiOQAEDBgzYsRyBAgYMGLBjOQIFDBgwYMdyBAoYMGDAjuUIFDBgwIAdyxEoYMCAATuWI1DAgAEDdixHoIABAwbsWI5AAQMGDNixHIECBgwYsGM5AgUMGDBgx3IEChgwYMCO5QgUMGDAgB3LEShgwIABO5YjUMCAAQN2LEeggAEDBuxYjkABAwYM2LEcgQIGDBiwYzkCBQwYMGDHcgQKGDBgwI7lCBQwYMCAHcsRKGDAgAE7liNQwIABA3YsR6CAAQMG7FiOQAEDBgzYsRyBAgYMGLBjOQIFDBgwYMdyBAoYMGDAjuUIFDBgwIAdyxEoYMCAATuWI1DAgAEDdixHoIABAwbsWI5AAQMGDNixHIECBgwYsGM5AgUMGDBgx3IEChgwYMCO5QgUMGDAgB3LEShgwIABO5YjUMCAAQN2LEeggAEDBuxYjkABAwYM2LG8OYHeWX/ypvrH/qX18fjsBwgUMGDAnoMbE+j+xXEs0AfnxlG+8CsEChgwYL/BjQl0e5wIdHP85AfTu6lOEShgwIC9BTcl0DvriUDvrKu+54NzJ36MQAEDBuw1uCGBhifwX4+vgW6Pn1Il2+MXEShgwIC9Bjck0M3xU8lNpM3xN1XJbiJSBAoYMGBfwc0IdDc8fY8Fun8xOXXPbspPPxcnnVYXqBuNEEK6GDeBqgueCJQQMuy4CXQzut5ZEqjxIFPa5+UUHjBgwJ6AmxDotrr/LvZAEShgwID9BDcg0DvrypkIFDBgwAMDNyDQ7XGW8Kydu/CAAQMeCrhxgabPf/IcKGDAgH0HNyDQJMk5O28iAQYMeCjgxgW6f3H8BO/CAwYMeAjgxgU6vctoTIABAx4GuHmBTu9eCv159qb5eUpEoIABA/YE3JxAZyUlIlDAgAF7AkaggAEDBuxYjkABAwYM2LEcgQIGDBiwYzkCBQwYMGDH8g4JtNKs3m14wIAB9x+MQFsCAAYM2D8wAm0JABgwYP/ACLQlAGDAgP0DI9CWAIABA/YPjEBbAgAGDNg/MAJtCQAYMGD/wAi0JQBgwID9AyPQlgCAAQP2D4xAWwIABgzYPzACbQkAGDBg/8AItCUAYMCA/QMj0JYAgAED9g+MQFsCAAYM2D8wAm0JABgwYP/ACLQlAGDAgP0DI9CWAIABA/YPjEBbAgAGDNg/MAJtCQAYMGD/wAi0JQBgwID9AyPQlgCAAQP2D4xAWwIABgzYPzACbQkAGDBg/8AItCUAYMCA/QMj0JYAgAED9g+MQFsCAAYM2D8wAm0JABgwYP/ACLQlAGDAgP0DI9CWAIABA/YPjEBbAgAGDNg/MAJtCQAYMGD/wAi0JQBgwID9AyPQlgCAAQP2D4xAWwIABgzYPzACbQkAGDBg/8AItCUAYMCA/QMj0JYAgAED9g+MQFsCAAYM2D8wAm0JABgwYP/ACLQlAGDAgP0DI9CWAIABA/YPjEBbAgAGDNg/MAJtCQAYMGD/wAi0JQBgwID9AyPQlgCAAQP2D4xAWwIABgzYPzACbQkAGDBg/8AItCUAYMCA/QMj0JYAgAED9g+MQFsCAAYM2D8wAm0JABgwYP/ACLQlAGDAgP0DI9CWAIABA/YPjEBbAgAGDNg/MAJtCQAYMGD/wAi0JQBgwID9AyPQlgCAAQP2D4xAWwIABgzYP3B7Ak2je7LeB4QQ0ofQAwUMGDDg7vVAUyICBQwYsCdgBNoSADBgwP6BEWhLAMCAAfsHRqAtAQADBuwfGIG2BAAMGLB/YATaEgAwYMD+gRFoSwDAgAH7B0agLQEAAwbsHxiBtgQADBiwf2AE2hIAMGDA/oERaEsAwIAB+wdGoC0BAAMG7B8YgbYEAAwYsH9gBNoSADBgwP6BEWhLAMCAAfsHRqAtAQADBuwfGIG2BAAMGLB/YATaEgAwYMD+gRFoSwDAgAH7B0agLQEAAwbsHxiBtgQADBiwf2AE2hIAMGDA/oERaEsAwIAB+wdGoC0BAAMG7B8YgbYEAAwYsH9gBNoSADBgwP6BEWhLAMCAAfsHRqAtAQADBuwfGIG2BAAMGLB/YATaEgAwYMD+gecT6OQ3P3sLgQIGDBhw8nc9gd76D9em0/sngyA48l0EChgwYMCf1RboVnDo3el0I4gS/QuBAgYMGHA9ge4obe6NgqPXbq0FxxEoYMCAAdcV6EZozkijK9+N/hv9G4ECBgx48OBaAp1ciMyZaPT+mts5fEpEoIABA/YEXEugsTPvrwXHpggUMGDAgLO/awt0bxScRqCAAQMGnP9dQ6DxKfyWugTKNVDAgAEDTv+uIdDpRnAsuv0emZO78IABAwac/l1HoDvqAdDwDH7yahD3QxEoYMCABw+uJ9Dw9D3MMXUjaeW0kz8RKGDAgH0D1xTo9NZrX349/N/9Lz76jps/3QXailiHs8cBAwbcWHldgR48KRGBAgYM2BPwPAKdfIRAAQMGDFj7u6ZArz4dvQ9//4unnJ5hQqCAAQP2D1xToJM34nGY7q8FR9wGY0KggAED9g1cU6AbQXDkK6ND707+MnB8jh6BAgYM2DdwPYHuBMGzyTucV+IXOhEoYMCABw+uJ9CN6O2j5CX4LTWkCAIFDBjw4MG1BBq/C58IdG/U8mAiCBQwYMDdBNcSaDqcnTJn66MxIVDAgAF3E4xAG54RYMCAhwOuJdDJhejGUWLO1oezQ6CAAQPuJriWQOMbR7FAQ5lyEwkwYMCAP6sr0L1R8Ng1JdBbJ1sfzg6BAgYMuJvgegJVw9mtjlYeeSj8v9t4yggUMGDAvoFrCnT661GQxNGfCBQwYMC+gesKdHr7zdXQnoedhwNFoIABA/YNXFugB05KRKCAAQP2BIxAG54RYMCAhwOeIdDJa898+Vr0Xz1f5jlQwIABA54p0PtrwaF3o//q4U0kwIABA/4MgTY+I8CAAQ8HPEOgNfPJS+PxiVduxn/sX1ofj89+gEABAwbsObgRgW6PVZ74VfTHg3Pqjy/8CoECBgzYb3A9gW5UPv55Z/3EN6bTuy+Nn4r+2hw/+cH07sXxkzcRKGDAgL0G1xLo/bXKn/HYHL8YezTqdcb/DfuhJ36MQAEDBuw1uKZA69w3enAuUud23A8N//8iAgUMGLDX4FoCjX/SY1burEdn7Zvjb6q/dhORIlDAgAH7Cq4l0OlWcHTmO/Afr0fq3L+YnLrHOo3yuTjpdLoPCzOQPhC/QAghXYog0Ns/CYLDj1S9ibQ5Hp/44RSBEkKGG/Em0owH6ff/+sz6+MRfFARqPMiU9nk5hQcMGLAn4IYEGuWT6Bze0gNFoIABA/YTXEugNbM7fvImAgUMGPBgwE0KVDmTu/CAAQMeCngegU4+shbvX0ycqQSaPv/Jc6CAAQP2HVxboFefji5+3v/iqfIt+M2ks6n+z5tIgAEDHgq4pkAnb8R3j+6vBUdKt5DurI9fuDndf28cOTPsjz7Bu/CAAQMeArimQDeC4MhXRofenfxlEBwt9UF349GYTqgz+buMxgQYMOBhgOsJdCcInk3eiL8ysgwscvflUJ/pEKB3L4X+PHvTnCYlIlDAgAF7Aq4n0I3o1+CTIUW2gmP2iWYkJSJQwIABewKuJdB4MJFEoHsjftIDMGDAgD+rKdBYnYlA641th0ABAwbsPRiBNjwjwIABDwdcS6CTC9GNo8ScO5bb8EsRaKNiHc4eBwwYcGPltQQa3ziKBRrKtCM3kRAoYMCAlwuuJ9C9UfDYNSXQWyeDOqPTI1DAgAH7D64n0LALGgSro5VHHgr/f9zJnwgUMGDAvoFrCnT661E6GqijPxEoYMCAfQPXFej09puroT0PV/5APAIFDBjwkMC1BXrgpEQEChgwYE/AtQQ6+W9ODy4hUMCAAXsNriXQ+2vByin7aMoIFDBgwIMF1xVomBX3658IFDBgwB6Cawl0Ov3w1fgu/KNvI9BmywEDBtxfcE2BTqPb8A8phz78OgJtsBwwYMD9BdcXaJjJT09W/C48AgUMGPCwwHMJNFTo1TUE2mg5YMCA+wueR6Affis+if8DRmPq8R4HDBhwY+V1BXr7TXX2Hhw+5XorPiUuXKBOYh3OHgcMGHBj5bUEGv0Wp3qOyfH+EQIFDBiwj+BaAo2eA1359gGfpE+JCBQwYMCegGsL9CBn7wgUMGDAPoJrCTS/BPrwd5zfik+JCBQwYMCegGsKNMqH3xrFV0LfQqA93uOAAQNurHwOgU6jx0Bf7f6D9AgUMGDA7ZTPJ9Dpb6J34hFog+WAAQPuL3gOgd5KXoZfOdXtB+kRKGDAgNsprynQydWn419EOvJt17tIKRGBAgYM2BNwLYHGjzEFAQ/SN18OGDDg/oJrC3Tlqwd6ChSBAgYM2DtwPYE+feAf9ECggAED9g5cS6BJJgeyaEpEoIABA/YEXFug0V2kQ+/e/6LbLXgEChgwYP/ANQU6eSMeiv7+WnDE6SlQBAoYMGDvwDUFuhEER74yOvRuNLDdUbc+aEpEoIABA/YEXE+gO0Hw7PT+WvQK0pVRcBqB9niPAwYMuLHyegLdCI5PE4FOt4JjCLTHexwwYMCNldcS6OTCynczge6NeBe+wXLAgAH3F1xLoLE6E4Em/0OgzZQDBgy4v2AEOucGa7ocMGDA/QXXEujkQnTjKDHnjuNt+JSIQAEDBuwJuJZA4xtHsUBDmXITqcFywIAB9xdcT6B7o+Cxa0qgt04G0Q0lBNrbPQ4YMODGyusJNOyCBsHqaOWRaEjl407+RKCAAQP2DVxToNNfj4Ikjv5EoIABA/YNXFeg09tvrka/Df+o86igKRGBAgYM2BNwbYEeOCkRgQIGDNgTcD2Bbrh3PBEoYMCAfQXXEuj9NccBRBAoYMCAPQbXFKjby0cIFDBgwD6Dawk0HkwEgS6iHDBgwP0F1xLodCs4euCLoCkRgQIGDNgTcD2B3v5JEBx+5JkkX+Zd+B7vccCAATdWXkug0e/Ca2E0pgbLAQMG3F8wAp1zgzVdDhgw4P6Cawm0kaREBAoYMGBPwAh0zg3WdDlgwID7C0agc26wpssBAwbcX/AcAr395urq6qmPEGij5YABA+4veLZA904GwcPvxEOCRnnM6SEmBAoYMGDvwDMFGntz5bs72U14t1/0QKCAAQP2DTxLoHujIDjyzMng8ENB8PmPprdfDQ16sIFFdL/V+mDR5YQQ0khKAt2Ke5wb2VD0G65d0FTZS+uBVvZMh3PIBAwYcGPlMwQ6uRD/hlzYEU3GEwn/1dOfNUaggAEDbrZ8hkDvr8XiDP+fvH+U/wuBNlEOGDDg/oJnC1TpEoEuqhwwYMD9BSPQhjakazlgwID7C0agDW1I13LAgAH3F4xAG9qQruWAAQPuLxiBNrQhXcsBAwbcXzACbWhDupYDBgy4v+DZAi0HgTZYDhgw4P6CEWhDG9K1HDBgwP0FzxDo5LVnyunpj8ohUMCAATdbPkOgDSYlIlDAgAF7AkagDW1I13LAgAH3F4xAG9qQruWAAQPuLxiBNrQhXcsBAwbcXzACbWhDupYDBgy4v2AE2tCGdC0HDBhwf8EItKEN6VoOGDDg/oIRaEMb0rUcMGDA/QUj0IY2pGs5YMCA+wueIdDJBfWLHrc/QqALKgcMGHB/wTMEen8tevE9/i8CXUQ5YMCA+wueKdCoB4pAF1cOGDDg/oJnCHRyITj61m8/XDv09m/zuJ3Pp0QEChgwYE/AMwQ63WI4u8WWAwYMuL/gWQKdvIFAF1oOGDDg/oJnCTRU6G9/9vejle/8LM9bjAfa4z0OGDDgxspnC3Tq/U0kJ+P2do8DBgy4sfJaAp285jYIPQKdXT6cqgYYsH/gWgJtJCkRgS5mRoABA+6uQG+/uRoEK6unnN9JSokIdDEzAgwYcGcFmj/OdByBzrOBZ5UPp6oBBuwfuKZAI38efuSZLz3kbtCUiEAXMyPAgAF3VKB7o+DoO+pfty4EangRBNrXPQ4YMODGyusJdCM4mt6Gn1wIjiHQHu9xwIABN1ZeS6DJoHZx9kZHPXuQHoECBgzYqbyWQAsP0rs+VZ8SEehiZgQYMGAEikBbKgcMGHA7Ap1cCE5nf+wEnMLPsYFnlQ+nqgEG7B+4lkC5iYRAAQMG7CrQvVFw5G31rw9P8hjTXBt4VvlwqhpgwP6B6wk0fhFpdXX1AK8ipUQEupgZAQYMuKsCnV4ZJW9yrjzr5k+PBNqoWIdT1QAD9g9cV6DTydUvhT3QR153HtcuJSLQg32ht1UNMGD/wLUFeuCkRAR6sC/0tqoBBuwfGIEiUMCAATuWI1AEChgwYMdyBIpAAQMG7FiOQBEoYMCAHcsRKAIFDBiwYzkCRaCAAQN2LEegCBQwYMCO5QgUgQIGDNixvJ5ANx59B4HOnpFtA88qH05VAwzYP3Atgd5f08YDRaAIFDBgwMnftQTqNgg9Ap1dPpyqBhiwf+BaAi38qBwCRaCAAQNO/q4h0OlW+rPwCLRqRrYNPKt8OFUNMGD/wPUEevsnQXD4kWeSfHngv4mEQAEDBpz8XUOg99cCPUP/VU4EChgw4ORvBIpAAQMG7FReS6CNJCUi0IN9obdVDTBg/8AIFIECBgzYsXwegU4+QqCVM7Jt4Fnlwx8issgAACAASURBVKlqgAH7B64t0KtPRxc/73/xlO0W/Ccvj8cnzn4Q/7F/aX08Tv9AoDPKh1PVAAP2D1xToJM34rtH99eCI+VbSO+NVU78OPrjwTn1xxd+hUDrlA+nqgEG7B+4pkA3guDIV0aH3p38ZRAcNfugu+MT35hO716Mpbk5fvKD6I8nbyLQGuXDqWqAAfsHrifQnSB4Nnkj/srIHFhk/+L4m0nXM/z/nXWl0Qfn4v4oAp1RPpyqBhiwf+B6At0IjmdDimwFx4ofPjiXnK5vjl+cTrfHT6k/tqM/EOjM8uFUNcCA/QPXEmg8mEgi0L2R9CC9Euhm3B0Nz+ufQqA1yodT1QAD9g9cS6CxOhOBimPbqbP2/YvJqfud9fQi6OfipJPp+il8X/pg0eXNzYgQMugcRKDq5H3IAkWshAw70il8dOMoMedO+Ta8yq56jEkTqPEgU9rn1TVT6AxLHyy6fPEAW9d/5gfenewABuwfuJZA4xtHsUBDmR6zTbK7fiK6+GnpgSJQ24af+YF3VQ0wYP/A9QS6Nwoeu6YEeutkYB2dfjt5jB6BIlDAgAcDrifQsAsaBKujlUceCv9/3PL5e+P0sc8B34VHoIABDwxcU6DTX4/S0UAt/tzfHD+RXvBMn/8c4HOgCBQw4IGB6wp0evvN1dCeh60/EL+pvbc54DeREChgwAMD1xZoRbb19973L46fGOi78AgUMOCBgecR6OS31uJk+KUo0WXPu4MdjQmBAgY8MHBtgUbjgYaxnMLvjgsCnd69FP7r7E1zspSIQOt94F1VAwzYP3BNgU4uZD8p95jTjxoj0K7sccCAATdWXk+gkT9XHvn2z376pdCg1ufoESgCBQx4cOB6At3Jnl6a/CQwxwNFoLMAtg0/8wPvqhpgwP6Bawk07IDmT39uOHZBUyICrfeBd1UNMGD/wLUEen9Ne31THg8UgTqIdThVDTBg/8A1Bao5UxzODoEiUMCAhwWuJdB4RPokeyP7cHYIFIECBjwwcC2BFn4Hacs6mggCRaCAAQ8OXE+g99eCz19L/el2Bo9AEShgwL6BZwh08tozKl+KnwP9+2dGQfDIlzmFR6CAAQOeKdCw61kON5EQKGDAgD9DoEsFJ3ugXNZGOWDAgBct0AaTErvnMQQKGDBgp3IEikABAwbsWI5AEShgwIAdy2sL9Dc/y/IWd+ERKGDAgGsLNP9NOW4iIVDAgAGnf9cR6A534RcBTvZAuayNcsCAAbcj0MmFYOX132b5yMWfCBSBAgbsG7iWQO+vOQ6ijECdwCreVTXAgP0D1xSo4/vvCNQJrOJdVQMM2D9wLYFOLiDQNsEq3lU1wID9A9cS6HSLU/g2wSreVTXAgP0D1xNo4Tc9ECgCBQwYcPx3HYFOb60FR55Jw3B2CBQwYMCf1RboGzwH2iJYxbuqBhiwf+B6At3iQfo2wSreVTXAgP0D1xKoepDe6bwdgbqAVbyraoAB+weuJdAm7iEhUAQKGLBv4JoC5TnQNsEq3lU1wID9A9cSKA/SI1DAgAE7CtT5t+ARqBNYxbuqBhiwf+B6Ap1cWHkWgbYGVvGuqgEG7B+4lkAnr6nfhedB+pbAKt5VNcCA/QPXEqjx48Y8B4pAAQMG/BkC7SRYxbuqBhiwf+BaAm0kKbE/HkOggAEDrixHoB0Eq3hX1QAD9g+MQDsIVvGuqgEG7B+4nkBv/1YPPyqHQAEDBvxZTYFyEwmBAgYMGIH2AqziXVUDDNg/cC2BTn7zsyTfOhmsfOctHqRHoIABA64pUD17o6NuI4OmxP54DIECBgy4snxugToPLJIS++MxBAoYMODK8vkF6toFTYn98RgCBQwYcGX5/AJ1HV05JfbHYwgUMGDAleXzC3RvhEARKGDAgD9zEOhkI+AUvmNglc5XNcCA/QPXEujktXQo0Ge+NAq4idQ1sErnqxpgwP6Bawm0+CA9jzF1DazS+aoGGLB/4LkFeviU4w/Ep0R/PbY0sErnqxpgwP6Bawm0kaREfz22NLBK56saYMD+gRGoB2CVzlc1wID9AyNQD8Aqna9qgAH7B0agHoBVOl/VAAP2DzxDoNoDTHn4WeOOgVU6X9UAA/YPPEOgxkigjAfaSbBK56saYMD+gRGoB2CVzlc1wID9A88QqJmro4A3kToHVul8VQMM2D/wXAKdvBrq88g7Tv5EoIsDq3S+qgEG7B94HoFeCbufK64vIiHQxYFVOl/VAAP2D1xfoAfqfiLQRYJVOl/VAAP2D1xboKr7+UfO+syjW6DWB4suHyCYELKISAK9dcDu55QeaJfAKoPpJAAGvOQeaBPdz5TYPZ0MD6wymDoOGPBSBXrrQjQK6IG6nwi0U2CVwdRxwICXKVDV/Xz2gPpEoF0CqwymjgMGvDyBNtP9RKCdAqsMpo4DBrw0gf66me4nAu0UWGUwdRww4GUJlHfhvQSrDKaOAwaMQH302NLAKoOp44ABL0ugjAfqJVhlMHUcMOBlCbTBpMTu6WR4YJXB1HHAgBGojx5bGlhlMHUcMGAE6qPHlgZWGUwdBwwYgfrosaWBVQZTxwEDRqA+emxpYJXB1HHAgBGojx5bGlhlMHUcMGAE6qPHlgZWGUwdBwwYgfrosaWBVQZTxwEDRqA+emxpYJXB1HHAgBGojx5bGlhlMHUcMGAE6qPHlgZWGUwdBwwYgfrosaWBVQZTxwEDRqA+emxpYJXB1HHAgBGojx5bGlhlMHUcMGAE6qPHlgZWGUwdBwwYgfrosaWBVQZTxwEDRqA+emxpYJXB1HHAgBGojx5bGlhlMHUcMGAE6qPHlgZWGUwdBwwYgfrosaWBVQZTxwEDRqA+emxpYJXB1HHAgBGojx5bGlhlMHUcMGAE6qPHlgZWGUwdBwwYgfrosaWBVQZTxwEDRqA+emxpYJXB1HHAgBGojx5bGlhlMHUcMGAE6qPHlgZWGUwdBwwYgfrosaWBVQZTxwEDRqA+emxpYJXB1HHAgBGojx5bGlhlMHUcMGAE6qPHlgZWGUwdBwwYgfrosaWBVQZTxwEDRqA+emxpYJXB1HHAgBGojx7rHFjFuzoOGDACHZLHlgZW8a6OAwaMQIfksaWBVbyr44ABI9AheWxpYBXv6jhgwAh0SB5bGljFuzoOGDACHZLHlgZW8a6OAwaMQIfksaWBVbyr44ABI9AheWxpYBXv6jhgwAh0SB5bGljFuzoOGDACHZLHlgZW8a6OAwaMQIfksaWBVbyr44ABI9AheWxpYBXv6jhgwAh0SB5bGljFuzoOGDACHZLHlgZW8a6OAwaMQIfksaWBVbyr44ABI9AheaxzYJXe1nHAgBFoh3QyPLBKb+s4YMAItEM6GR5Ypbd1HDBgBNohnQwPrNLbOg4YMALtkE6GB1bpbR0HDBiBdkgnwwOr9LaOAwaMQDukk+GBVXpbxwED7r5AH5x7KvnX/qX18fjsBwjUH7BKb+s4YMDdF+jm+KnUpOMoX/gVAvUGrNLbOg4YcNcFur85TgW6OX7yg+ndi+MnbyJQX8Aqva3jgAF3XKCfvDROBXpnXfU9H5w78WME6gtYpbd1HDDgbgt0ezx+4eNEoNvZ/19EoL6AVXpbxwED7rhAn/jhdDcR5+b4m+r/6d8I1AOwSm/rOGDA3RaoJsz9i8mp+5319CLo5+KkE+qNtDAH6YNFlwOe/QVCSI0gUMDzzIgQoqVJgRoPMqV9Xr0xFjrD0geLLgfsPqMonT/LAgy4z6fwCNRbsErn6zhgwAi0BzoZHlil83UcMODeCJS78EMCq3S+jgMG3B+Bps9/8hzoAMAqna/jgAH3R6C8iTQgsErn6zhgwP0R6P7F8RO8Cz8QsErn6zhgwP0R6PQuozENBqzS+ToOGHCPBDq9eyn059mb5gQp0V+dDA+s0vk6Dhhw9wU6MynRX50MD6zS+ToOGDAC7YFOhgdW6XwdBwwYgfZAJ8MDq3S+jgMGjEB7oJPhgVU6X8cBA0agPdDJ8MAqna/jgAEj0B7oBLAzWMW7xgXYfzACBdwBsIp3jQuw/2AECrgDYBXvGhdg/8EIFHAHwCreNS7A/oMRKOAOgFW8a1yA/QcjUMAdAKt417gA+w9GoIA7AFbxrnEB9h+MQAF3AKziXeMC7D8YgQLuAFjFu8YF2H8wAgXcAbCKd40LsP9gBAq4A2AV7xoXYP/BCBRwB8Aq3jUuwP6DESjgDoBVvGtcgP0HI1DAHQCreNe4APsPRqCAOwxW6W3jAuw/GIEC7jBYpbeNC7D/YAQKuMNgld42LsD+gxEo4A6DVXrbuAD7D0aggDsMVult4wLsPxiBAu4wWKW3jQuw/2AECrjDYJXeNi7A/oMRKOAOg1V627gA+w9GoIA7DFbpbeMC7D8YgQLuMFilt40LsP9gBAq4w2CV3jYuwP6DESjgDoNVetu4APsPRqCAOwxW6W3jAuw/GIEC7jBYpbeNC7D/YAQKuMNgld42LsD+gxEo4CGAVQbTqgG3Vo5AAQ8BrDKYVg24tXIECngIYJXBtGrArZUjUMBDAKsMplUDbq0cgQIeAlhlMK0acGvlCBTwEMAqg2nVgFsrR6CAhwBWGUyrBtxaOQIFPASwymBaNeDWyhEo4CGAVQbTqgG3Vo5AAQ8BrDKYVg24tXIECngIYJXBtGrArZUjUMBDAKsMplUDbq0cgQIeAlhlMK0acGvlCBTwEMAqg2nVgFsrR6CAhwxW8a5VA26tHIECHjJYxbtWDbi1cgQKeMhgFe9aNeDWyhEo4CGDVbxr1YBbK0eggIcMVvGuVQNurRyBAh4yWMW7Vg24tXIECnjIYBXvWjXg1soRKOAhg1W8a9WAWytHoICHDFbxrlUDbq0cgQIeMljFu1YNuLVyBAp4yGAV71o14NbKESjgIYNVvGvVgFsrR6CAhwxW8a5VA26tHIECHjJYxbtWDbi1cgQKeMhgFe9aNeDWytsTaBq9Ktf6YNHlgAG3DyZehh4oYMBtgFW8648ND4xAAQNeAljFO50MD4xAAQNeAljFO50MD4xAAQNeAljFO50MD4xAAQNeAljFO50MD4xAAQNeAljFO50MD4xAAQNeAljFO50MD4xAAQNeAljFO50MD4xAAQNeAljFO50MD4xAAQNeAljFO50MD4xAAQNeAljFO50MD4xAAQNeAljFO50MD4xAAQNeAljFO50MD4xAAQMGnKS3HlsaGIECBgw4SW89tjQwAgUMGHCS3npsaWAEChgw4CS99djSwAgUMGDASXrrsaWBEShgwICT9NZjSwMjUMCAASfprceWBkaggAEDTtJbjy0NjEABAwacpLceWxoYgQIGDDhJbz22NDACBQwYcJLeemxpYAQKGDDgJL312NLACBQwYMBJeuuxpYERKGDAgJP01mNLAyNQwIABJ+mtx5YGRqCAAQPG3I7lCBQwYMAI1LEcgQIGDBiBOpYjUMCAASNQx3IEChgwYATqWI5AAQMGjEAdyxEoYMCAEahjOQIFDBgwAnUsR6CAAQNGoI7lCBQwYMAI1LEcgQIGDBiBOpYjUMCAASNQx3IEChgwYATqWI5AAQMGjEAdyxEoYMCAfQarINAB7XHAgAE3BlZBoAPa44ABA24MrIJAB7THAQMG3BhYBYEOaI8DBgy4MbAKAh3QHgcMGHBjYBUEOqA9Dhgw4MbAKgh0QHscMGDAjYFVEOiA9jhgwIAbA6sg0AHtccCAATcGVkGgA9rjgAEDbgysgkAHtMcBAwbcGFgFgQ5ojwMGDLgxsAoCHdAeBwwYcGNgFQQ6oD0OGDDgxsAqCHRAexwwYMD9ACNQwIABA3YsR6CAAQMG7FiOQAEDBgzYsRyBAgYMGLBjOQIFDBgwYMdyBAoYMGDAjuULEOj+pfXx+OwHCBQwYMCeg5sX6INz4yhf+BUCBQwYsN/g5gW6OX7yg+ndi+MnbyJQwIABew1uXKB31lXf88G5Ez9GoIABA/Ya3LhAt8dPJf9/EYECBgzYa3DjAt0cf1P9fzcRKQIFDBiwr+CmBbp/MTl1v7OeXgT9XJx0Cn0xCl+VPlh0OWDAgAG7g7W0IFBCCPEzTQrUeJCp0NuWRttb2LB9gAEDBtx4+QIFajzH1M31BwwYMGDncgQKGDBgwI7lTQt09l34bq0/YMCAATuXNy7Q9PlP8TnQbq0/YMCAATuXNy7QmW8idWv9AQMGDNi5vHGB7l8cP1H5Lny31h8wYMCAncsbF+j07ozRmLq1/oABAwbsXN68QKd3L4X+PHvTLO7m+gMGDBiwc/kCBCqkm+sPGDBgwM7lCBQwYMCAHcsRKGDAgAE7liNQwIABA3YsR6CAAQMG7FiOQAEDBgzYsRyBAgYMGLBjOQIFDBgwYMdyBAoYMGDAjuUIFDBgwIAdyxEoYMCAATuWI1DAgAEDdixHoIABAwbsWI5AAQMGDNixHIECBgwYsGM5AgUMGDBgx3IEChgwYMCO5QgUMGDAgB3LEShgwIABO5YjUMCAAQN2LEeggAEDBuxYjkABAwYM2LEcgQIGDBiwYzkCBQwYMGDH8vYEWsjnPjfnB4suBwwYMGB3cBwEChgwYMAIFDBgwIDbAsdBoIABAwaMQAEDBgy4LXAcBAoYMGDACBQwYMCA2wLHQaCAAQMG3HGBEkKId0GghBDiGARKCCGOQaCEDCSXl70A/c3PbwofIFBChpE7/+rHy16EvubO+lOCQREoccrdD5a9BDWz//tlL8FBs3/pG43MZ3v8pNSPItW5sz5+yv4JAu1UFn+SdaOh+WyO52rV9+Ztuo15786f9MQa4r7fHY9PvNLASjw4N/7mwefSxYgn2I0lNOgL1g8Q6IJz78YcO7fBkyxBlHfWH2+kO3Nn/Qu/sn9y/dKZM2fO/tAo3RTarijW+b23/8n58+f/puTdzRMLPnFtqC8u7/vN8XgehcrHqt2xtNPmS1MHYTHCJr17af3EWcvaySfY8zW/qoQGfdFW3qpA7W3LKfu2DdO5k7X999bH9u1uT3MnWXfWT3zDNquP1+1t8b2z9jortcZNYbXuvjSOU4SIvpXEOr/3dtdj8BNG/ZKWtLHM2ReXIu/7sO0+/7VwzV4o1W+rHsRNOt2/2Mi2kOqWmLmFa9+kag/bzqSlE2y5+QkH26oIBm1RoELbcp7Vn5hNvrGTte3Q82fCLfxnP7h8+fKNMLO+sGvXzwO1xnOcNjV3kiWJcrpv/US8xiO0xgfnYiHuPveBUT4+8fVfXP/HlyOTacqULCZ3ZOf1XnSe+/z581Ebe/KD4geLvfInr8J8qdj3d8+d+MYnUV0qVDNBD1XLE6qv/mFJ6u9JdevBvxO64hVnPdZ+kLAKYR09+8vrSnpmi7SfYMvNTzrYVop112rQ9gQqtS0xgpXiWUUxt7J86LVH8mQyez3VMw6P7OPnygsbFj+RldY70WvqJCuEvx9V8xesDaDcnQnPEq1NS2qN27FvwzUsbJnw7+Rkav89ff+kvi1F1uSc3gv32b9V09+9ZKzKg3OLPYdvrIdbse/vngu7ZNcjHzz3y7RM0kPl8mxL90IsiyP196S6tW0Rkop4MLf3g4RVyLvPv4vm9xeFD23dQ7n5yQdbSazpp+Xlak2gUtuq+oLNSlG2oy3zSanTNH+bs3syPE7/xY3rly9/P97G0WaeMV/VPShtdX15RIUU09BJVjyvqOKOrUchszsTLt2/tzYWoTWmUrqzHq/hfnLQ1tdY79RK7bZiqwjekw56GiGsGIW5LvYcXuqLz5+qfR/a8hvxwSGtZpIeqita/VOciv7e1F63rr8sqcd+1iP1g4RNmtWt9+I2WdxWFoOKzU882IpiTT9fL19aaE2gUtuS24TdStNsa6StN4vZH5oxf9mT2d6IEdl5RsWp/N1y7dm/qO2ccJa17G49yZr7kkIadfvB2rLV8mbdmVA/VrDUGlNdpW5Kdm5hjaNV/mY6m6TGSvOxL7tFJ9JBr6DbsL+mz1arefc+/d6ZH4lEpwh9cfH8ST6vqjzBDg0abY5776VNXtLDjD5m3U5GZX9PxVK3lOCFa++Wi7hCP0jYpOn5ZdjRDSvTx6Z3S91DuflJB1v5LEaDmIZpS6BS26o8YbZYKcp2vKnianPv+j9+7+XkbMJ6EiTPX/Jkfk2leFHAfi1nP6lDpdpTFPyd8ra3xtIA5r6kkH/xxN+qo9AvLR/G3ZkPkul+HK5rueUJrTHvgMbbO63qxiEt+/b22H41QRRrFKv3pIPetqFMvR7EVS+aR52TCeEqmHy5x94Xl86fKs6rquWXGDQ8fztbOlZpeqjapPs3wu32NRmvp7q/N5XqViR44R5H6SKu1A+yb9J0hXeTZSldrzMNKjY/8WBbcRaTQcYnDGxbApXa1owTZtsxLT3ehrP85OWiT2y9lor52z2ZfPJiRCostP1EZPdEalWj9uwWm4NNUJZYTrLmv6SQRG3l+ChUbDT3Pv35n2o6UdNp/Z/d5EAhtcZdewfUXON0n4c19rz1aoIkVhW79+wHPeN83+i7hD2dM+mR5/EZHVDhKph4DBP64vL5k3heNZ1xgl08w5f0IGzS/f/18tfyRRfw8ZQ//yBen8r+nly34uujVoUWz3rEfpB9k+5fTHSbfLpdPmUvnmCLzU862Epivff7wuRG17QtgQptK/631BGMUj6mbWcbNs6JMy/kRky3xv6n77/8o5nzt3oy/8TcSdZrOe9ph+fk6np6QbCwynVPnizTVW+hfPF+bt4Sj3d2eBRKZxl2Qr738nrakE489yNtuqyKZf6RWuPFuAlmWzuv6tadHBXvq3O4okJFsU4Tus171oOeAc5WIL6Gd2c9Xtmv/2Lmcyu7wlUw6Rgm9cWjCOdPYvl0Rh0pGFTQg7RJk7Zy5vwPfmlcqrz+e3PKWFcz+nuWupUtZ9QI7OuhnfWI/SBhk8ZrH3otmbPljnHxBFtqfuLBVhCr2nSPn3n+/A8u/zJseLvGdZYOCNTaJrTX1wpWyjd8dDL0xCtGm4ia8r3Lxsma3NG0ezJe4PXxv7FcAbRcywk1kz/Hqxz7VHkdS1vAGukky74G9rpv+zu+ybCb+Wh85nltyyVLlnVBd8fVPUfVDMJO6nam9WQ7GWuc/JlW0U/MMz5JrNXesxz0IqPrZ5Jp8w/LozmH/3ulcNlYvKYsXwUTjmFSX1zbUJZrgtZy677f/69hq9VWM6uogh6ETbr/3nNfv5zNR+FfzOZZ3Pjxmszs75l1q7gqv7M8FWec9Yj9IPn0Znz2+9mZtfUeY+EEW2p+0sFWEGukGT0njMsZSzqFL52BmG1iV+/qaVbKN0B4iCjtuhvvZ72r8XP5yZrc0Sx5cj+b5+7Y/hBu+YG8cPb6c1kfn4l3hHFCZtV0nuqTLNsaCHV/Ov2/2X1a8xmjyEd/9oNfCvfeNktVVxBc3AQzxWxqrVEnJnsqb2vXC6evolgl7+nborA17/51cZOltUs9JhMaydj08jXliqtg1mOY2BdPI10TLJbL+z7tOT53/m8u3/i9ZlC7HqRNum/sv/33/nWybneLz0alayL294S6ZUY/kFjPesR+kLxJ1dXY9HpBBhBPsIXmJx1sJbFGm+7ejRufXr78vfPnw+Ou+dRAezeRbG0rTblNmK+vpVbKNrAxw/1Pv5/tpMef/xvDEXJH0/RkfkUzO30pxbiWo2qh7abdtl5avIumLXhy3p02lfJJlrQGQt3PtpDZIb1bMn+ynmlbTLqg5uloSXDqw/eyRwG1Z0WNNY6//w/ajoo7rz9K1tguVsl72gKXTg6STnEyv1xj8Zz/1jx6C9eUq+7lW49hYl9c21CF86cb1nJx30d2ef6MJtdM9XY9SJtUq9WlFKfMD57W/p5Ut8xkG0I66xH7QRWb9Pr3zv8w7famq682nf0E2978pIOtJNaqTReltceYrG0rS6lNiK+vpRu4eAhOOtonnvtz+6Mgwgm5+qjgSf2K5sfia5j6tRyFf29s2c7hQuWl6Zt6wnm3fJJVsQb2up+cIP6fcichXuzSLfnsJCzugibz+fnHkuCStXs/Ob3Xel22Nd6/9Ir+tbDvlayFJNap4L08u6WtU+jTFTSmjnbG8U26plx1L184Cgt9cf06deGqjnbinpXL+z475oW+f//8y3r3x6oHaZO+V/lCsdpE8X3DfNPZ+3ty3Som/YJ01iP1gzKGZZNqyZ59qjrBtja/qXSwlcRavenafZDeujpJSm3C/vqa+kTtxK8ZPdrHz//ghn3WtvnrI4QVPalf0dy2bTzzWk7FpNHLIvE+2f+HceGyXB7hMe/sJCsbaMbcQu9Ha2Ct+6FM1ksLGK+x/ih2OaoLmswnugJpbY35potP75/XD1lqjX8Zr0D2wKJxDrv/i3QxdXYu1hho8V6ewkEvXaDs/Rhjk1quONqvKVffy5eOwra+uPmKTXr+ZN6ETMqNkafyE+z0bMf+PJSlPUmbtHCdvpx4E72SbbpogWz9vam9bhWfkA67CNkXpLMeoR+Urltpk2rtNdxLxZtU4gm2pfllG8ZysBXOYmZsuhZf5Sy3LT27poFsr68lURtYf8JGG/JCehSkOP9Cqy7KT7+iWfjEfi1H+5rlfvV78alZ1AriGiCdd0vRBprZNRYz/qJZ9xNw6WW7dI3VtntcGAwi6oIm84meLdQ/ylpjYdOpQ1zSGVB1PF7j585/TetCjE2FZvO8YRVrnIqnsosHvXyB4vdjni+dhMQNUl8E61Vx6faCNoG1O1Lqi0uv2Nj2i1qaqkEcpGOeTQ/mJeN8kxrX6csLpjZRev5WXCDjWXfLOhSekN4sCFY467H3g4oMbZNqlU6dtEvPvpkrZTa/0joUWo1drNWbrsXBRMptK0rWiEonzOXX17R5qQ2cnd/rPYliF/Tu99PjaGH+xVZdNKh+RTM7qbNfywm37ZnzyQXX8GsaOK3KyfmI/tyI9bxbHn4ur7zGGmRni4W6WZI3xgAAFHtJREFUn8Z82S5f44on9cJq87/TblhpgIakNRpCvP5SdhE+Lr2bPJOSoqWLMbNHqip7L4+2ywoLpDrF8RbTx/6K60vxMGmej4u3F/IYR/n8/nixLy69YhNPWn6wYcbIU6pdl9/hKOuhapgk4Tq9Nrv385ff8wUq9vduCOug96zVYsWDkNzLnmiwnvWU+kGFDwubVN/H+/qbeDNeyis1P22X2Q62VrFWbrq2BKo8abatYiMqnQWXXl/TG4V+e7jQjSs8LqfqWHKqo8/faNXFi1/6Fc3fZRfPbddyNlOpRvetwq9ll0X1Q/L1y5cvF6+TW867xRFrdI9pa1B4yVKv+5o2PnlJO/3T11htO+vF8c1x/riDMH5XSYj3tG0RGzo8o/pFvp3sF2NqjVRV8F7UGPRXFtNyY4E+iY1ujv0VNphCKyifj0tXwfQUjmGFfab1xaVXbNKUXoKU3tbPW7tq1yU5mnoQR+1Q87Bepy9MkW2ifIEK/T1thQt1a2o8IZ1eSEj7NeJZj9EPikq0F8G0TSodhaVmo82m0PwK02sH28JGKIm1atO1ItDck8W2ZTQiyaDp62tmo1AbOJqgWAF39Svt48dfzpqgPn+jVf+ueIQpLYn9Wk60YX94/ed/mtwmffxr2R3FyqpsO++Wv6B7LF+uVPnvx32mtO5LW6i0xp+8ZD2ohrC8XDCocHVaHrXSdjGm7khVeaNW7whFSvr0ZmELlBcoar+2sb+KvZXdcakDLN3L16LXDGOfZX1x8VXjOOWXIIV72nprTxSaLGY+zlzx6FwxBNdUuE5fzI3SAun9vcIK63VLfVja+Vq/RjzrMR6TM14EyzapVOmEZiOOqmRMn7WCwtB9FrHKm64NgUqdjVIjKr0LXHx9rdwo4g1sDHkRjfuUfSGk7m+mRtXnX3GJdWq7omm/lrOdVOr9RKN5vbPu2t1i31s/7xZGrJmaBs3eOCm8rjGN6355C919OSMYaxzfcjMfKS+8cGofAVHadPJtP8vFmDlGqrqRboUXkufrk4d/8oNeeYHqjP21a2kU0r38PHpTMvfZvcLqWF41TuZgvgQpjDxlzP3jryV35eRx5uxXCLIYtVoeo0YaArC4wlrdUjF3fvGqvHjWo5l4t/QiWHZXTKh01mZTno04fTx/c5OWuxfWWxxRWhCo2NkoN6LfmbtNN6i1UUQbwPTuriHM/L6SPv9yq5avaMaLbruW87HumHuf6rurfEgujCShn3dLX0jWR2P8Lu3kFJ95z+Zv30LSGlseKX+lMISY3aDC1Wn5mFS6GFMxVI69VecVQZ0AG4YoLZA89pc2GpL1MTXpXn6W7Vn7rOJVY7WslpcgpUcxjNZ+I1mdinHmpomQXtBX316rq8aokYcALKzwPePDwhPSpeOicNaTdzQrh0MSb4mUdsGMUZVsXeXSJr2XlFcJQaUFgUqdDakRSa+vSY2iPOTFZrGbJoy0XGrV4hXNtNXZruWIh6ap5aWl4kgS5mU521tOMd70mKUDqqYTtSGs8cxhSmwjINpmlBULt/3MizEVQ+XYW3V2hzxc5egE2GibxgLJY38VjmGFE7PMrNK9/DS/q95nla8aT+0vQcoj7pVa++xx5uJFyipvxXV6eedXDQEoVNJknfInpC1jSyXNunyQjE1cPRySUOnKSzRzVCVjenGTykLIs3iBip0NqRElR27z9TWxUZSHvEhqZrohpZeAzBHCxCuaeauzXMuRDk3xh6WXlopvGZW6EKUvqJgeM98XThdT0oawxvIj5Tq54uCTz6hQbKnjxmjB4lA5QqvOV80cOcq6QPLYX8VjmGbQglmttxfiyX5ebkTFfSa9YlP1EmTViHtGa585zly8Alk7k2t11c6vHgLQXkmNJ6TlgfVcBnVVn9srnblEs2ZTWgNpk1ZsujyLF6jY2RAakfT6mtQoxDF9HuQP5AiGM8cAF69oaq2ufC2ncImiFPOlpernG21fiFL0WEhU/WDjUlWFNrRvFltcxUArCbk0AqJ9RnHkOl78gjxSlTReXeFtS4uFqsYqKm4Y/Rimd1YKZwfp6easAVuSWeb7THrFpvolyMoR9wqtfeY4c+kqax0MoVZX7fwZQwAWK6n1CWl5rEKXQV1jTsWY/fkSzZyNuQbyJpU3XZbFC1TsbAiNSHp9TWoU4pAX2RfkCzrmHpGvaOqtLmlc+fgHthcD4jnYXlqqGHVW+MLU8Nh+MoNtcwtWaCP9qsWgpUfKq0dAFGZkKRbHEjKXTV9ya6vOpo9X2daNqxiryNwS2jFMPx8vnh3cS2Y668UxY59Jr9hIL0HWGnEvb+0zx5lLoz3jKtdq286fuUDGCgtvu1eNVegyqGtaZqt0hSWqMZviGlRt0opbHElaF2h+BBYbkf31NaFRVI3pE/9pXCiUW/W08oqm3nO8oZZn/Pif/SJt1sX7i9UvLU3NEfqEL1R4LH4G2VCbpI3KNbY8Ur6ruh2WARqqZ1Qu3k3aVWksocqRqmytOq8r13WNSAtUOfZXFOEYVjo7qHpxTNrJ0is21pcgZ4w8NS23dmGcuf9nnFGbxyR7rS7v/IoFsq6w9La7PJTXVDhISsMhVVQ62xJVvU8mrEHF0H1VtzhU2j6F19avohHZ7kMIjUIe0yd9LtroNMitWn2r4opmodXtp1eYn3slrDr6kUocgEaPPkKf8AXRY/EM3i8d3yVtVK9xeUS/i+NC8gEapBkJdVweS6h6pCrLW0LGHd3sZ8ekBaoc+yvffidKzzyUzCq8OFa5k6VXbCyPaVaMPCX56sWpZZy59ApBluJ4f2KtLr1PIC2QtMLC2+6VQ3lZD5LicEhS7bUvkfw+mbQG4tB96fpVDjy1eIHKnqxqROXX14RGUTGmT/znn6+bT4mKrTr5XL6iWWx197Ih9E48//3shSFxABoz6QgTwhdmjeSa3OrQeurCFpq1xrZHyq0DNIgzEup4xVhC1WPLlN8SMqyf/+yYsGbVY38lxfoos1qxaVbbi2OzdnL5FRuNWfSNfeSpimHgrOPMpVcO0pRPZIVaXd751gWqWGHrE9JivyZJ7UFdxX0sLJH4Ppm8BsImzde84hZHG48xiZ6sHqCp9Pqa0CiqxvRRGi7OWGrVs69oxp+WWt2Nf4xvVWZv/FQ95WFLxReqRnKNYhzf7VuoymNxdme/olI1I9lj4lhCFUPlJAtkdoD04SDSY7K8ZjPG/kqTjTJbSGkfl18cm72TxdNX4yXI6dQ28lSFr+zjzGkLqZKsc41abdn5lgWqXGHLCWNFvybB1hzUVdzHswZ6Ks6mcg2sm7SmENp5kF6ozJWNaFp4fa1yPoUvFcf0sZ012Vr1bsUVTSO2Vrd//f3z+Ysx0gA0Uub+Qp7r+gt14giIssfiyCOfGgtqnVGVoeXx8+Shcqa2Vr2ZnxPnr5rJazZj7K9ZMfdxecCWGvvMfNlRLrdfexV8JYwzly5k/A5vfBO+Vq227XzLoyKVK1x+QrqqX6NSPkgKL4KJ+1hcIuF9MnkNLJu0rhDaepXT7snKRhQlfX0tn8/cjcJy1lRu1fIVTadUD7vZxBf0r+abQtxCs+Zf4zXpqhlVGVoYSyidl7BcpVYd7aG4RYdy0QdMFtbMPvaXe8ovjtXYZ9eFd2/MlyAL8tPnXn1QLQ34FC/k4+dfSkZqrlerrTvfMhRW5QpXjPGlPv5Fqch63mMfDkkCywM92d8nm73L0k1aWwgtDSYierKqEanotwJdG4U6mypsAUurtl/RdE3lsJuNfEGYi7SFZI+p1DaoMKOqqimMJRSlNFJVxQJFr4mMT5zRzraqFmhaHvvrgCm/OFZjn5kvO8rlpRH3qlt7aVzhdCHjSylp9a1Vq+07v7RAM1ZYfttdiP28x/oimFh75YGe7O+TVa2BsUnrCaGl4eyqPCk3Ist8HBtF+TVcoVWbVzTdM+OQ3MAXrJG3UIXHpvbH7oXYZ1RlaONiTK2UW3XyHFD56WxpzYxx9Q6e0pNGzeyzdGamoata+67SpO2je/94/hXj7tWsWi3s/PIhY8YKi2+7S1j7AtleBBNrr7xE9vfJ5Omtm3TWpmtvQOV5PFkR10YhHPKtrbpwRdM9cx+S5/6CfS7iFqr0WGkglyqEdUaVhi5cjKkVW6u+9+ll6+OSLoZuJs3sszSlRy9lX+3bhxKRU1WrxZ1fZlSv8HzLJJ732Ews7uOqgZ5slU6cXtykFZuuxRHpO5j5W/WcmfOQ7PCFOdPYGltnVOmxOdv7fEpvYV+KWeg+a1bQzaS5FZbPe6zXPsR9LC6RcAmluTUYtkAdWvXCAYteosbmb5/R8jy2+H25JPKiD6oOaWyF5ztIVoDnXaKm1mDoAiWNZ3ke8zZs0s4GgRJCiGMQKCGEOAaBEkKIYxAoIYQ4BoESQohjECghhDgGgRJCiGMQKCGEOAaBEkKIYxAoIYQ4BoESQohjECghhDgGgRJCiGMQKCGEOAaBEkKIYxAoIYQ4BoESQohjECghhDgGgRJCiGMQKCGEOAaBEkKIYxAoIYQ4BoESQohjECghhDgGgRJCiGMQKCGEOAaBEkKIYxAo6UU+fPWhIAgOf/WdZS8IIVoQKOlBJheCNI9di4uu/ME166RSOSELCAIl3Y/mzyA4qgS5kfzfjFROyCKCQEn3sxUEK89+FP7j9pujIDgdFSFQ0oUgUNL5hB3QQ+m1z71RbEgESroQBEo6n/trwbHsj43g0LtTBEq6EQRKOp+wB3qsWLIVXw49Hv37w1fD0/pg9dQ1o/xWVL7yKLftyQKDQEn3E3rx89eMgkSUkzfSm0tH3i0IdCu7bb+khSZDCAIl3U94Dh8Ej3znI60oPVXfih9sunUyiHupWnnU+bz9BgYlCwwCJT1I+hzT6qlUookos8uj4T/0m0t7o/SsfytY+e4SlpgMIwiU9CLxlc7oTD2+qJmIcifVY3SnXru5tBX/NbVdQCWksSBQ0pdMfvNa9DpnbMzS3fbC3XndmtyXJ4sLAiV9yuQnQfkxptsf/ixSq1auLppmSTujhDQdBEr6la34VaRMoFceKngSgZI2g0BJ57OhKzB04/FpJtD47tLqM9/+aMMQKBc+SQtBoKTzSTqdcfZGukC3suGZzGugXPgkLQSBks4ndGb2LnxoSO0UPhdl2OfUr41uZA8v4VKywCBQ0v2E0gwefTv8x+TqyUB/3jO341bx5lI65kj0oJPWfSWk2SBQ0v0U7gnFXcvo+fjJR+kp/Icn0w+S8uiDI6/Hd+3pgJKFBYGSHkQbUflIfGq+E/372PT+yaT40Z/EPc2kXHsXHn+SxQWBkl7k1murUSfz4dfTgiujUJTXppM3H4rGXHo7u/GelEejMUUPOOVfIKT5IFBCCHEMAiWEEMcgUEIIcQwCJYQQxyBQQghxDAIlhBDHIFBCCHEMAiWEEMcgUEIIcQwCJYQQxyBQQghxDAIlhBDHIFBCCHEMAiWEEMcgUEJIl7I3Sn+OpZncX2t2foUgUEJIl4JACSHEMU0LdKFBoISQLgWBEkKIYxAoIcTzqB+jyn5ySv11+JT6/b6d+Aemo1+pOh3999D/fCP+LcDbb4yC4NF3yt/If506SiTQ6OerDz97LZ5NNoP8O+E3jieM+Jtb6m99ptn30mug+ofG4ifRF1CbYCtbupiiB4ESQuZO9jup6pf8biU/jnokMmdJoH8YfhIW7Y3UNMmH+jdKAv2S9mE+A/07idTCeR6K5xBJsjDT7HuJQE2itvgZOF9AfYKsS2y5HYVACSFzZytYiTpnV4JIKaFtor+ujJTVTIEGweevTdTPph55Z3or/vHU6BvPTqf/dNLyq9ORx8Ip09llMyh8J5Fa9OPVp9V3wrLiTDVwuoz5h4XFT1JYQH2C8KuxZ3fKS4tACSFzZ0Pvu+0kHgrVd9oi0NQ+h97Npk2/EU9TTNqrDCcyZqB9J5TaabUYq+qsWp1bF2eafS8WaPHDwuJna6EtYGGCrWSBNsoLi0AJIXNnIzj0jvbHMe0fJYEe1ydK9Zd8Y6tssljD02kyVToD4zsb8WeH/i6I+56lmWZgJdDSt7XFL65FalhtgkTzIe1d80sIlBAyd8LeYXD41Efq3+kdneTKZEmgp4sTTfWOp+WsOL8Lr2aXTmt8Zyc+kT/6T6Po6uia+k9hguxPJdDSt/PFT1JYQGOCjeS0vtxtRaCEkPnza3XHZSVyjC6nUGR2gRZO1qPrk2lKvbq9UVpkClT/jtJieOauOp87SZezOIEh0AJRW/x8mfQT9MIEapWSqwbFIFBCiEMmP1W3tY3eXWsCVR3G6KLkRvL/+QSqLX6+TAU/6hOoz9SNKjMIlBDimKuvBqHjhFP4+FrmjFN4S2aewqcfHlNn7uEp+T+ri5PGBNIpfGnxkz+Kp/DGBNE5/Eb5cwRKCDlAlC3Nm0j6PfnMXOlE0f9tssqi30Q6LhhYTXbov4/UddBDf5c+GqVPUBSoQNzROsD6ApoThP/7H9YxSRAoIWTeZD5KTtp1ZaYC3AgKAk1UFN8cTx8M0t7yybI3Ssri2WYzML4TLsKXItWF/1+NpyhOUBRo8cPi4ifRF9CcIPz7GcstJARKCHHIVrASvWl5dRSJpvggfWigQ+9MJ28ERYGGE0XPqV8IktPt6BvRRLbnQKMpJ2+OlLI0ERa/s5E8RL8R5BddtQkMgRY/LCx+ksICmhOkT+ybQaCEkLmTveqoOovZq5zq2cmd+I8/LtxEyt6UXFF/pt+IX2E3XuU89B+T1yijwnwGhe8ojOr47mQvZBYmMARaIuaLn+L1BSyun/Z0vxEESgiZP5Mrq0E04Efylz5QxzQaCuTI6/cNgYa9v9BQD+uDiazEI3eUBPpuPJiI+lOfgfadfCCRvbwbqU9gCrT4bX3xM7y+gMX1E6/aIlBCCHEMAiWEEMcgUEIIcQwCJYQQxyBQQghxDAIlhBDHIFBCCHEMAiWEEMcgUEIIcQwCJYQQxyBQQghxDAIlhBDHIFBCCHEMAiWEEMf8f5ognJJK8I5oAAAAAElFTkSuQmCC">
            <a:extLst>
              <a:ext uri="{FF2B5EF4-FFF2-40B4-BE49-F238E27FC236}">
                <a16:creationId xmlns="" xmlns:a16="http://schemas.microsoft.com/office/drawing/2014/main" id="{1A4F6A91-14DE-46AE-AC76-C48E41ABC8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228600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1F789D-5A5F-45CF-BA65-D52A2D668E29}"/>
              </a:ext>
            </a:extLst>
          </p:cNvPr>
          <p:cNvSpPr txBox="1"/>
          <p:nvPr/>
        </p:nvSpPr>
        <p:spPr>
          <a:xfrm>
            <a:off x="130693" y="2258024"/>
            <a:ext cx="7549514" cy="1988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342900" indent="-342900">
              <a:lnSpc>
                <a:spcPct val="110000"/>
              </a:lnSpc>
              <a:buFont typeface="Arial"/>
              <a:buChar char="•"/>
            </a:pPr>
            <a:r>
              <a:rPr lang="en-US" sz="2400" dirty="0" smtClean="0"/>
              <a:t>iBeverage </a:t>
            </a:r>
            <a:r>
              <a:rPr lang="en-US" sz="2400" dirty="0" smtClean="0"/>
              <a:t>Inc. </a:t>
            </a:r>
            <a:r>
              <a:rPr lang="en-US" sz="2400" dirty="0" smtClean="0"/>
              <a:t>(NY) </a:t>
            </a:r>
            <a:endParaRPr lang="en-US" sz="2400" dirty="0" smtClean="0"/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400" dirty="0" smtClean="0"/>
              <a:t>Compiled data encompasses wide </a:t>
            </a:r>
            <a:r>
              <a:rPr lang="en-US" sz="2400" dirty="0"/>
              <a:t>breadth of </a:t>
            </a:r>
            <a:r>
              <a:rPr lang="en-US" sz="2400" dirty="0" smtClean="0"/>
              <a:t>craft breweries across </a:t>
            </a:r>
            <a:r>
              <a:rPr lang="en-US" sz="2400" dirty="0"/>
              <a:t>the United </a:t>
            </a:r>
            <a:r>
              <a:rPr lang="en-US" sz="2400" dirty="0" smtClean="0"/>
              <a:t>States </a:t>
            </a:r>
            <a:endParaRPr lang="en-US" sz="2400" dirty="0"/>
          </a:p>
          <a:p>
            <a:pPr marL="800100" lvl="1" indent="-342900">
              <a:lnSpc>
                <a:spcPct val="110000"/>
              </a:lnSpc>
              <a:buFont typeface="Courier New"/>
              <a:buChar char="o"/>
            </a:pPr>
            <a:r>
              <a:rPr lang="en-US" sz="2400" dirty="0"/>
              <a:t>R</a:t>
            </a:r>
            <a:r>
              <a:rPr lang="en-US" sz="2400" dirty="0" smtClean="0"/>
              <a:t>eflect </a:t>
            </a:r>
            <a:r>
              <a:rPr lang="en-US" sz="2400" dirty="0"/>
              <a:t>range of tastes and </a:t>
            </a:r>
            <a:r>
              <a:rPr lang="en-US" sz="2400" dirty="0" smtClean="0"/>
              <a:t>styles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22" y="6418247"/>
            <a:ext cx="1186127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Source of Images:     https</a:t>
            </a:r>
            <a:r>
              <a:rPr lang="en-US" sz="1400" i="1" dirty="0"/>
              <a:t>://www.halvemaan.be/nl/home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FAC4-286E-4119-B13A-CB7582CBC922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Double Brace 6"/>
          <p:cNvSpPr/>
          <p:nvPr/>
        </p:nvSpPr>
        <p:spPr>
          <a:xfrm>
            <a:off x="7118667" y="1468800"/>
            <a:ext cx="4405966" cy="3775680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1"/>
            <a:r>
              <a:rPr lang="en-US" sz="2400" dirty="0" smtClean="0"/>
              <a:t>  558 Breweries</a:t>
            </a:r>
            <a:endParaRPr lang="en-US" sz="2400" dirty="0"/>
          </a:p>
          <a:p>
            <a:pPr lvl="1"/>
            <a:r>
              <a:rPr lang="en-US" sz="2400" dirty="0"/>
              <a:t>2410 </a:t>
            </a:r>
            <a:r>
              <a:rPr lang="en-US" sz="2400" dirty="0" smtClean="0"/>
              <a:t>Beers</a:t>
            </a:r>
            <a:endParaRPr lang="en-US" sz="2400" dirty="0"/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 smtClean="0"/>
              <a:t>Beer Name</a:t>
            </a:r>
            <a:endParaRPr lang="en-US" sz="2400" dirty="0"/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/>
              <a:t>Style 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/>
              <a:t>ABV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 smtClean="0"/>
              <a:t>IBU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 smtClean="0"/>
              <a:t>Ounces of Beer</a:t>
            </a:r>
            <a:endParaRPr lang="en-US" sz="2400" dirty="0"/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/>
              <a:t>Brewery </a:t>
            </a:r>
            <a:r>
              <a:rPr lang="en-US" sz="2400" dirty="0" smtClean="0"/>
              <a:t>Name</a:t>
            </a:r>
            <a:endParaRPr lang="en-US" sz="2400" dirty="0"/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/>
              <a:t>U.S. </a:t>
            </a:r>
            <a:r>
              <a:rPr lang="en-US" sz="2400" dirty="0" smtClean="0"/>
              <a:t>City 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 smtClean="0"/>
              <a:t>U.S. State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21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halvemaan.be/data/images/skin/default/logo0.png">
            <a:hlinkClick r:id="rId3"/>
            <a:extLst>
              <a:ext uri="{FF2B5EF4-FFF2-40B4-BE49-F238E27FC236}">
                <a16:creationId xmlns="" xmlns:a16="http://schemas.microsoft.com/office/drawing/2014/main" id="{464C3F96-879B-422E-8E26-D2AFB67FE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9"/>
          <a:stretch/>
        </p:blipFill>
        <p:spPr bwMode="auto">
          <a:xfrm>
            <a:off x="279500" y="189059"/>
            <a:ext cx="130094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brugsezot.be/data/images/beer/1_1401724383_thumb11400765961brugsezotglasfleslaatsteupdate.png">
            <a:extLst>
              <a:ext uri="{FF2B5EF4-FFF2-40B4-BE49-F238E27FC236}">
                <a16:creationId xmlns="" xmlns:a16="http://schemas.microsoft.com/office/drawing/2014/main" id="{7E699BA0-0229-4E5D-9CC2-D17B46759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01" y="5791200"/>
            <a:ext cx="67519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straffehendrik.be/data/images/beer/2_1396426589_thumb21392823021straffeTrippel.png">
            <a:extLst>
              <a:ext uri="{FF2B5EF4-FFF2-40B4-BE49-F238E27FC236}">
                <a16:creationId xmlns="" xmlns:a16="http://schemas.microsoft.com/office/drawing/2014/main" id="{1EC9049A-E3AB-45DD-9FF3-77562BCEF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484" y="189060"/>
            <a:ext cx="74601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brugsezot.be/data/images/skin/default/logo1.png">
            <a:hlinkClick r:id="rId7"/>
            <a:extLst>
              <a:ext uri="{FF2B5EF4-FFF2-40B4-BE49-F238E27FC236}">
                <a16:creationId xmlns="" xmlns:a16="http://schemas.microsoft.com/office/drawing/2014/main" id="{BB516050-5F3E-4269-A40F-9B6945B84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891" y="5790054"/>
            <a:ext cx="1197410" cy="87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05EF3E8-921D-4BBC-A653-36BA88222D88}"/>
              </a:ext>
            </a:extLst>
          </p:cNvPr>
          <p:cNvSpPr txBox="1"/>
          <p:nvPr/>
        </p:nvSpPr>
        <p:spPr>
          <a:xfrm>
            <a:off x="3029228" y="671084"/>
            <a:ext cx="663340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U.S. Brewery Presence By </a:t>
            </a:r>
            <a:r>
              <a:rPr lang="en-US" sz="3200" b="1" dirty="0"/>
              <a:t>State</a:t>
            </a:r>
          </a:p>
        </p:txBody>
      </p:sp>
      <p:sp>
        <p:nvSpPr>
          <p:cNvPr id="2" name="AutoShape 2" descr="data:image/png;base64,iVBORw0KGgoAAAANSUhEUgAABUAAAAPACAMAAADDuCPrAAAB5lBMVEUAAAAAADoAAGYAOjoAOmYAOpAAZrYgsqozMzM6AAA6OgA6Ojo6OmY6OpA6ZmY6ZpA6ZrY6kJA6kLY6kNtNTU1NTW5NTY5Nbm5Nbo5NbqtNjshmAABmADpmOgBmOjpmZgBmZjpmZmZmZpBmkGZmkJBmkLZmkNtmtrZmtttmtv9uTU1uTW5uTY5ubk1ubm5ubo5ubqtujo5ujqtujshuq6tuq8huq+SOTU2Obk2Obm6Obo6Ojk2Ojm6Ojo6OjquOq46Oq6uOq8iOq+SOyOSOyP+QOgCQOjqQZjqQZmaQZpCQkDqQkGaQkLaQtpCQtraQttuQtv+Q27aQ29uQ2/+rbk2rbm6rjm6rjo6rq46rq6urq8iryKuryMiryOSryP+r5P+2ZgC2Zjq2kDq2kGa2kJC2kLa2tma2tpC2tra2ttu225C229u22/+2/7a2/9u2///Ijk3Ijm7Ijo7Iq27Iq47Iq6vIyKvIyMjIyOTI5MjI5OTI5P/I///bkDrbkGbbtmbbtpDbtrbb25Db27bb29vb2//b/7bb///kq27kq47kyI7kyKvkyMjk5Mjk5OTk5P/k/+Tk///r6+v/tmb/yI7/yKv/yMj/25D/27b/29v/5Kv/5Mj/5OT//7b//8j//9v//+T///8H0DbkAAAACXBIWXMAAB2HAAAdhwGP5fFlAAAgAElEQVR4nO2d/YPcxn2fcXyrV6dIqrm0Xs5ULNtMxGtNRVQrSm2YWLEZqbVrtTFDu4lfTpabWJVanRo5dC2fSUdWeJZEutRde3zf2/+0wOBtMJgvFjuHxQKD5/ODxJvF4sHLzIPB22wwJYQQ4pRg2QtACCF9DQIlhBDHIFBCCHEMAiWEEMcgUEIIcQwCJYQQxyBQQghxDAIlhBDHIFBCCHEMAiWEEMcgUEIIcQwCJYQQxyBQQghxDAIlhBDHIFBCCHHMQgW6FeRZPfXRIlGzM7n69ChcjsOPvr0owpXVaP7/ue7kO4GZY3W/uhEEx8UP90bB0Wva35MLQXA6++On8VZ45PVrlq/WmYAQkqU1gYZ5bJGsGZm8kS/HkXcOPLurT3+3VBYTVsofCFmCQPWtsPJHlu8KE9hWt85nhHieNgVaXxCNZ2+kL8fK6dnfqEqopLInEx8eerfuXNoXaPQvLUdLfUz7BNbVzb9R/5BBiG9ZtEBTJ9y+enKe3lnDUf488np0EeHDVyM1HMyg99csqxKu7Mrr88xlx6awenEUaPi14GF1aq52R3ke9gmsq5uk6jNCvE9bAo3b8ZK6oGErD1aeTf+6tTZPP1GYX9kaG/OuXusCjQ4j2dcmG+UDmjABAiVESHsCPYgwDhjDFQVPuEQS6HwzbV2gWwVgVGzMRJgAgRIiZAgCLQlz64BL0l+B6t/aKnWZhQkQKCFC2hXosbT49OSNUbDysGp6t14NBbfyaHxrfCO7Phlp77Qxn8Kk+oz+i96ON4xrnFvmKfve019+K/nnh08X5qiZKYWquSnw4VPX0gUz77dnN6likDFXY4Xz7SEI9Oqr6kki7cGvyZsPqcuT+mLqy1RYuwqBVl9ksE5grG5h2YzPjN1DiPdp9Rpo0s4in2yk7S5/cOaxa4Wv7OR3ORIjGpMWZqSZL+wUFXxZcfE1v+uczFEQaApWKzBToKW5FlY4iyTQWyfTr2dPC/w6nf3RfDGvJGWlh7JEgUZb9NlpRawTFFbXWLbCZ6XdQ4j3aUugk+iu7vGseDXVgf7gTDRt2CQT+21kvkiMaE5amJFmjR3Dl9EtJPsJb/RJmvjbdoGuFqaaJdDyXPUVziMIVP96fsQpLeaqUVRYFrtA1QY8UvGAvHUCfXXNZdM/K+8eQrxPi8+BZvfBVfHnr01vfxT/+7Hw/7ej7stxrZ+q2mPs0sSI5qSFGeX928KLN1G0awFGIkdHJ5wfZo/s2AUaT6V6X2pG1ddAy3PVVziPINCNaEtdi87a00u30QoceT3p4qWLaS5TYX2Fx5gS/6088h3hrTD7BPnqlpct/6y8ewjxPq2+iXQtL05aWNRik/a/E/tyK7fGavJZrKbypPqM8hsgeR92mk1tv8+R31yKHtlRXxIEmj0PWXFbekPTnTHXLatSSg/Sp3dstNVUJtzITLuVl5jLVFgt8U2kVzPYo9ZnVq0TZKtrWTbhs4M9JkZIX9Lqm0h5XyX1j36VdEO1wLT5bwUr/2mk3JB0LsuT6jPKtVG6EyIKNBdT1vztAk11sFF1W3oj7x2ac92yLoFdoDuFr0f/1NSUgi3LlKfyXfjbb2bvZB2xKtQyQba65WXLP7PsHkK8T2vXQNUbQHGr154i0pvaTnoOn/QFj/7zWnrNMfpfedLC40jpOXzpDD76vlWghSkTD9kFeswoqhKoba72x6bsAtWSXPu1nOpblqmwvrJAo7+vvvZQDBROtM0JbKub3qnLPrPsHkK8T7uPMWWXBJNi493r1DanVcM8FjbK/KRemPSYDovmXjqDF6+BFryQWMouULOoSqC2udqfH6p8DnTy279/bRSkAjW/bVmmwvpWClSVXX062ohyP1GfwFxdbdmyz2y7hxDv06JAs5NbWaDRx7EvdqLGq1yadC1tkxbmn5xUbpV6P9Jd+M4K9MNXH0rXMjmAzCtQ8zEuWw88uv9U+SB/NoG+SsayiQJd0jtnhLSbNgW6ld9TqRBoLMKtaNK96CJo0qGaKdDQKmFTttjC8hzo1sOn3umqQPNHLRsSaLpE5pSlSxvSBPkqlZYNgZJhp02B7lgFWjqNjEQYfhA2QeXSHcu1Rev81YTm+WsyWfGsPn7Lu6C6raproM4C3bJcatCX16KZ5Emi1Ue++tY/rzkJ1Fy6VKjmzfHSWkgTFO60F5etIFBuHJHBZbk9UOtL3ZEI9+Ib8NFF0I3Cw0wV81e6LZ/BW96Fj+/Lz7iJtOEmUOEmUm2BbiWPWk6tN5Fkz+cxXZZ+37wWXFoLaQL9TruxbIWbSNw4IoNLiwKNGrZxDbRwfzp1X3T/aCd7/ueP18r37tNJS9dYV/7Ker0vbNy6GaKOlHFzXHuMSescuwjUNtd5BKrhkh6h9hhT6sZKgeoPUukrkm3//JvljrltApskd8zPbHuSEN/TokCvBKW78HrnML8kF/Y7/zBunvHT9MekScuXCP7lmnRaXBwPNHupvfzIeyKV6BlWJ4Ha51pXoNogc3uj/On+ZMId+Xl/LdEXj2Vzzh9CjR6DOJq9OX91VPqmMIF+mm4uW7YprHuSEM/TmkCLz4Hqz1wHR95OXg7UhhHJX8vJul/lSQ15xDcybH0fNcd4BCF9RPpojsWXLqMJj/xVNK5QUCFQy1Cas17lnKcHqk6T1RuR2WEkfpXzJ+kMqwWqluDws9Ha3lajOGkXTMJFe/ta+pRS6X0h+wTZ6lqWLd8Utj1JiOdp9U2kxFt6m9fv3qbtWQ1RkbfKtLg8qSmPiGfv+1wZFZYjsU952A+N8dVRpUAD86ZJNp11MBG7QI3o43PkJfbBRKoEKv320WSjhDO+aJ0gW13LsuWbwrYnCfE8bQr0yHezYm2Uu+zt62xctqgpaiNUHBMntTx3I/V99AdwjmTiuJ+Vpu/ppyUrp/dkgSbuK3ZC8+lKc51HoPlGW/nj7G5Q5n9tODtzmfQUflxTHzFUP5BYx+20TpCtrmXZ8k1h2ZOEeJ7WBHo4H5zCaPMfqiF6s8GCp/qVSOPGsDGpKY/KZ2lufWvV8rvw6sfiD2sumUS/7h4NClwl0OmV6Mz484X5a9OZc51LoMmwxNFvu2nPe1kGVK6ad/rz7isPf9u4SnD1VTUQ3uopYUAm6wTZ6lqWTdsU5T1JiN9ZqEDbjjmUMiGELDJeCdTy1jghhCwsPglUeOmbEEIWE48EGt054RVsQkh78UWgyRM2vI5NCGkvvgg0fviSFwgJIS3GF4FG5++HK3+zlxBCGo4vAiWEkNaDQAkhxDEIlBBCHINACSHEMQiUEEIcg0AJIcQxCJQQQhyDQAkhxDEIlBBCHINACSHEMQiUEEIcg0AJIcQxCJQQQhyDQAkhxDEIlBBCHINACSHEMQsU6Gd6jD9nf7DocsCAAQOeuxyBAgYMGLBjOQIFDBgwYMdyBAoYMGDAjuUIFDBgwIAdyxEoYMCAATuWI1DAgAEDdixHoIABAwbsWI5AAQMGDNixHIECBgwYsGM5AgUMGDBgx3IEChgwYMCO5QgUMGDAgB3LEShgwIABO5YjUMCAAQN2LEeggAEDBuxYjkABAwYM2LEcgQIGDBiwYzkCBQwYMGDHcgQKGDBgwI7lCBQwYMCAHcsRKGDAgAE7liNQwIABA3YsR6CAAQMG7FiOQAEDBgzYsRyBAgYMGLBjOQIFDBgwYMdyBAoYMGDAjuUIFDBgwIAdyxEoYMCAATuWI1DAgAEDdixHoIABAwbsWI5AAQMGDNixHIECBgwYsGN5+wL9F1qWv/6AAQMG7FyOQAEDBgzYsRyBAgYMGLBjOQIFDBgwYMdyBAoYMGDAjuUIFDBgwIAdyxEoYMCAATuWI1DAgAEDdixHoIABAwbsWI5AAQMGDNixHIECBgwYsGM5AgUMGDBgx3IEChgwYMCO5QgUMGDAgB3LEShgwIABO5YjUMCAAQN2LEeggAEDBuxYjkABAwYM2LEcgQIGDBiwYzkCBQwYMGDHcgQKGDBgwI7lCBQwYMCAHcsRKGDAgAE7liNQwIABA3YsR6CAAQMG7FiOQAEDBgzYsRyBAgYMGLBjOQIFDBgwYMdyBAoYMGDAjuXtCTSNLtDF0wghpK3QAwUMGDDg7vVAUyICBQwYsCdgBAoYMGDAjuUIFDBgwIAdyxEoYMCAATuWI1DAgAEDdixHoIABAwbsWI5AAQMGDNixHIECBgwYsGM5AgUMGDBgx3IEChgwYMCO5QgUMGDAgB3LEShgwIABO5YjUMCAAQN2LEeggAEDBuxYjkABAwYM2LEcgQIGDBiwYzkCBQwYMGDHcgQKGDBgwI7lCBQwYMCAHcsRKGDAgAE7liNQwIABA3YsR6CAAQMG7FiOQAEDBgzYsRyBAgYMGLBjOQIFDBgwYMdyBAoYMGDAjuUIFDBgwIAdyxEoYMCAATuWI1DAgAEDdixHoIABAwbsWI5AAQMGDNixHIECBgwYsGM5AgUMGDBgx3IEChgwYMCO5QgUMGDAgB3LEShgwIABO5YjUMCAAQN2LEeggAEDBuxYjkABAwYM2LEcgQIGDBiwYzkCBQwYMGDHcgQKGDBgwI7lCBQwYMCAHcsRKGDAgAE7liNQwIABA3YsR6CAAQMG7FiOQAEDBgzYsRyBAgYMGLBjOQIFDBgwYMdyBAoYMGDAjuUIFDBgwIAdyxEoYMCAATuWI1DAgAEDdixHoIABAwbsWI5AAQMGDNixHIECBgwYsGM5AgUMGDBgx3IEChgwYMCO5QgUMGDAgB3LEShgwIABO5YjUMCAAQN2LEeggAEDBuxYjkABAwYM2LG8OYHeWX/ypvrH/qX18fjsBwgUMGDAnoMbE+j+xXEs0AfnxlG+8CsEChgwYL/BjQl0e5wIdHP85AfTu6lOEShgwIC9BTcl0DvriUDvrKu+54NzJ36MQAEDBuw1uCGBhifwX4+vgW6Pn1Il2+MXEShgwIC9Bjck0M3xU8lNpM3xN1XJbiJSBAoYMGBfwc0IdDc8fY8Fun8xOXXPbspPPxcnnVYXqBuNEEK6GDeBqgueCJQQMuy4CXQzut5ZEqjxIFPa5+UUHjBgwJ6AmxDotrr/LvZAEShgwID9BDcg0DvrypkIFDBgwAMDNyDQ7XGW8Kydu/CAAQMeCrhxgabPf/IcKGDAgH0HNyDQJMk5O28iAQYMeCjgxgW6f3H8BO/CAwYMeAjgxgU6vctoTIABAx4GuHmBTu9eCv159qb5eUpEoIABA/YE3JxAZyUlIlDAgAF7AkaggAEDBuxYjkABAwYM2LEcgQIGDBiwYzkCBQwYMGDH8g4JtNKs3m14wIAB9x+MQFsCAAYM2D8wAm0JABgwYP/ACLQlAGDAgP0DI9CWAIABA/YPjEBbAgAGDNg/MAJtCQAYMGD/wAi0JQBgwID9AyPQlgCAAQP2D4xAWwIABgzYPzACbQkAGDBg/8AItCUAYMCA/QMj0JYAgAED9g+MQFsCAAYM2D8wAm0JABgwYP/ACLQlAGDAgP0DI9CWAIABA/YPjEBbAgAGDNg/MAJtCQAYMGD/wAi0JQBgwID9AyPQlgCAAQP2D4xAWwIABgzYPzACbQkAGDBg/8AItCUAYMCA/QMj0JYAgAED9g+MQFsCAAYM2D8wAm0JABgwYP/ACLQlAGDAgP0DI9CWAIABA/YPjEBbAgAGDNg/MAJtCQAYMGD/wAi0JQBgwID9AyPQlgCAAQP2D4xAWwIABgzYPzACbQkAGDBg/8AItCUAYMCA/QMj0JYAgAED9g+MQFsCAAYM2D8wAm0JABgwYP/ACLQlAGDAgP0DI9CWAIABA/YPjEBbAgAGDNg/MAJtCQAYMGD/wAi0JQBgwID9AyPQlgCAAQP2D4xAWwIABgzYPzACbQkAGDBg/8AItCUAYMCA/QMj0JYAgAED9g+MQFsCAAYM2D8wAm0JABgwYP/ACLQlAGDAgP0DI9CWAIABA/YPjEBbAgAGDNg/MAJtCQAYMGD/wAi0JQBgwID9AyPQlgCAAQP2D4xAWwIABgzYP3B7Ak2je7LeB4QQ0ofQAwUMGDDg7vVAUyICBQwYsCdgBNoSADBgwP6BEWhLAMCAAfsHRqAtAQADBuwfGIG2BAAMGLB/YATaEgAwYMD+gRFoSwDAgAH7B0agLQEAAwbsHxiBtgQADBiwf2AE2hIAMGDA/oERaEsAwIAB+wdGoC0BAAMG7B8YgbYEAAwYsH9gBNoSADBgwP6BEWhLAMCAAfsHRqAtAQADBuwfGIG2BAAMGLB/YATaEgAwYMD+gRFoSwDAgAH7B0agLQEAAwbsHxiBtgQADBiwf2AE2hIAMGDA/oERaEsAwIAB+wdGoC0BAAMG7B8YgbYEAAwYsH9gBNoSADBgwP6BEWhLAMCAAfsHRqAtAQADBuwfGIG2BAAMGLB/YATaEgAwYMD+gecT6OQ3P3sLgQIGDBhw8nc9gd76D9em0/sngyA48l0EChgwYMCf1RboVnDo3el0I4gS/QuBAgYMGHA9ge4obe6NgqPXbq0FxxEoYMCAAdcV6EZozkijK9+N/hv9G4ECBgx48OBaAp1ciMyZaPT+mts5fEpEoIABA/YEXEugsTPvrwXHpggUMGDAgLO/awt0bxScRqCAAQMGnP9dQ6DxKfyWugTKNVDAgAEDTv+uIdDpRnAsuv0emZO78IABAwac/l1HoDvqAdDwDH7yahD3QxEoYMCABw+uJ9Dw9D3MMXUjaeW0kz8RKGDAgH0D1xTo9NZrX349/N/9Lz76jps/3QXailiHs8cBAwbcWHldgR48KRGBAgYM2BPwPAKdfIRAAQMGDFj7u6ZArz4dvQ9//4unnJ5hQqCAAQP2D1xToJM34nGY7q8FR9wGY0KggAED9g1cU6AbQXDkK6ND707+MnB8jh6BAgYM2DdwPYHuBMGzyTucV+IXOhEoYMCABw+uJ9CN6O2j5CX4LTWkCAIFDBjw4MG1BBq/C58IdG/U8mAiCBQwYMDdBNcSaDqcnTJn66MxIVDAgAF3E4xAG54RYMCAhwOuJdDJhejGUWLO1oezQ6CAAQPuJriWQOMbR7FAQ5lyEwkwYMCAP6sr0L1R8Ng1JdBbJ1sfzg6BAgYMuJvgegJVw9mtjlYeeSj8v9t4yggUMGDAvoFrCnT661GQxNGfCBQwYMC+gesKdHr7zdXQnoedhwNFoIABA/YNXFugB05KRKCAAQP2BIxAG54RYMCAhwOeIdDJa898+Vr0Xz1f5jlQwIABA54p0PtrwaF3o//q4U0kwIABA/4MgTY+I8CAAQ8HPEOgNfPJS+PxiVduxn/sX1ofj89+gEABAwbsObgRgW6PVZ74VfTHg3Pqjy/8CoECBgzYb3A9gW5UPv55Z/3EN6bTuy+Nn4r+2hw/+cH07sXxkzcRKGDAgL0G1xLo/bXKn/HYHL8YezTqdcb/DfuhJ36MQAEDBuw1uKZA69w3enAuUud23A8N//8iAgUMGLDX4FoCjX/SY1burEdn7Zvjb6q/dhORIlDAgAH7Cq4l0OlWcHTmO/Afr0fq3L+YnLrHOo3yuTjpdLoPCzOQPhC/QAghXYog0Ns/CYLDj1S9ibQ5Hp/44RSBEkKGG/Em0owH6ff/+sz6+MRfFARqPMiU9nk5hQcMGLAn4IYEGuWT6Bze0gNFoIABA/YTXEugNbM7fvImAgUMGPBgwE0KVDmTu/CAAQMeCngegU4+shbvX0ycqQSaPv/Jc6CAAQP2HVxboFefji5+3v/iqfIt+M2ks6n+z5tIgAEDHgq4pkAnb8R3j+6vBUdKt5DurI9fuDndf28cOTPsjz7Bu/CAAQMeArimQDeC4MhXRofenfxlEBwt9UF349GYTqgz+buMxgQYMOBhgOsJdCcInk3eiL8ysgwscvflUJ/pEKB3L4X+PHvTnCYlIlDAgAF7Aq4n0I3o1+CTIUW2gmP2iWYkJSJQwIABewKuJdB4MJFEoHsjftIDMGDAgD+rKdBYnYlA641th0ABAwbsPRiBNjwjwIABDwdcS6CTC9GNo8ScO5bb8EsRaKNiHc4eBwwYcGPltQQa3ziKBRrKtCM3kRAoYMCAlwuuJ9C9UfDYNSXQWyeDOqPTI1DAgAH7D64n0LALGgSro5VHHgr/f9zJnwgUMGDAvoFrCnT661E6GqijPxEoYMCAfQPXFej09puroT0PV/5APAIFDBjwkMC1BXrgpEQEChgwYE/AtQQ6+W9ODy4hUMCAAXsNriXQ+2vByin7aMoIFDBgwIMF1xVomBX3658IFDBgwB6Cawl0Ov3w1fgu/KNvI9BmywEDBtxfcE2BTqPb8A8phz78OgJtsBwwYMD9BdcXaJjJT09W/C48AgUMGPCwwHMJNFTo1TUE2mg5YMCA+wueR6Affis+if8DRmPq8R4HDBhwY+V1BXr7TXX2Hhw+5XorPiUuXKBOYh3OHgcMGHBj5bUEGv0Wp3qOyfH+EQIFDBiwj+BaAo2eA1359gGfpE+JCBQwYMCegGsL9CBn7wgUMGDAPoJrCTS/BPrwd5zfik+JCBQwYMCegGsKNMqH3xrFV0LfQqA93uOAAQNurHwOgU6jx0Bf7f6D9AgUMGDA7ZTPJ9Dpb6J34hFog+WAAQPuL3gOgd5KXoZfOdXtB+kRKGDAgNsprynQydWn419EOvJt17tIKRGBAgYM2BNwLYHGjzEFAQ/SN18OGDDg/oJrC3Tlqwd6ChSBAgYM2DtwPYE+feAf9ECggAED9g5cS6BJJgeyaEpEoIABA/YEXFug0V2kQ+/e/6LbLXgEChgwYP/ANQU6eSMeiv7+WnDE6SlQBAoYMGDvwDUFuhEER74yOvRuNLDdUbc+aEpEoIABA/YEXE+gO0Hw7PT+WvQK0pVRcBqB9niPAwYMuLHyegLdCI5PE4FOt4JjCLTHexwwYMCNldcS6OTCynczge6NeBe+wXLAgAH3F1xLoLE6E4Em/0OgzZQDBgy4v2AEOucGa7ocMGDA/QXXEujkQnTjKDHnjuNt+JSIQAEDBuwJuJZA4xtHsUBDmXITqcFywIAB9xdcT6B7o+Cxa0qgt04G0Q0lBNrbPQ4YMODGyusJNOyCBsHqaOWRaEjl407+RKCAAQP2DVxToNNfj4Ikjv5EoIABA/YNXFeg09tvrka/Df+o86igKRGBAgYM2BNwbYEeOCkRgQIGDNgTcD2Bbrh3PBEoYMCAfQXXEuj9NccBRBAoYMCAPQbXFKjby0cIFDBgwD6Dawk0HkwEgS6iHDBgwP0F1xLodCs4euCLoCkRgQIGDNgTcD2B3v5JEBx+5JkkX+Zd+B7vccCAATdWXkug0e/Ca2E0pgbLAQMG3F8wAp1zgzVdDhgw4P6Cawm0kaREBAoYMGBPwAh0zg3WdDlgwID7C0agc26wpssBAwbcX/AcAr395urq6qmPEGij5YABA+4veLZA904GwcPvxEOCRnnM6SEmBAoYMGDvwDMFGntz5bs72U14t1/0QKCAAQP2DTxLoHujIDjyzMng8ENB8PmPprdfDQ16sIFFdL/V+mDR5YQQ0khKAt2Ke5wb2VD0G65d0FTZS+uBVvZMh3PIBAwYcGPlMwQ6uRD/hlzYEU3GEwn/1dOfNUaggAEDbrZ8hkDvr8XiDP+fvH+U/wuBNlEOGDDg/oJnC1TpEoEuqhwwYMD9BSPQhjakazlgwID7C0agDW1I13LAgAH3F4xAG9qQruWAAQPuLxiBNrQhXcsBAwbcXzACbWhDupYDBgy4v+DZAi0HgTZYDhgw4P6CEWhDG9K1HDBgwP0FzxDo5LVnyunpj8ohUMCAATdbPkOgDSYlIlDAgAF7AkagDW1I13LAgAH3F4xAG9qQruWAAQPuLxiBNrQhXcsBAwbcXzACbWhDupYDBgy4v2AE2tCGdC0HDBhwf8EItKEN6VoOGDDg/oIRaEMb0rUcMGDA/QUj0IY2pGs5YMCA+wueIdDJBfWLHrc/QqALKgcMGHB/wTMEen8tevE9/i8CXUQ5YMCA+wueKdCoB4pAF1cOGDDg/oJnCHRyITj61m8/XDv09m/zuJ3Pp0QEChgwYE/AMwQ63WI4u8WWAwYMuL/gWQKdvIFAF1oOGDDg/oJnCTRU6G9/9vejle/8LM9bjAfa4z0OGDDgxspnC3Tq/U0kJ+P2do8DBgy4sfJaAp285jYIPQKdXT6cqgYYsH/gWgJtJCkRgS5mRoABA+6uQG+/uRoEK6unnN9JSokIdDEzAgwYcGcFmj/OdByBzrOBZ5UPp6oBBuwfuKZAI38efuSZLz3kbtCUiEAXMyPAgAF3VKB7o+DoO+pfty4EangRBNrXPQ4YMODGyusJdCM4mt6Gn1wIjiHQHu9xwIABN1ZeS6DJoHZx9kZHPXuQHoECBgzYqbyWQAsP0rs+VZ8SEehiZgQYMGAEikBbKgcMGHA7Ap1cCE5nf+wEnMLPsYFnlQ+nqgEG7B+4lkC5iYRAAQMG7CrQvVFw5G31rw9P8hjTXBt4VvlwqhpgwP6B6wk0fhFpdXX1AK8ipUQEupgZAQYMuKsCnV4ZJW9yrjzr5k+PBNqoWIdT1QAD9g9cV6DTydUvhT3QR153HtcuJSLQg32ht1UNMGD/wLUFeuCkRAR6sC/0tqoBBuwfGIEiUMCAATuWI1AEChgwYMdyBIpAAQMG7FiOQBEoYMCAHcsRKAIFDBiwYzkCRaCAAQN2LEegCBQwYMCO5QgUgQIGDNixvJ5ANx59B4HOnpFtA88qH05VAwzYP3Atgd5f08YDRaAIFDBgwMnftQTqNgg9Ap1dPpyqBhiwf+BaAi38qBwCRaCAAQNO/q4h0OlW+rPwCLRqRrYNPKt8OFUNMGD/wPUEevsnQXD4kWeSfHngv4mEQAEDBpz8XUOg99cCPUP/VU4EChgw4ORvBIpAAQMG7FReS6CNJCUi0IN9obdVDTBg/8AIFIECBgzYsXwegU4+QqCVM7Jt4Fnlwx8issgAACAASURBVKlqgAH7B64t0KtPRxc/73/xlO0W/Ccvj8cnzn4Q/7F/aX08Tv9AoDPKh1PVAAP2D1xToJM34rtH99eCI+VbSO+NVU78OPrjwTn1xxd+hUDrlA+nqgEG7B+4pkA3guDIV0aH3p38ZRAcNfugu+MT35hO716Mpbk5fvKD6I8nbyLQGuXDqWqAAfsHrifQnSB4Nnkj/srIHFhk/+L4m0nXM/z/nXWl0Qfn4v4oAp1RPpyqBhiwf+B6At0IjmdDimwFx4ofPjiXnK5vjl+cTrfHT6k/tqM/EOjM8uFUNcCA/QPXEmg8mEgi0L2R9CC9Euhm3B0Nz+ufQqA1yodT1QAD9g9cS6CxOhOBimPbqbP2/YvJqfud9fQi6OfipJPp+il8X/pg0eXNzYgQMugcRKDq5H3IAkWshAw70il8dOMoMedO+Ta8yq56jEkTqPEgU9rn1TVT6AxLHyy6fPEAW9d/5gfenewABuwfuJZA4xtHsUBDmR6zTbK7fiK6+GnpgSJQ24af+YF3VQ0wYP/A9QS6Nwoeu6YEeutkYB2dfjt5jB6BIlDAgAcDrifQsAsaBKujlUceCv9/3PL5e+P0sc8B34VHoIABDwxcU6DTX4/S0UAt/tzfHD+RXvBMn/8c4HOgCBQw4IGB6wp0evvN1dCeh60/EL+pvbc54DeREChgwAMD1xZoRbb19973L46fGOi78AgUMOCBgecR6OS31uJk+KUo0WXPu4MdjQmBAgY8MHBtgUbjgYaxnMLvjgsCnd69FP7r7E1zspSIQOt94F1VAwzYP3BNgU4uZD8p95jTjxoj0K7sccCAATdWXk+gkT9XHvn2z376pdCg1ufoESgCBQx4cOB6At3Jnl6a/CQwxwNFoLMAtg0/8wPvqhpgwP6Bawk07IDmT39uOHZBUyICrfeBd1UNMGD/wLUEen9Ne31THg8UgTqIdThVDTBg/8A1Bao5UxzODoEiUMCAhwWuJdB4RPokeyP7cHYIFIECBjwwcC2BFn4Hacs6mggCRaCAAQ8OXE+g99eCz19L/el2Bo9AEShgwL6BZwh08tozKl+KnwP9+2dGQfDIlzmFR6CAAQOeKdCw61kON5EQKGDAgD9DoEsFJ3ugXNZGOWDAgBct0AaTErvnMQQKGDBgp3IEikABAwbsWI5AEShgwIAdy2sL9Dc/y/IWd+ERKGDAgGsLNP9NOW4iIVDAgAGnf9cR6A534RcBTvZAuayNcsCAAbcj0MmFYOX132b5yMWfCBSBAgbsG7iWQO+vOQ6ijECdwCreVTXAgP0D1xSo4/vvCNQJrOJdVQMM2D9wLYFOLiDQNsEq3lU1wID9A9cS6HSLU/g2wSreVTXAgP0D1xNo4Tc9ECgCBQwYcPx3HYFOb60FR55Jw3B2CBQwYMCf1RboGzwH2iJYxbuqBhiwf+B6At3iQfo2wSreVTXAgP0D1xKoepDe6bwdgbqAVbyraoAB+weuJdAm7iEhUAQKGLBv4JoC5TnQNsEq3lU1wID9A9cSKA/SI1DAgAE7CtT5t+ARqBNYxbuqBhiwf+B6Ap1cWHkWgbYGVvGuqgEG7B+4lkAnr6nfhedB+pbAKt5VNcCA/QPXEqjx48Y8B4pAAQMG/BkC7SRYxbuqBhiwf+BaAm0kKbE/HkOggAEDrixHoB0Eq3hX1QAD9g+MQDsIVvGuqgEG7B+4nkBv/1YPPyqHQAEDBvxZTYFyEwmBAgYMGIH2AqziXVUDDNg/cC2BTn7zsyTfOhmsfOctHqRHoIABA64pUD17o6NuI4OmxP54DIECBgy4snxugToPLJIS++MxBAoYMODK8vkF6toFTYn98RgCBQwYcGX5/AJ1HV05JfbHYwgUMGDAleXzC3RvhEARKGDAgD9zEOhkI+AUvmNglc5XNcCA/QPXEujktXQo0Ge+NAq4idQ1sErnqxpgwP6Bawm0+CA9jzF1DazS+aoGGLB/4LkFeviU4w/Ep0R/PbY0sErnqxpgwP6Bawm0kaREfz22NLBK56saYMD+gRGoB2CVzlc1wID9AyNQD8Aqna9qgAH7B0agHoBVOl/VAAP2DzxDoNoDTHn4WeOOgVU6X9UAA/YPPEOgxkigjAfaSbBK56saYMD+gRGoB2CVzlc1wID9A88QqJmro4A3kToHVul8VQMM2D/wXAKdvBrq88g7Tv5EoIsDq3S+qgEG7B94HoFeCbufK64vIiHQxYFVOl/VAAP2D1xfoAfqfiLQRYJVOl/VAAP2D1xboKr7+UfO+syjW6DWB4suHyCYELKISAK9dcDu55QeaJfAKoPpJAAGvOQeaBPdz5TYPZ0MD6wymDoOGPBSBXrrQjQK6IG6nwi0U2CVwdRxwICXKVDV/Xz2gPpEoF0CqwymjgMGvDyBNtP9RKCdAqsMpo4DBrw0gf66me4nAu0UWGUwdRww4GUJlHfhvQSrDKaOAwaMQH302NLAKoOp44ABL0ugjAfqJVhlMHUcMOBlCbTBpMTu6WR4YJXB1HHAgBGojx5bGlhlMHUcMGAE6qPHlgZWGUwdBwwYgfrosaWBVQZTxwEDRqA+emxpYJXB1HHAgBGojx5bGlhlMHUcMGAE6qPHlgZWGUwdBwwYgfrosaWBVQZTxwEDRqA+emxpYJXB1HHAgBGojx5bGlhlMHUcMGAE6qPHlgZWGUwdBwwYgfrosaWBVQZTxwEDRqA+emxpYJXB1HHAgBGojx5bGlhlMHUcMGAE6qPHlgZWGUwdBwwYgfrosaWBVQZTxwEDRqA+emxpYJXB1HHAgBGojx5bGlhlMHUcMGAE6qPHlgZWGUwdBwwYgfrosaWBVQZTxwEDRqA+emxpYJXB1HHAgBGojx5bGlhlMHUcMGAE6qPHlgZWGUwdBwwYgfrosaWBVQZTxwEDRqA+emxpYJXB1HHAgBGojx5bGlhlMHUcMGAE6qPHlgZWGUwdBwwYgfrosaWBVQZTxwEDRqA+emxpYJXB1HHAgBGojx5bGlhlMHUcMGAE6qPHlgZWGUwdBwwYgfrosaWBVQZTxwEDRqA+emxpYJXB1HHAgBGojx7rHFjFuzoOGDACHZLHlgZW8a6OAwaMQIfksaWBVbyr44ABI9AheWxpYBXv6jhgwAh0SB5bGljFuzoOGDACHZLHlgZW8a6OAwaMQIfksaWBVbyr44ABI9AheWxpYBXv6jhgwAh0SB5bGljFuzoOGDACHZLHlgZW8a6OAwaMQIfksaWBVbyr44ABI9AheWxpYBXv6jhgwAh0SB5bGljFuzoOGDACHZLHlgZW8a6OAwaMQIfksaWBVbyr44ABI9AheaxzYJXe1nHAgBFoh3QyPLBKb+s4YMAItEM6GR5Ypbd1HDBgBNohnQwPrNLbOg4YMALtkE6GB1bpbR0HDBiBdkgnwwOr9LaOAwaMQDukk+GBVXpbxwED7r5AH5x7KvnX/qX18fjsBwjUH7BKb+s4YMDdF+jm+KnUpOMoX/gVAvUGrNLbOg4YcNcFur85TgW6OX7yg+ndi+MnbyJQX8Aqva3jgAF3XKCfvDROBXpnXfU9H5w78WME6gtYpbd1HDDgbgt0ezx+4eNEoNvZ/19EoL6AVXpbxwED7rhAn/jhdDcR5+b4m+r/6d8I1AOwSm/rOGDA3RaoJsz9i8mp+5319CLo5+KkE+qNtDAH6YNFlwOe/QVCSI0gUMDzzIgQoqVJgRoPMqV9Xr0xFjrD0geLLgfsPqMonT/LAgy4z6fwCNRbsErn6zhgwAi0BzoZHlil83UcMODeCJS78EMCq3S+jgMG3B+Bps9/8hzoAMAqna/jgAH3R6C8iTQgsErn6zhgwP0R6P7F8RO8Cz8QsErn6zhgwP0R6PQuozENBqzS+ToOGHCPBDq9eyn059mb5gQp0V+dDA+s0vk6Dhhw9wU6MynRX50MD6zS+ToOGDAC7YFOhgdW6XwdBwwYgfZAJ8MDq3S+jgMGjEB7oJPhgVU6X8cBA0agPdDJ8MAqna/jgAEj0B7oBLAzWMW7xgXYfzACBdwBsIp3jQuw/2AECrgDYBXvGhdg/8EIFHAHwCreNS7A/oMRKOAOgFW8a1yA/QcjUMAdAKt417gA+w9GoIA7AFbxrnEB9h+MQAF3AKziXeMC7D8YgQLuAFjFu8YF2H8wAgXcAbCKd40LsP9gBAq4A2AV7xoXYP/BCBRwB8Aq3jUuwP6DESjgDoBVvGtcgP0HI1DAHQCreNe4APsPRqCAOwxW6W3jAuw/GIEC7jBYpbeNC7D/YAQKuMNgld42LsD+gxEo4A6DVXrbuAD7D0aggDsMVult4wLsPxiBAu4wWKW3jQuw/2AECrjDYJXeNi7A/oMRKOAOg1V627gA+w9GoIA7DFbpbeMC7D8YgQLuMFilt40LsP9gBAq4w2CV3jYuwP6DESjgDoNVetu4APsPRqCAOwxW6W3jAuw/GIEC7jBYpbeNC7D/YAQKuMNgld42LsD+gxEo4CGAVQbTqgG3Vo5AAQ8BrDKYVg24tXIECngIYJXBtGrArZUjUMBDAKsMplUDbq0cgQIeAlhlMK0acGvlCBTwEMAqg2nVgFsrR6CAhwBWGUyrBtxaOQIFPASwymBaNeDWyhEo4CGAVQbTqgG3Vo5AAQ8BrDKYVg24tXIECngIYJXBtGrArZUjUMBDAKsMplUDbq0cgQIeAlhlMK0acGvlCBTwEMAqg2nVgFsrR6CAhwxW8a5VA26tHIECHjJYxbtWDbi1cgQKeMhgFe9aNeDWyhEo4CGDVbxr1YBbK0eggIcMVvGuVQNurRyBAh4yWMW7Vg24tXIECnjIYBXvWjXg1soRKOAhg1W8a9WAWytHoICHDFbxrlUDbq0cgQIeMljFu1YNuLVyBAp4yGAV71o14NbKESjgIYNVvGvVgFsrR6CAhwxW8a5VA26tHIECHjJYxbtWDbi1cgQKeMhgFe9aNeDWytsTaBq9Ktf6YNHlgAG3DyZehh4oYMBtgFW8648ND4xAAQNeAljFO50MD4xAAQNeAljFO50MD4xAAQNeAljFO50MD4xAAQNeAljFO50MD4xAAQNeAljFO50MD4xAAQNeAljFO50MD4xAAQNeAljFO50MD4xAAQNeAljFO50MD4xAAQNeAljFO50MD4xAAQNeAljFO50MD4xAAQNeAljFO50MD4xAAQNeAljFO50MD4xAAQMGnKS3HlsaGIECBgw4SW89tjQwAgUMGHCS3npsaWAEChgw4CS99djSwAgUMGDASXrrsaWBEShgwICT9NZjSwMjUMCAASfprceWBkaggAEDTtJbjy0NjEABAwacpLceWxoYgQIGDDhJbz22NDACBQwYcJLeemxpYAQKGDDgJL312NLACBQwYMBJeuuxpYERKGDAgJP01mNLAyNQwIABJ+mtx5YGRqCAAQPG3I7lCBQwYMAI1LEcgQIGDBiBOpYjUMCAASNQx3IEChgwYATqWI5AAQMGjEAdyxEoYMCAEahjOQIFDBgwAnUsR6CAAQNGoI7lCBQwYMAI1LEcgQIGDBiBOpYjUMCAASNQx3IEChgwYATqWI5AAQMGjEAdyxEoYMCAfQarINAB7XHAgAE3BlZBoAPa44ABA24MrIJAB7THAQMG3BhYBYEOaI8DBgy4MbAKAh3QHgcMGHBjYBUEOqA9Dhgw4MbAKgh0QHscMGDAjYFVEOiA9jhgwIAbA6sg0AHtccCAATcGVkGgA9rjgAEDbgysgkAHtMcBAwbcGFgFgQ5ojwMGDLgxsAoCHdAeBwwYcGNgFQQ6oD0OGDDgxsAqCHRAexwwYMD9ACNQwIABA3YsR6CAAQMG7FiOQAEDBgzYsRyBAgYMGLBjOQIFDBgwYMdyBAoYMGDAjuULEOj+pfXx+OwHCBQwYMCeg5sX6INz4yhf+BUCBQwYsN/g5gW6OX7yg+ndi+MnbyJQwIABew1uXKB31lXf88G5Ez9GoIABA/Ya3LhAt8dPJf9/EYECBgzYa3DjAt0cf1P9fzcRKQIFDBiwr+CmBbp/MTl1v7OeXgT9XJx0Cn0xCl+VPlh0OWDAgAG7g7W0IFBCCPEzTQrUeJCp0NuWRttb2LB9gAEDBtx4+QIFajzH1M31BwwYMGDncgQKGDBgwI7lTQt09l34bq0/YMCAATuXNy7Q9PlP8TnQbq0/YMCAATuXNy7QmW8idWv9AQMGDNi5vHGB7l8cP1H5Lny31h8wYMCAncsbF+j07ozRmLq1/oABAwbsXN68QKd3L4X+PHvTLO7m+gMGDBiwc/kCBCqkm+sPGDBgwM7lCBQwYMCAHcsRKGDAgAE7liNQwIABA3YsR6CAAQMG7FiOQAEDBgzYsRyBAgYMGLBjOQIFDBgwYMdyBAoYMGDAjuUIFDBgwIAdyxEoYMCAATuWI1DAgAEDdixHoIABAwbsWI5AAQMGDNixHIECBgwYsGM5AgUMGDBgx3IEChgwYMCO5QgUMGDAgB3LEShgwIABO5YjUMCAAQN2LEeggAEDBuxYjkABAwYM2LEcgQIGDBiwYzkCBQwYMGDH8vYEWsjnPjfnB4suBwwYMGB3cBwEChgwYMAIFDBgwIDbAsdBoIABAwaMQAEDBgy4LXAcBAoYMGDACBQwYMCA2wLHQaCAAQMG3HGBEkKId0GghBDiGARKCCGOQaCEDCSXl70A/c3PbwofIFBChpE7/+rHy16EvubO+lOCQREoccrdD5a9BDWz//tlL8FBs3/pG43MZ3v8pNSPItW5sz5+yv4JAu1UFn+SdaOh+WyO52rV9+Ztuo15786f9MQa4r7fHY9PvNLASjw4N/7mwefSxYgn2I0lNOgL1g8Q6IJz78YcO7fBkyxBlHfWH2+kO3Nn/Qu/sn9y/dKZM2fO/tAo3RTarijW+b23/8n58+f/puTdzRMLPnFtqC8u7/vN8XgehcrHqt2xtNPmS1MHYTHCJr17af3EWcvaySfY8zW/qoQGfdFW3qpA7W3LKfu2DdO5k7X999bH9u1uT3MnWXfWT3zDNquP1+1t8b2z9jortcZNYbXuvjSOU4SIvpXEOr/3dtdj8BNG/ZKWtLHM2ReXIu/7sO0+/7VwzV4o1W+rHsRNOt2/2Mi2kOqWmLmFa9+kag/bzqSlE2y5+QkH26oIBm1RoELbcp7Vn5hNvrGTte3Q82fCLfxnP7h8+fKNMLO+sGvXzwO1xnOcNjV3kiWJcrpv/US8xiO0xgfnYiHuPveBUT4+8fVfXP/HlyOTacqULCZ3ZOf1XnSe+/z581Ebe/KD4geLvfInr8J8qdj3d8+d+MYnUV0qVDNBD1XLE6qv/mFJ6u9JdevBvxO64hVnPdZ+kLAKYR09+8vrSnpmi7SfYMvNTzrYVop112rQ9gQqtS0xgpXiWUUxt7J86LVH8mQyez3VMw6P7OPnygsbFj+RldY70WvqJCuEvx9V8xesDaDcnQnPEq1NS2qN27FvwzUsbJnw7+Rkav89ff+kvi1F1uSc3gv32b9V09+9ZKzKg3OLPYdvrIdbse/vngu7ZNcjHzz3y7RM0kPl8mxL90IsiyP196S6tW0Rkop4MLf3g4RVyLvPv4vm9xeFD23dQ7n5yQdbSazpp+Xlak2gUtuq+oLNSlG2oy3zSanTNH+bs3syPE7/xY3rly9/P97G0WaeMV/VPShtdX15RIUU09BJVjyvqOKOrUchszsTLt2/tzYWoTWmUrqzHq/hfnLQ1tdY79RK7bZiqwjekw56GiGsGIW5LvYcXuqLz5+qfR/a8hvxwSGtZpIeqita/VOciv7e1F63rr8sqcd+1iP1g4RNmtWt9+I2WdxWFoOKzU882IpiTT9fL19aaE2gUtuS24TdStNsa6StN4vZH5oxf9mT2d6IEdl5RsWp/N1y7dm/qO2ccJa17G49yZr7kkIadfvB2rLV8mbdmVA/VrDUGlNdpW5Kdm5hjaNV/mY6m6TGSvOxL7tFJ9JBr6DbsL+mz1arefc+/d6ZH4lEpwh9cfH8ST6vqjzBDg0abY5776VNXtLDjD5m3U5GZX9PxVK3lOCFa++Wi7hCP0jYpOn5ZdjRDSvTx6Z3S91DuflJB1v5LEaDmIZpS6BS26o8YbZYKcp2vKnianPv+j9+7+XkbMJ6EiTPX/Jkfk2leFHAfi1nP6lDpdpTFPyd8ra3xtIA5r6kkH/xxN+qo9AvLR/G3ZkPkul+HK5rueUJrTHvgMbbO63qxiEt+/b22H41QRRrFKv3pIPetqFMvR7EVS+aR52TCeEqmHy5x94Xl86fKs6rquWXGDQ8fztbOlZpeqjapPs3wu32NRmvp7q/N5XqViR44R5H6SKu1A+yb9J0hXeTZSldrzMNKjY/8WBbcRaTQcYnDGxbApXa1owTZtsxLT3ehrP85OWiT2y9lor52z2ZfPJiRCostP1EZPdEalWj9uwWm4NNUJZYTrLmv6SQRG3l+ChUbDT3Pv35n2o6UdNp/Z/d5EAhtcZdewfUXON0n4c19rz1aoIkVhW79+wHPeN83+i7hD2dM+mR5/EZHVDhKph4DBP64vL5k3heNZ1xgl08w5f0IGzS/f/18tfyRRfw8ZQ//yBen8r+nly34uujVoUWz3rEfpB9k+5fTHSbfLpdPmUvnmCLzU862Epivff7wuRG17QtgQptK/631BGMUj6mbWcbNs6JMy/kRky3xv6n77/8o5nzt3oy/8TcSdZrOe9ph+fk6np6QbCwynVPnizTVW+hfPF+bt4Sj3d2eBRKZxl2Qr738nrakE489yNtuqyKZf6RWuPFuAlmWzuv6tadHBXvq3O4okJFsU4Tus171oOeAc5WIL6Gd2c9Xtmv/2Lmcyu7wlUw6Rgm9cWjCOdPYvl0Rh0pGFTQg7RJk7Zy5vwPfmlcqrz+e3PKWFcz+nuWupUtZ9QI7OuhnfWI/SBhk8ZrH3otmbPljnHxBFtqfuLBVhCr2nSPn3n+/A8u/zJseLvGdZYOCNTaJrTX1wpWyjd8dDL0xCtGm4ia8r3Lxsma3NG0ezJe4PXxv7FcAbRcywk1kz/Hqxz7VHkdS1vAGukky74G9rpv+zu+ybCb+Wh85nltyyVLlnVBd8fVPUfVDMJO6nam9WQ7GWuc/JlW0U/MMz5JrNXesxz0IqPrZ5Jp8w/LozmH/3ulcNlYvKYsXwUTjmFSX1zbUJZrgtZy677f/69hq9VWM6uogh6ETbr/3nNfv5zNR+FfzOZZ3Pjxmszs75l1q7gqv7M8FWec9Yj9IPn0Znz2+9mZtfUeY+EEW2p+0sFWEGukGT0njMsZSzqFL52BmG1iV+/qaVbKN0B4iCjtuhvvZ72r8XP5yZrc0Sx5cj+b5+7Y/hBu+YG8cPb6c1kfn4l3hHFCZtV0nuqTLNsaCHV/Ov2/2X1a8xmjyEd/9oNfCvfeNktVVxBc3AQzxWxqrVEnJnsqb2vXC6evolgl7+nborA17/51cZOltUs9JhMaydj08jXliqtg1mOY2BdPI10TLJbL+z7tOT53/m8u3/i9ZlC7HqRNum/sv/33/nWybneLz0alayL294S6ZUY/kFjPesR+kLxJ1dXY9HpBBhBPsIXmJx1sJbFGm+7ejRufXr78vfPnw+Ou+dRAezeRbG0rTblNmK+vpVbKNrAxw/1Pv5/tpMef/xvDEXJH0/RkfkUzO30pxbiWo2qh7abdtl5avIumLXhy3p02lfJJlrQGQt3PtpDZIb1bMn+ynmlbTLqg5uloSXDqw/eyRwG1Z0WNNY6//w/ajoo7rz9K1tguVsl72gKXTg6STnEyv1xj8Zz/1jx6C9eUq+7lW49hYl9c21CF86cb1nJx30d2ef6MJtdM9XY9SJtUq9WlFKfMD57W/p5Ut8xkG0I66xH7QRWb9Pr3zv8w7famq682nf0E2978pIOtJNaqTReltceYrG0rS6lNiK+vpRu4eAhOOtonnvtz+6Mgwgm5+qjgSf2K5sfia5j6tRyFf29s2c7hQuWl6Zt6wnm3fJJVsQb2up+cIP6fcichXuzSLfnsJCzugibz+fnHkuCStXs/Ob3Xel22Nd6/9Ir+tbDvlayFJNap4L08u6WtU+jTFTSmjnbG8U26plx1L184Cgt9cf06deGqjnbinpXL+z475oW+f//8y3r3x6oHaZO+V/lCsdpE8X3DfNPZ+3ty3Som/YJ01iP1gzKGZZNqyZ59qjrBtja/qXSwlcRavenafZDeujpJSm3C/vqa+kTtxK8ZPdrHz//ghn3WtvnrI4QVPalf0dy2bTzzWk7FpNHLIvE+2f+HceGyXB7hMe/sJCsbaMbcQu9Ha2Ct+6FM1ksLGK+x/ih2OaoLmswnugJpbY35potP75/XD1lqjX8Zr0D2wKJxDrv/i3QxdXYu1hho8V6ewkEvXaDs/Rhjk1quONqvKVffy5eOwra+uPmKTXr+ZN6ETMqNkafyE+z0bMf+PJSlPUmbtHCdvpx4E72SbbpogWz9vam9bhWfkA67CNkXpLMeoR+Urltpk2rtNdxLxZtU4gm2pfllG8ZysBXOYmZsuhZf5Sy3LT27poFsr68lURtYf8JGG/JCehSkOP9Cqy7KT7+iWfjEfi1H+5rlfvV78alZ1AriGiCdd0vRBprZNRYz/qJZ9xNw6WW7dI3VtntcGAwi6oIm84meLdQ/ylpjYdOpQ1zSGVB1PF7j585/TetCjE2FZvO8YRVrnIqnsosHvXyB4vdjni+dhMQNUl8E61Vx6faCNoG1O1Lqi0uv2Nj2i1qaqkEcpGOeTQ/mJeN8kxrX6csLpjZRev5WXCDjWXfLOhSekN4sCFY467H3g4oMbZNqlU6dtEvPvpkrZTa/0joUWo1drNWbrsXBRMptK0rWiEonzOXX17R5qQ2cnd/rPYliF/Tu99PjaGH+xVZdNKh+RTM7qbNfywm37ZnzyQXX8GsaOK3KyfmI/tyI9bxbHn4ur7zGGmRni4W6WZI3xgAAFHtJREFUn8Z82S5f44on9cJq87/TblhpgIakNRpCvP5SdhE+Lr2bPJOSoqWLMbNHqip7L4+2ywoLpDrF8RbTx/6K60vxMGmej4u3F/IYR/n8/nixLy69YhNPWn6wYcbIU6pdl9/hKOuhapgk4Tq9Nrv385ff8wUq9vduCOug96zVYsWDkNzLnmiwnvWU+kGFDwubVN/H+/qbeDNeyis1P22X2Q62VrFWbrq2BKo8abatYiMqnQWXXl/TG4V+e7jQjSs8LqfqWHKqo8/faNXFi1/6Fc3fZRfPbddyNlOpRvetwq9ll0X1Q/L1y5cvF6+TW867xRFrdI9pa1B4yVKv+5o2PnlJO/3T11htO+vF8c1x/riDMH5XSYj3tG0RGzo8o/pFvp3sF2NqjVRV8F7UGPRXFtNyY4E+iY1ujv0VNphCKyifj0tXwfQUjmGFfab1xaVXbNKUXoKU3tbPW7tq1yU5mnoQR+1Q87Bepy9MkW2ifIEK/T1thQt1a2o8IZ1eSEj7NeJZj9EPikq0F8G0TSodhaVmo82m0PwK02sH28JGKIm1atO1ItDck8W2ZTQiyaDp62tmo1AbOJqgWAF39Svt48dfzpqgPn+jVf+ueIQpLYn9Wk60YX94/ed/mtwmffxr2R3FyqpsO++Wv6B7LF+uVPnvx32mtO5LW6i0xp+8ZD2ohrC8XDCocHVaHrXSdjGm7khVeaNW7whFSvr0ZmELlBcoar+2sb+KvZXdcakDLN3L16LXDGOfZX1x8VXjOOWXIIV72nprTxSaLGY+zlzx6FwxBNdUuE5fzI3SAun9vcIK63VLfVja+Vq/RjzrMR6TM14EyzapVOmEZiOOqmRMn7WCwtB9FrHKm64NgUqdjVIjKr0LXHx9rdwo4g1sDHkRjfuUfSGk7m+mRtXnX3GJdWq7omm/lrOdVOr9RKN5vbPu2t1i31s/7xZGrJmaBs3eOCm8rjGN6355C919OSMYaxzfcjMfKS+8cGofAVHadPJtP8vFmDlGqrqRboUXkufrk4d/8oNeeYHqjP21a2kU0r38PHpTMvfZvcLqWF41TuZgvgQpjDxlzP3jryV35eRx5uxXCLIYtVoeo0YaArC4wlrdUjF3fvGqvHjWo5l4t/QiWHZXTKh01mZTno04fTx/c5OWuxfWWxxRWhCo2NkoN6LfmbtNN6i1UUQbwPTuriHM/L6SPv9yq5avaMaLbruW87HumHuf6rurfEgujCShn3dLX0jWR2P8Lu3kFJ95z+Zv30LSGlseKX+lMISY3aDC1Wn5mFS6GFMxVI69VecVQZ0AG4YoLZA89pc2GpL1MTXpXn6W7Vn7rOJVY7WslpcgpUcxjNZ+I1mdinHmpomQXtBX316rq8aokYcALKzwPePDwhPSpeOicNaTdzQrh0MSb4mUdsGMUZVsXeXSJr2XlFcJQaUFgUqdDakRSa+vSY2iPOTFZrGbJoy0XGrV4hXNtNXZruWIh6ap5aWl4kgS5mU521tOMd70mKUDqqYTtSGs8cxhSmwjINpmlBULt/3MizEVQ+XYW3V2hzxc5egE2GibxgLJY38VjmGFE7PMrNK9/DS/q95nla8aT+0vQcoj7pVa++xx5uJFyipvxXV6eedXDQEoVNJknfInpC1jSyXNunyQjE1cPRySUOnKSzRzVCVjenGTykLIs3iBip0NqRElR27z9TWxUZSHvEhqZrohpZeAzBHCxCuaeauzXMuRDk3xh6WXlopvGZW6EKUvqJgeM98XThdT0oawxvIj5Tq54uCTz6hQbKnjxmjB4lA5QqvOV80cOcq6QPLYX8VjmGbQglmttxfiyX5ebkTFfSa9YlP1EmTViHtGa585zly8Alk7k2t11c6vHgLQXkmNJ6TlgfVcBnVVn9srnblEs2ZTWgNpk1ZsujyLF6jY2RAakfT6mtQoxDF9HuQP5AiGM8cAF69oaq2ufC2ncImiFPOlpernG21fiFL0WEhU/WDjUlWFNrRvFltcxUArCbk0AqJ9RnHkOl78gjxSlTReXeFtS4uFqsYqKm4Y/Rimd1YKZwfp6easAVuSWeb7THrFpvolyMoR9wqtfeY4c+kqax0MoVZX7fwZQwAWK6n1CWl5rEKXQV1jTsWY/fkSzZyNuQbyJpU3XZbFC1TsbAiNSHp9TWoU4pAX2RfkCzrmHpGvaOqtLmlc+fgHthcD4jnYXlqqGHVW+MLU8Nh+MoNtcwtWaCP9qsWgpUfKq0dAFGZkKRbHEjKXTV9ya6vOpo9X2daNqxiryNwS2jFMPx8vnh3cS2Y668UxY59Jr9hIL0HWGnEvb+0zx5lLoz3jKtdq286fuUDGCgtvu1eNVegyqGtaZqt0hSWqMZviGlRt0opbHElaF2h+BBYbkf31NaFRVI3pE/9pXCiUW/W08oqm3nO8oZZn/Pif/SJt1sX7i9UvLU3NEfqEL1R4LH4G2VCbpI3KNbY8Ur6ruh2WARqqZ1Qu3k3aVWksocqRqmytOq8r13WNSAtUOfZXFOEYVjo7qHpxTNrJ0is21pcgZ4w8NS23dmGcuf9nnFGbxyR7rS7v/IoFsq6w9La7PJTXVDhISsMhVVQ62xJVvU8mrEHF0H1VtzhU2j6F19avohHZ7kMIjUIe0yd9LtroNMitWn2r4opmodXtp1eYn3slrDr6kUocgEaPPkKf8AXRY/EM3i8d3yVtVK9xeUS/i+NC8gEapBkJdVweS6h6pCrLW0LGHd3sZ8ekBaoc+yvffidKzzyUzCq8OFa5k6VXbCyPaVaMPCX56sWpZZy59ApBluJ4f2KtLr1PIC2QtMLC2+6VQ3lZD5LicEhS7bUvkfw+mbQG4tB96fpVDjy1eIHKnqxqROXX14RGUTGmT/znn6+bT4mKrTr5XL6iWWx197Ih9E48//3shSFxABoz6QgTwhdmjeSa3OrQeurCFpq1xrZHyq0DNIgzEup4xVhC1WPLlN8SMqyf/+yYsGbVY38lxfoos1qxaVbbi2OzdnL5FRuNWfSNfeSpimHgrOPMpVcO0pRPZIVaXd751gWqWGHrE9JivyZJ7UFdxX0sLJH4Ppm8BsImzde84hZHG48xiZ6sHqCp9Pqa0CiqxvRRGi7OWGrVs69oxp+WWt2Nf4xvVWZv/FQ95WFLxReqRnKNYhzf7VuoymNxdme/olI1I9lj4lhCFUPlJAtkdoD04SDSY7K8ZjPG/kqTjTJbSGkfl18cm72TxdNX4yXI6dQ28lSFr+zjzGkLqZKsc41abdn5lgWqXGHLCWNFvybB1hzUVdzHswZ6Ks6mcg2sm7SmENp5kF6ozJWNaFp4fa1yPoUvFcf0sZ012Vr1bsUVTSO2Vrd//f3z+Ysx0gA0Uub+Qp7r+gt14giIssfiyCOfGgtqnVGVoeXx8+Shcqa2Vr2ZnxPnr5rJazZj7K9ZMfdxecCWGvvMfNlRLrdfexV8JYwzly5k/A5vfBO+Vq227XzLoyKVK1x+QrqqX6NSPkgKL4KJ+1hcIuF9MnkNLJu0rhDaepXT7snKRhQlfX0tn8/cjcJy1lRu1fIVTadUD7vZxBf0r+abQtxCs+Zf4zXpqhlVGVoYSyidl7BcpVYd7aG4RYdy0QdMFtbMPvaXe8ovjtXYZ9eFd2/MlyAL8tPnXn1QLQ34FC/k4+dfSkZqrlerrTvfMhRW5QpXjPGlPv5Fqch63mMfDkkCywM92d8nm73L0k1aWwgtDSYierKqEanotwJdG4U6mypsAUurtl/RdE3lsJuNfEGYi7SFZI+p1DaoMKOqqimMJRSlNFJVxQJFr4mMT5zRzraqFmhaHvvrgCm/OFZjn5kvO8rlpRH3qlt7aVzhdCHjSylp9a1Vq+07v7RAM1ZYfttdiP28x/oimFh75YGe7O+TVa2BsUnrCaGl4eyqPCk3Ist8HBtF+TVcoVWbVzTdM+OQ3MAXrJG3UIXHpvbH7oXYZ1RlaONiTK2UW3XyHFD56WxpzYxx9Q6e0pNGzeyzdGamoata+67SpO2je/94/hXj7tWsWi3s/PIhY8YKi2+7S1j7AtleBBNrr7xE9vfJ5Omtm3TWpmtvQOV5PFkR10YhHPKtrbpwRdM9cx+S5/6CfS7iFqr0WGkglyqEdUaVhi5cjKkVW6u+9+ll6+OSLoZuJs3sszSlRy9lX+3bhxKRU1WrxZ1fZlSv8HzLJJ732Ews7uOqgZ5slU6cXtykFZuuxRHpO5j5W/WcmfOQ7PCFOdPYGltnVOmxOdv7fEpvYV+KWeg+a1bQzaS5FZbPe6zXPsR9LC6RcAmluTUYtkAdWvXCAYteosbmb5/R8jy2+H25JPKiD6oOaWyF5ztIVoDnXaKm1mDoAiWNZ3ke8zZs0s4GgRJCiGMQKCGEOAaBEkKIYxAoIYQ4BoESQohjECghhDgGgRJCiGMQKCGEOAaBEkKIYxAoIYQ4BoESQohjECghhDgGgRJCiGMQKCGEOAaBEkKIYxAoIYQ4BoESQohjECghhDgGgRJCiGMQKCGEOAaBEkKIYxAoIYQ4BoESQohjECghhDgGgRJCiGMQKCGEOAaBEkKIYxAo6UU+fPWhIAgOf/WdZS8IIVoQKOlBJheCNI9di4uu/ME166RSOSELCAIl3Y/mzyA4qgS5kfzfjFROyCKCQEn3sxUEK89+FP7j9pujIDgdFSFQ0oUgUNL5hB3QQ+m1z71RbEgESroQBEo6n/trwbHsj43g0LtTBEq6EQRKOp+wB3qsWLIVXw49Hv37w1fD0/pg9dQ1o/xWVL7yKLftyQKDQEn3E3rx89eMgkSUkzfSm0tH3i0IdCu7bb+khSZDCAIl3U94Dh8Ej3znI60oPVXfih9sunUyiHupWnnU+bz9BgYlCwwCJT1I+hzT6qlUookos8uj4T/0m0t7o/SsfytY+e4SlpgMIwiU9CLxlc7oTD2+qJmIcifVY3SnXru5tBX/NbVdQCWksSBQ0pdMfvNa9DpnbMzS3fbC3XndmtyXJ4sLAiV9yuQnQfkxptsf/ixSq1auLppmSTujhDQdBEr6la34VaRMoFceKngSgZI2g0BJ57OhKzB04/FpJtD47tLqM9/+aMMQKBc+SQtBoKTzSTqdcfZGukC3suGZzGugXPgkLQSBks4ndGb2LnxoSO0UPhdl2OfUr41uZA8v4VKywCBQ0v2E0gwefTv8x+TqyUB/3jO341bx5lI65kj0oJPWfSWk2SBQ0v0U7gnFXcvo+fjJR+kp/Icn0w+S8uiDI6/Hd+3pgJKFBYGSHkQbUflIfGq+E/372PT+yaT40Z/EPc2kXHsXHn+SxQWBkl7k1murUSfz4dfTgiujUJTXppM3H4rGXHo7u/GelEejMUUPOOVfIKT5IFBCCHEMAiWEEMcgUEIIcQwCJYQQxyBQQghxDAIlhBDHIFBCCHEMAiWEEMcgUEIIcQwCJYQQxyBQQghxDAIlhBDHIFBCCHEMAiWEEMcgUEJIl7I3Sn+OpZncX2t2foUgUEJIl4JACSHEMU0LdKFBoISQLgWBEkKIYxAoIcTzqB+jyn5ySv11+JT6/b6d+Aemo1+pOh3999D/fCP+LcDbb4yC4NF3yt/If506SiTQ6OerDz97LZ5NNoP8O+E3jieM+Jtb6m99ptn30mug+ofG4ifRF1CbYCtbupiiB4ESQuZO9jup6pf8biU/jnokMmdJoH8YfhIW7Y3UNMmH+jdKAv2S9mE+A/07idTCeR6K5xBJsjDT7HuJQE2itvgZOF9AfYKsS2y5HYVACSFzZytYiTpnV4JIKaFtor+ujJTVTIEGweevTdTPph55Z3or/vHU6BvPTqf/dNLyq9ORx8Ip09llMyh8J5Fa9OPVp9V3wrLiTDVwuoz5h4XFT1JYQH2C8KuxZ3fKS4tACSFzZ0Pvu+0kHgrVd9oi0NQ+h97Npk2/EU9TTNqrDCcyZqB9J5TaabUYq+qsWp1bF2eafS8WaPHDwuJna6EtYGGCrWSBNsoLi0AJIXNnIzj0jvbHMe0fJYEe1ydK9Zd8Y6tssljD02kyVToD4zsb8WeH/i6I+56lmWZgJdDSt7XFL65FalhtgkTzIe1d80sIlBAyd8LeYXD41Efq3+kdneTKZEmgp4sTTfWOp+WsOL8Lr2aXTmt8Zyc+kT/6T6Po6uia+k9hguxPJdDSt/PFT1JYQGOCjeS0vtxtRaCEkPnza3XHZSVyjC6nUGR2gRZO1qPrk2lKvbq9UVpkClT/jtJieOauOp87SZezOIEh0AJRW/x8mfQT9MIEapWSqwbFIFBCiEMmP1W3tY3eXWsCVR3G6KLkRvL/+QSqLX6+TAU/6hOoz9SNKjMIlBDimKuvBqHjhFP4+FrmjFN4S2aewqcfHlNn7uEp+T+ri5PGBNIpfGnxkz+Kp/DGBNE5/Eb5cwRKCDlAlC3Nm0j6PfnMXOlE0f9tssqi30Q6LhhYTXbov4/UddBDf5c+GqVPUBSoQNzROsD6ApoThP/7H9YxSRAoIWTeZD5KTtp1ZaYC3AgKAk1UFN8cTx8M0t7yybI3Ssri2WYzML4TLsKXItWF/1+NpyhOUBRo8cPi4ifRF9CcIPz7GcstJARKCHHIVrASvWl5dRSJpvggfWigQ+9MJ28ERYGGE0XPqV8IktPt6BvRRLbnQKMpJ2+OlLI0ERa/s5E8RL8R5BddtQkMgRY/LCx+ksICmhOkT+ybQaCEkLmTveqoOovZq5zq2cmd+I8/LtxEyt6UXFF/pt+IX2E3XuU89B+T1yijwnwGhe8ojOr47mQvZBYmMARaIuaLn+L1BSyun/Z0vxEESgiZP5Mrq0E04Efylz5QxzQaCuTI6/cNgYa9v9BQD+uDiazEI3eUBPpuPJiI+lOfgfadfCCRvbwbqU9gCrT4bX3xM7y+gMX1E6/aIlBCCHEMAiWEEMcgUEIIcQwCJYQQxyBQQghxDAIlhBDHIFBCCHEMAiWEEMcgUEIIcQwCJYQQxyBQQghxDAIlhBDHIFBCCHEMAiWEEMf8f5ognJJK8I5oAAAAAElFTkSuQmCC">
            <a:extLst>
              <a:ext uri="{FF2B5EF4-FFF2-40B4-BE49-F238E27FC236}">
                <a16:creationId xmlns="" xmlns:a16="http://schemas.microsoft.com/office/drawing/2014/main" id="{1A4F6A91-14DE-46AE-AC76-C48E41ABC8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228600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EFFBECF-F9B6-4C6A-BC62-FB20578D9A83}"/>
              </a:ext>
            </a:extLst>
          </p:cNvPr>
          <p:cNvSpPr txBox="1"/>
          <p:nvPr/>
        </p:nvSpPr>
        <p:spPr>
          <a:xfrm>
            <a:off x="7389087" y="1566765"/>
            <a:ext cx="385556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Largest concentration of breweries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Colorado (47)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California (39)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Michigan  (32)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Oregon     (29)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9"/>
          <a:stretch>
            <a:fillRect/>
          </a:stretch>
        </p:blipFill>
        <p:spPr>
          <a:xfrm>
            <a:off x="934301" y="1528787"/>
            <a:ext cx="5943600" cy="39795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EFFBECF-F9B6-4C6A-BC62-FB20578D9A83}"/>
              </a:ext>
            </a:extLst>
          </p:cNvPr>
          <p:cNvSpPr txBox="1"/>
          <p:nvPr/>
        </p:nvSpPr>
        <p:spPr>
          <a:xfrm>
            <a:off x="7411231" y="3510239"/>
            <a:ext cx="385556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brewery apiece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District of Columbia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North Dakota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South Dakota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West Virginia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3522" y="6418247"/>
            <a:ext cx="1186127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Source of Images:     https</a:t>
            </a:r>
            <a:r>
              <a:rPr lang="en-US" sz="1400" i="1" dirty="0"/>
              <a:t>://www.halvemaan.be/nl/home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6537" y="5698887"/>
            <a:ext cx="1177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Number of breweries alone should not drive strategy…   Consider the product characteristics!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FAC4-286E-4119-B13A-CB7582CBC92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20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halvemaan.be/data/images/skin/default/logo0.png">
            <a:hlinkClick r:id="rId3"/>
            <a:extLst>
              <a:ext uri="{FF2B5EF4-FFF2-40B4-BE49-F238E27FC236}">
                <a16:creationId xmlns="" xmlns:a16="http://schemas.microsoft.com/office/drawing/2014/main" id="{464C3F96-879B-422E-8E26-D2AFB67FE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9"/>
          <a:stretch/>
        </p:blipFill>
        <p:spPr bwMode="auto">
          <a:xfrm>
            <a:off x="279500" y="189059"/>
            <a:ext cx="130094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brugsezot.be/data/images/beer/1_1401724383_thumb11400765961brugsezotglasfleslaatsteupdate.png">
            <a:extLst>
              <a:ext uri="{FF2B5EF4-FFF2-40B4-BE49-F238E27FC236}">
                <a16:creationId xmlns="" xmlns:a16="http://schemas.microsoft.com/office/drawing/2014/main" id="{7E699BA0-0229-4E5D-9CC2-D17B46759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01" y="5791200"/>
            <a:ext cx="67519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straffehendrik.be/data/images/beer/2_1396426589_thumb21392823021straffeTrippel.png">
            <a:extLst>
              <a:ext uri="{FF2B5EF4-FFF2-40B4-BE49-F238E27FC236}">
                <a16:creationId xmlns="" xmlns:a16="http://schemas.microsoft.com/office/drawing/2014/main" id="{1EC9049A-E3AB-45DD-9FF3-77562BCEF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484" y="189060"/>
            <a:ext cx="74601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brugsezot.be/data/images/skin/default/logo1.png">
            <a:hlinkClick r:id="rId7"/>
            <a:extLst>
              <a:ext uri="{FF2B5EF4-FFF2-40B4-BE49-F238E27FC236}">
                <a16:creationId xmlns="" xmlns:a16="http://schemas.microsoft.com/office/drawing/2014/main" id="{BB516050-5F3E-4269-A40F-9B6945B84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891" y="5790054"/>
            <a:ext cx="1197410" cy="87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05EF3E8-921D-4BBC-A653-36BA88222D88}"/>
              </a:ext>
            </a:extLst>
          </p:cNvPr>
          <p:cNvSpPr txBox="1"/>
          <p:nvPr/>
        </p:nvSpPr>
        <p:spPr>
          <a:xfrm>
            <a:off x="3680691" y="671084"/>
            <a:ext cx="4830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Summary Statistics For ABV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84255C6-2F88-439A-AAB4-58F58E4EC923}"/>
              </a:ext>
            </a:extLst>
          </p:cNvPr>
          <p:cNvSpPr txBox="1"/>
          <p:nvPr/>
        </p:nvSpPr>
        <p:spPr>
          <a:xfrm>
            <a:off x="858977" y="4054766"/>
            <a:ext cx="2567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 Breweries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Range </a:t>
            </a:r>
            <a:r>
              <a:rPr lang="en-US" dirty="0" smtClean="0"/>
              <a:t>    0.1</a:t>
            </a:r>
            <a:r>
              <a:rPr lang="en-US" dirty="0"/>
              <a:t>% – 12.8%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</a:t>
            </a:r>
            <a:r>
              <a:rPr lang="en-US" dirty="0" smtClean="0"/>
              <a:t> 5.6</a:t>
            </a:r>
            <a:r>
              <a:rPr lang="en-US" dirty="0"/>
              <a:t>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Colorado Maximum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EFFBECF-F9B6-4C6A-BC62-FB20578D9A83}"/>
              </a:ext>
            </a:extLst>
          </p:cNvPr>
          <p:cNvSpPr txBox="1"/>
          <p:nvPr/>
        </p:nvSpPr>
        <p:spPr>
          <a:xfrm>
            <a:off x="7389087" y="1973815"/>
            <a:ext cx="3855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 Halve Maan 33% greater median alcohol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E6CD294-0389-469F-BDE1-408280F0BD76}"/>
              </a:ext>
            </a:extLst>
          </p:cNvPr>
          <p:cNvSpPr txBox="1"/>
          <p:nvPr/>
        </p:nvSpPr>
        <p:spPr>
          <a:xfrm>
            <a:off x="7389086" y="2948439"/>
            <a:ext cx="3855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Verification of Maximum legal alcohol content limit for import and resale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3522" y="6418247"/>
            <a:ext cx="1186127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Source of Images:     https</a:t>
            </a:r>
            <a:r>
              <a:rPr lang="en-US" sz="1400" i="1" dirty="0"/>
              <a:t>://www.halvemaan.be/nl/home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3573" y="2131945"/>
            <a:ext cx="6977033" cy="7581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84255C6-2F88-439A-AAB4-58F58E4EC923}"/>
              </a:ext>
            </a:extLst>
          </p:cNvPr>
          <p:cNvSpPr txBox="1"/>
          <p:nvPr/>
        </p:nvSpPr>
        <p:spPr>
          <a:xfrm>
            <a:off x="4332860" y="4052481"/>
            <a:ext cx="3327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 Halve Maan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Range </a:t>
            </a:r>
            <a:r>
              <a:rPr lang="en-US" dirty="0" smtClean="0"/>
              <a:t>    0.4% </a:t>
            </a:r>
            <a:r>
              <a:rPr lang="en-US" dirty="0"/>
              <a:t>– </a:t>
            </a:r>
            <a:r>
              <a:rPr lang="en-US" dirty="0" smtClean="0"/>
              <a:t>11%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</a:t>
            </a:r>
            <a:r>
              <a:rPr lang="en-US" dirty="0" smtClean="0"/>
              <a:t> 8%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Quadrupel beer Maximum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FAC4-286E-4119-B13A-CB7582CBC92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64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halvemaan.be/data/images/skin/default/logo0.png">
            <a:hlinkClick r:id="rId3"/>
            <a:extLst>
              <a:ext uri="{FF2B5EF4-FFF2-40B4-BE49-F238E27FC236}">
                <a16:creationId xmlns="" xmlns:a16="http://schemas.microsoft.com/office/drawing/2014/main" id="{464C3F96-879B-422E-8E26-D2AFB67FE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9"/>
          <a:stretch/>
        </p:blipFill>
        <p:spPr bwMode="auto">
          <a:xfrm>
            <a:off x="279500" y="189059"/>
            <a:ext cx="130094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brugsezot.be/data/images/beer/1_1401724383_thumb11400765961brugsezotglasfleslaatsteupdate.png">
            <a:extLst>
              <a:ext uri="{FF2B5EF4-FFF2-40B4-BE49-F238E27FC236}">
                <a16:creationId xmlns="" xmlns:a16="http://schemas.microsoft.com/office/drawing/2014/main" id="{7E699BA0-0229-4E5D-9CC2-D17B46759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01" y="5791200"/>
            <a:ext cx="67519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straffehendrik.be/data/images/beer/2_1396426589_thumb21392823021straffeTrippel.png">
            <a:extLst>
              <a:ext uri="{FF2B5EF4-FFF2-40B4-BE49-F238E27FC236}">
                <a16:creationId xmlns="" xmlns:a16="http://schemas.microsoft.com/office/drawing/2014/main" id="{1EC9049A-E3AB-45DD-9FF3-77562BCEF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484" y="189060"/>
            <a:ext cx="74601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brugsezot.be/data/images/skin/default/logo1.png">
            <a:hlinkClick r:id="rId7"/>
            <a:extLst>
              <a:ext uri="{FF2B5EF4-FFF2-40B4-BE49-F238E27FC236}">
                <a16:creationId xmlns="" xmlns:a16="http://schemas.microsoft.com/office/drawing/2014/main" id="{BB516050-5F3E-4269-A40F-9B6945B84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891" y="5790054"/>
            <a:ext cx="1197410" cy="87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05EF3E8-921D-4BBC-A653-36BA88222D88}"/>
              </a:ext>
            </a:extLst>
          </p:cNvPr>
          <p:cNvSpPr txBox="1"/>
          <p:nvPr/>
        </p:nvSpPr>
        <p:spPr>
          <a:xfrm>
            <a:off x="4771159" y="671084"/>
            <a:ext cx="2649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ABV vs State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9E53CEA-5801-44F1-96F8-C921E214441F}"/>
              </a:ext>
            </a:extLst>
          </p:cNvPr>
          <p:cNvSpPr/>
          <p:nvPr/>
        </p:nvSpPr>
        <p:spPr>
          <a:xfrm>
            <a:off x="5783595" y="241333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Helvetica Neue"/>
              </a:rPr>
              <a:t>Colorado maximum ABV of 12.8%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Helvetica Neue"/>
              </a:rPr>
              <a:t>May be due 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to local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, within-state micro-brewing allowances for higher ABV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 Halve Maan’s product line exceeds the US breweries’ maximum median by state of approximately 6.3%.</a:t>
            </a:r>
            <a:endParaRPr lang="en-US" dirty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30" y="1774795"/>
            <a:ext cx="5513248" cy="39403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3522" y="6418247"/>
            <a:ext cx="1186127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Source of Images:     https</a:t>
            </a:r>
            <a:r>
              <a:rPr lang="en-US" sz="1400" i="1" dirty="0"/>
              <a:t>://www.halvemaan.be/nl/home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FAC4-286E-4119-B13A-CB7582CBC92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88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halvemaan.be/data/images/skin/default/logo0.png">
            <a:hlinkClick r:id="rId3"/>
            <a:extLst>
              <a:ext uri="{FF2B5EF4-FFF2-40B4-BE49-F238E27FC236}">
                <a16:creationId xmlns="" xmlns:a16="http://schemas.microsoft.com/office/drawing/2014/main" id="{464C3F96-879B-422E-8E26-D2AFB67FE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9"/>
          <a:stretch/>
        </p:blipFill>
        <p:spPr bwMode="auto">
          <a:xfrm>
            <a:off x="279500" y="189059"/>
            <a:ext cx="130094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brugsezot.be/data/images/beer/1_1401724383_thumb11400765961brugsezotglasfleslaatsteupdate.png">
            <a:extLst>
              <a:ext uri="{FF2B5EF4-FFF2-40B4-BE49-F238E27FC236}">
                <a16:creationId xmlns="" xmlns:a16="http://schemas.microsoft.com/office/drawing/2014/main" id="{7E699BA0-0229-4E5D-9CC2-D17B46759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01" y="5791200"/>
            <a:ext cx="67519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straffehendrik.be/data/images/beer/2_1396426589_thumb21392823021straffeTrippel.png">
            <a:extLst>
              <a:ext uri="{FF2B5EF4-FFF2-40B4-BE49-F238E27FC236}">
                <a16:creationId xmlns="" xmlns:a16="http://schemas.microsoft.com/office/drawing/2014/main" id="{1EC9049A-E3AB-45DD-9FF3-77562BCEF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484" y="189060"/>
            <a:ext cx="74601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brugsezot.be/data/images/skin/default/logo1.png">
            <a:hlinkClick r:id="rId7"/>
            <a:extLst>
              <a:ext uri="{FF2B5EF4-FFF2-40B4-BE49-F238E27FC236}">
                <a16:creationId xmlns="" xmlns:a16="http://schemas.microsoft.com/office/drawing/2014/main" id="{BB516050-5F3E-4269-A40F-9B6945B84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891" y="5790054"/>
            <a:ext cx="1197410" cy="87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5237ECC-F870-42F4-8051-2E6030162AD0}"/>
              </a:ext>
            </a:extLst>
          </p:cNvPr>
          <p:cNvSpPr txBox="1"/>
          <p:nvPr/>
        </p:nvSpPr>
        <p:spPr>
          <a:xfrm>
            <a:off x="857649" y="4059682"/>
            <a:ext cx="2201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 Breweries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Range </a:t>
            </a:r>
            <a:r>
              <a:rPr lang="en-US" dirty="0" smtClean="0"/>
              <a:t>   4 </a:t>
            </a:r>
            <a:r>
              <a:rPr lang="en-US" dirty="0"/>
              <a:t>- 138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Oregon Maximum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03B38AD-D315-4B96-AFE1-D6463F7B722E}"/>
              </a:ext>
            </a:extLst>
          </p:cNvPr>
          <p:cNvSpPr txBox="1"/>
          <p:nvPr/>
        </p:nvSpPr>
        <p:spPr>
          <a:xfrm>
            <a:off x="3680691" y="671084"/>
            <a:ext cx="4830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Summary Statistics For IBU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4CAC647-6859-431A-974B-57826B364153}"/>
              </a:ext>
            </a:extLst>
          </p:cNvPr>
          <p:cNvSpPr txBox="1"/>
          <p:nvPr/>
        </p:nvSpPr>
        <p:spPr>
          <a:xfrm>
            <a:off x="7389087" y="1973815"/>
            <a:ext cx="3855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 Halve Maan’s median IBU of 32.5 falls approximately in the middle of the US breweries.</a:t>
            </a:r>
            <a:endParaRPr lang="en-US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A069CE9-D3D2-40D0-8550-1B908BB34162}"/>
              </a:ext>
            </a:extLst>
          </p:cNvPr>
          <p:cNvSpPr txBox="1"/>
          <p:nvPr/>
        </p:nvSpPr>
        <p:spPr>
          <a:xfrm>
            <a:off x="7389086" y="3216290"/>
            <a:ext cx="3855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imported Belgian beer would be well within normal standards when compared to US beers available.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522" y="6418247"/>
            <a:ext cx="1186127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Source of Images:     https</a:t>
            </a:r>
            <a:r>
              <a:rPr lang="en-US" sz="1400" i="1" dirty="0"/>
              <a:t>://www.halvemaan.be/nl/home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010" y="2145310"/>
            <a:ext cx="6486974" cy="8215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5237ECC-F870-42F4-8051-2E6030162AD0}"/>
              </a:ext>
            </a:extLst>
          </p:cNvPr>
          <p:cNvSpPr txBox="1"/>
          <p:nvPr/>
        </p:nvSpPr>
        <p:spPr>
          <a:xfrm>
            <a:off x="4119869" y="4065540"/>
            <a:ext cx="3483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 Halve Maan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Range </a:t>
            </a:r>
            <a:r>
              <a:rPr lang="en-US" dirty="0" smtClean="0"/>
              <a:t>   23 - 35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</a:t>
            </a:r>
            <a:r>
              <a:rPr lang="en-US" dirty="0" smtClean="0"/>
              <a:t>32.5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Tripel beer Maximum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FAC4-286E-4119-B13A-CB7582CBC92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255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918</Words>
  <Application>Microsoft Macintosh PowerPoint</Application>
  <PresentationFormat>Custom</PresentationFormat>
  <Paragraphs>178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Becky</dc:creator>
  <cp:lastModifiedBy>administrator</cp:lastModifiedBy>
  <cp:revision>171</cp:revision>
  <cp:lastPrinted>2018-06-26T20:04:30Z</cp:lastPrinted>
  <dcterms:created xsi:type="dcterms:W3CDTF">2018-06-25T22:59:57Z</dcterms:created>
  <dcterms:modified xsi:type="dcterms:W3CDTF">2018-06-26T21:15:05Z</dcterms:modified>
</cp:coreProperties>
</file>