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68" r:id="rId5"/>
    <p:sldId id="281" r:id="rId6"/>
    <p:sldId id="282" r:id="rId7"/>
    <p:sldId id="283" r:id="rId8"/>
    <p:sldId id="284" r:id="rId9"/>
    <p:sldId id="288" r:id="rId10"/>
    <p:sldId id="289" r:id="rId11"/>
    <p:sldId id="290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4" r:id="rId20"/>
    <p:sldId id="265" r:id="rId21"/>
    <p:sldId id="266" r:id="rId22"/>
    <p:sldId id="267" r:id="rId23"/>
    <p:sldId id="271" r:id="rId24"/>
    <p:sldId id="287" r:id="rId25"/>
    <p:sldId id="272" r:id="rId26"/>
    <p:sldId id="286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98A4B-DF9D-07A2-2A5D-C6CA96EAA620}" v="9" dt="2018-08-06T19:37:45.058"/>
    <p1510:client id="{66BFDF50-A561-0C7E-370E-F52B1C03F925}" v="3" dt="2018-08-06T20:02:41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5D03B-1319-4AF4-B484-6FEE1B4FFBE4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3" csCatId="colorful" phldr="1"/>
      <dgm:spPr/>
    </dgm:pt>
    <dgm:pt modelId="{6B914504-EE91-4540-8F80-81C828E59FC5}">
      <dgm:prSet phldrT="[Text]"/>
      <dgm:spPr/>
      <dgm:t>
        <a:bodyPr/>
        <a:lstStyle/>
        <a:p>
          <a:r>
            <a:rPr lang="en-US" dirty="0"/>
            <a:t>Initial Model</a:t>
          </a:r>
        </a:p>
      </dgm:t>
    </dgm:pt>
    <dgm:pt modelId="{86C09E03-7DDE-43F5-B1BC-28C27562CA0C}" type="parTrans" cxnId="{8954CA33-BA3F-4BCF-BF6C-E7BC9F8A071F}">
      <dgm:prSet/>
      <dgm:spPr/>
      <dgm:t>
        <a:bodyPr/>
        <a:lstStyle/>
        <a:p>
          <a:endParaRPr lang="en-US"/>
        </a:p>
      </dgm:t>
    </dgm:pt>
    <dgm:pt modelId="{5A4BE23B-6555-4436-A33F-EEE370FEDC3F}" type="sibTrans" cxnId="{8954CA33-BA3F-4BCF-BF6C-E7BC9F8A071F}">
      <dgm:prSet/>
      <dgm:spPr/>
      <dgm:t>
        <a:bodyPr/>
        <a:lstStyle/>
        <a:p>
          <a:endParaRPr lang="en-US"/>
        </a:p>
      </dgm:t>
    </dgm:pt>
    <dgm:pt modelId="{49B29997-C3A6-46FE-B4F6-E26AFFF95B58}">
      <dgm:prSet phldrT="[Text]"/>
      <dgm:spPr/>
      <dgm:t>
        <a:bodyPr/>
        <a:lstStyle/>
        <a:p>
          <a:r>
            <a:rPr lang="en-US" dirty="0"/>
            <a:t>Prediction Model</a:t>
          </a:r>
        </a:p>
      </dgm:t>
    </dgm:pt>
    <dgm:pt modelId="{29EDE509-BB7C-4D96-8B39-3A5BBA2CE166}" type="parTrans" cxnId="{9D1D4F9E-DB54-449F-8BC8-27601513E1E3}">
      <dgm:prSet/>
      <dgm:spPr/>
      <dgm:t>
        <a:bodyPr/>
        <a:lstStyle/>
        <a:p>
          <a:endParaRPr lang="en-US"/>
        </a:p>
      </dgm:t>
    </dgm:pt>
    <dgm:pt modelId="{9AD4A242-3413-4CD6-B7D3-F5934E9A1C94}" type="sibTrans" cxnId="{9D1D4F9E-DB54-449F-8BC8-27601513E1E3}">
      <dgm:prSet/>
      <dgm:spPr/>
      <dgm:t>
        <a:bodyPr/>
        <a:lstStyle/>
        <a:p>
          <a:endParaRPr lang="en-US"/>
        </a:p>
      </dgm:t>
    </dgm:pt>
    <dgm:pt modelId="{D6D5E250-06BB-4191-B25F-DB9A1400D906}">
      <dgm:prSet phldrT="[Text]"/>
      <dgm:spPr/>
      <dgm:t>
        <a:bodyPr/>
        <a:lstStyle/>
        <a:p>
          <a:r>
            <a:rPr lang="en-US" dirty="0"/>
            <a:t>Top variables</a:t>
          </a:r>
        </a:p>
      </dgm:t>
    </dgm:pt>
    <dgm:pt modelId="{0AEF49DD-8EB1-4F5D-B2F3-297BE63E8216}" type="parTrans" cxnId="{DD6F65AE-CF32-4895-98B9-768404957AF2}">
      <dgm:prSet/>
      <dgm:spPr/>
      <dgm:t>
        <a:bodyPr/>
        <a:lstStyle/>
        <a:p>
          <a:endParaRPr lang="en-US"/>
        </a:p>
      </dgm:t>
    </dgm:pt>
    <dgm:pt modelId="{366E797B-94E4-4CCD-8E0E-701D2A2D3E51}" type="sibTrans" cxnId="{DD6F65AE-CF32-4895-98B9-768404957AF2}">
      <dgm:prSet/>
      <dgm:spPr/>
      <dgm:t>
        <a:bodyPr/>
        <a:lstStyle/>
        <a:p>
          <a:endParaRPr lang="en-US"/>
        </a:p>
      </dgm:t>
    </dgm:pt>
    <dgm:pt modelId="{79BE81B7-1E2C-42E1-A082-53C88E996407}" type="pres">
      <dgm:prSet presAssocID="{8E25D03B-1319-4AF4-B484-6FEE1B4FFBE4}" presName="Name0" presStyleCnt="0">
        <dgm:presLayoutVars>
          <dgm:dir/>
          <dgm:resizeHandles val="exact"/>
        </dgm:presLayoutVars>
      </dgm:prSet>
      <dgm:spPr/>
    </dgm:pt>
    <dgm:pt modelId="{3ED1EDFA-4AC7-4449-A255-6D2D084CC273}" type="pres">
      <dgm:prSet presAssocID="{6B914504-EE91-4540-8F80-81C828E59FC5}" presName="composite" presStyleCnt="0"/>
      <dgm:spPr/>
    </dgm:pt>
    <dgm:pt modelId="{D56BCAD3-8798-473F-8C68-9375626A80E9}" type="pres">
      <dgm:prSet presAssocID="{6B914504-EE91-4540-8F80-81C828E59FC5}" presName="bgChev" presStyleLbl="node1" presStyleIdx="0" presStyleCnt="3" custLinFactNeighborX="-40" custLinFactNeighborY="3937"/>
      <dgm:spPr/>
    </dgm:pt>
    <dgm:pt modelId="{D0A1CC9B-4B37-4AAD-A70B-A61A1EF0D797}" type="pres">
      <dgm:prSet presAssocID="{6B914504-EE91-4540-8F80-81C828E59FC5}" presName="txNode" presStyleLbl="fgAcc1" presStyleIdx="0" presStyleCnt="3">
        <dgm:presLayoutVars>
          <dgm:bulletEnabled val="1"/>
        </dgm:presLayoutVars>
      </dgm:prSet>
      <dgm:spPr/>
    </dgm:pt>
    <dgm:pt modelId="{5943E187-C7E5-4AB6-ABC3-73E4343920ED}" type="pres">
      <dgm:prSet presAssocID="{5A4BE23B-6555-4436-A33F-EEE370FEDC3F}" presName="compositeSpace" presStyleCnt="0"/>
      <dgm:spPr/>
    </dgm:pt>
    <dgm:pt modelId="{9271FFAF-A147-40A7-86B2-904928299EDB}" type="pres">
      <dgm:prSet presAssocID="{49B29997-C3A6-46FE-B4F6-E26AFFF95B58}" presName="composite" presStyleCnt="0"/>
      <dgm:spPr/>
    </dgm:pt>
    <dgm:pt modelId="{2E9BE2E5-EA48-4529-AFA6-DF20EE232907}" type="pres">
      <dgm:prSet presAssocID="{49B29997-C3A6-46FE-B4F6-E26AFFF95B58}" presName="bgChev" presStyleLbl="node1" presStyleIdx="1" presStyleCnt="3"/>
      <dgm:spPr/>
    </dgm:pt>
    <dgm:pt modelId="{82D05C44-4B9F-4825-A017-2FDFCD0ADA3E}" type="pres">
      <dgm:prSet presAssocID="{49B29997-C3A6-46FE-B4F6-E26AFFF95B58}" presName="txNode" presStyleLbl="fgAcc1" presStyleIdx="1" presStyleCnt="3">
        <dgm:presLayoutVars>
          <dgm:bulletEnabled val="1"/>
        </dgm:presLayoutVars>
      </dgm:prSet>
      <dgm:spPr/>
    </dgm:pt>
    <dgm:pt modelId="{E21142EC-7795-4625-9925-CFF3A05C17BE}" type="pres">
      <dgm:prSet presAssocID="{9AD4A242-3413-4CD6-B7D3-F5934E9A1C94}" presName="compositeSpace" presStyleCnt="0"/>
      <dgm:spPr/>
    </dgm:pt>
    <dgm:pt modelId="{8C96C080-D6DD-438D-9F1B-BAAA9822F07E}" type="pres">
      <dgm:prSet presAssocID="{D6D5E250-06BB-4191-B25F-DB9A1400D906}" presName="composite" presStyleCnt="0"/>
      <dgm:spPr/>
    </dgm:pt>
    <dgm:pt modelId="{F5E0AD9D-5CD8-48A9-8E69-40085F61BD26}" type="pres">
      <dgm:prSet presAssocID="{D6D5E250-06BB-4191-B25F-DB9A1400D906}" presName="bgChev" presStyleLbl="node1" presStyleIdx="2" presStyleCnt="3"/>
      <dgm:spPr/>
    </dgm:pt>
    <dgm:pt modelId="{71D66E56-31E5-4B7E-AD64-9535F21A31DE}" type="pres">
      <dgm:prSet presAssocID="{D6D5E250-06BB-4191-B25F-DB9A1400D906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9AFCEE0E-3FA1-A44D-972E-DC8FE51B2301}" type="presOf" srcId="{D6D5E250-06BB-4191-B25F-DB9A1400D906}" destId="{71D66E56-31E5-4B7E-AD64-9535F21A31DE}" srcOrd="0" destOrd="0" presId="urn:microsoft.com/office/officeart/2005/8/layout/chevronAccent+Icon"/>
    <dgm:cxn modelId="{8CADA420-AEB6-204D-BD39-D208FF65BD29}" type="presOf" srcId="{8E25D03B-1319-4AF4-B484-6FEE1B4FFBE4}" destId="{79BE81B7-1E2C-42E1-A082-53C88E996407}" srcOrd="0" destOrd="0" presId="urn:microsoft.com/office/officeart/2005/8/layout/chevronAccent+Icon"/>
    <dgm:cxn modelId="{18154721-707E-164D-9575-E58AC0F4BC47}" type="presOf" srcId="{6B914504-EE91-4540-8F80-81C828E59FC5}" destId="{D0A1CC9B-4B37-4AAD-A70B-A61A1EF0D797}" srcOrd="0" destOrd="0" presId="urn:microsoft.com/office/officeart/2005/8/layout/chevronAccent+Icon"/>
    <dgm:cxn modelId="{8954CA33-BA3F-4BCF-BF6C-E7BC9F8A071F}" srcId="{8E25D03B-1319-4AF4-B484-6FEE1B4FFBE4}" destId="{6B914504-EE91-4540-8F80-81C828E59FC5}" srcOrd="0" destOrd="0" parTransId="{86C09E03-7DDE-43F5-B1BC-28C27562CA0C}" sibTransId="{5A4BE23B-6555-4436-A33F-EEE370FEDC3F}"/>
    <dgm:cxn modelId="{FAD60548-4153-2747-A995-988EF08C55D9}" type="presOf" srcId="{49B29997-C3A6-46FE-B4F6-E26AFFF95B58}" destId="{82D05C44-4B9F-4825-A017-2FDFCD0ADA3E}" srcOrd="0" destOrd="0" presId="urn:microsoft.com/office/officeart/2005/8/layout/chevronAccent+Icon"/>
    <dgm:cxn modelId="{9D1D4F9E-DB54-449F-8BC8-27601513E1E3}" srcId="{8E25D03B-1319-4AF4-B484-6FEE1B4FFBE4}" destId="{49B29997-C3A6-46FE-B4F6-E26AFFF95B58}" srcOrd="1" destOrd="0" parTransId="{29EDE509-BB7C-4D96-8B39-3A5BBA2CE166}" sibTransId="{9AD4A242-3413-4CD6-B7D3-F5934E9A1C94}"/>
    <dgm:cxn modelId="{DD6F65AE-CF32-4895-98B9-768404957AF2}" srcId="{8E25D03B-1319-4AF4-B484-6FEE1B4FFBE4}" destId="{D6D5E250-06BB-4191-B25F-DB9A1400D906}" srcOrd="2" destOrd="0" parTransId="{0AEF49DD-8EB1-4F5D-B2F3-297BE63E8216}" sibTransId="{366E797B-94E4-4CCD-8E0E-701D2A2D3E51}"/>
    <dgm:cxn modelId="{1EB27745-3CDD-824F-A4DD-11242FDA2ECA}" type="presParOf" srcId="{79BE81B7-1E2C-42E1-A082-53C88E996407}" destId="{3ED1EDFA-4AC7-4449-A255-6D2D084CC273}" srcOrd="0" destOrd="0" presId="urn:microsoft.com/office/officeart/2005/8/layout/chevronAccent+Icon"/>
    <dgm:cxn modelId="{ABEF71BA-C5D7-4A42-BD72-868696F96EEE}" type="presParOf" srcId="{3ED1EDFA-4AC7-4449-A255-6D2D084CC273}" destId="{D56BCAD3-8798-473F-8C68-9375626A80E9}" srcOrd="0" destOrd="0" presId="urn:microsoft.com/office/officeart/2005/8/layout/chevronAccent+Icon"/>
    <dgm:cxn modelId="{A18ECEBB-4438-EA4A-BB7C-9A36A16AA683}" type="presParOf" srcId="{3ED1EDFA-4AC7-4449-A255-6D2D084CC273}" destId="{D0A1CC9B-4B37-4AAD-A70B-A61A1EF0D797}" srcOrd="1" destOrd="0" presId="urn:microsoft.com/office/officeart/2005/8/layout/chevronAccent+Icon"/>
    <dgm:cxn modelId="{03414FCD-7B54-544D-941F-6F4C53CD243A}" type="presParOf" srcId="{79BE81B7-1E2C-42E1-A082-53C88E996407}" destId="{5943E187-C7E5-4AB6-ABC3-73E4343920ED}" srcOrd="1" destOrd="0" presId="urn:microsoft.com/office/officeart/2005/8/layout/chevronAccent+Icon"/>
    <dgm:cxn modelId="{FE6E3911-BE84-BE45-8D50-0C70DF55D8DA}" type="presParOf" srcId="{79BE81B7-1E2C-42E1-A082-53C88E996407}" destId="{9271FFAF-A147-40A7-86B2-904928299EDB}" srcOrd="2" destOrd="0" presId="urn:microsoft.com/office/officeart/2005/8/layout/chevronAccent+Icon"/>
    <dgm:cxn modelId="{D6856E49-5922-0648-9252-D6260692EC1A}" type="presParOf" srcId="{9271FFAF-A147-40A7-86B2-904928299EDB}" destId="{2E9BE2E5-EA48-4529-AFA6-DF20EE232907}" srcOrd="0" destOrd="0" presId="urn:microsoft.com/office/officeart/2005/8/layout/chevronAccent+Icon"/>
    <dgm:cxn modelId="{4F5F503D-EB2B-654C-9FD9-1784B222F7C9}" type="presParOf" srcId="{9271FFAF-A147-40A7-86B2-904928299EDB}" destId="{82D05C44-4B9F-4825-A017-2FDFCD0ADA3E}" srcOrd="1" destOrd="0" presId="urn:microsoft.com/office/officeart/2005/8/layout/chevronAccent+Icon"/>
    <dgm:cxn modelId="{6F968B60-0C08-184D-9A5D-9C42617D49AC}" type="presParOf" srcId="{79BE81B7-1E2C-42E1-A082-53C88E996407}" destId="{E21142EC-7795-4625-9925-CFF3A05C17BE}" srcOrd="3" destOrd="0" presId="urn:microsoft.com/office/officeart/2005/8/layout/chevronAccent+Icon"/>
    <dgm:cxn modelId="{2420DFD9-E219-A24C-BAEA-25E8DC6B35E7}" type="presParOf" srcId="{79BE81B7-1E2C-42E1-A082-53C88E996407}" destId="{8C96C080-D6DD-438D-9F1B-BAAA9822F07E}" srcOrd="4" destOrd="0" presId="urn:microsoft.com/office/officeart/2005/8/layout/chevronAccent+Icon"/>
    <dgm:cxn modelId="{FCC7D095-3242-8C4C-A892-0AB7CEA41CC3}" type="presParOf" srcId="{8C96C080-D6DD-438D-9F1B-BAAA9822F07E}" destId="{F5E0AD9D-5CD8-48A9-8E69-40085F61BD26}" srcOrd="0" destOrd="0" presId="urn:microsoft.com/office/officeart/2005/8/layout/chevronAccent+Icon"/>
    <dgm:cxn modelId="{57A46EC7-6B44-534F-9B5C-9A83626F097D}" type="presParOf" srcId="{8C96C080-D6DD-438D-9F1B-BAAA9822F07E}" destId="{71D66E56-31E5-4B7E-AD64-9535F21A31D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1D1DE-60C9-44F2-B903-E9A5865836E0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354BE32-50DB-4F1C-B477-11E3C9E85A9E}">
      <dgm:prSet phldrT="[Text]"/>
      <dgm:spPr/>
      <dgm:t>
        <a:bodyPr/>
        <a:lstStyle/>
        <a:p>
          <a:r>
            <a:rPr lang="en-US" dirty="0"/>
            <a:t>Is compensation good enough ?</a:t>
          </a:r>
        </a:p>
      </dgm:t>
    </dgm:pt>
    <dgm:pt modelId="{C3287DC9-9DDE-42FD-973A-4E842E8D5CAB}" type="parTrans" cxnId="{5B4CA9C7-0F93-4551-9506-C00B5041B962}">
      <dgm:prSet/>
      <dgm:spPr/>
      <dgm:t>
        <a:bodyPr/>
        <a:lstStyle/>
        <a:p>
          <a:endParaRPr lang="en-US"/>
        </a:p>
      </dgm:t>
    </dgm:pt>
    <dgm:pt modelId="{6A30E385-E82F-477C-8828-07B3EAEAEAD5}" type="sibTrans" cxnId="{5B4CA9C7-0F93-4551-9506-C00B5041B962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en-US"/>
        </a:p>
      </dgm:t>
    </dgm:pt>
    <dgm:pt modelId="{861E6375-40C9-4937-8D1D-6A6135214C83}">
      <dgm:prSet phldrT="[Text]"/>
      <dgm:spPr/>
      <dgm:t>
        <a:bodyPr/>
        <a:lstStyle/>
        <a:p>
          <a:r>
            <a:rPr lang="en-US" dirty="0"/>
            <a:t>Is it causing employee burnout ?</a:t>
          </a:r>
        </a:p>
      </dgm:t>
    </dgm:pt>
    <dgm:pt modelId="{76AFFFF7-8F75-4644-81B9-F1DD7D5186A6}" type="parTrans" cxnId="{BA97F26A-E001-40A8-980D-6DA4393EBCEB}">
      <dgm:prSet/>
      <dgm:spPr/>
      <dgm:t>
        <a:bodyPr/>
        <a:lstStyle/>
        <a:p>
          <a:endParaRPr lang="en-US"/>
        </a:p>
      </dgm:t>
    </dgm:pt>
    <dgm:pt modelId="{EA62CBFD-2C5D-447C-B2FB-A19328CE93A2}" type="sibTrans" cxnId="{BA97F26A-E001-40A8-980D-6DA4393EBCEB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</dgm:spPr>
      <dgm:t>
        <a:bodyPr/>
        <a:lstStyle/>
        <a:p>
          <a:endParaRPr lang="en-US"/>
        </a:p>
      </dgm:t>
    </dgm:pt>
    <dgm:pt modelId="{760689C5-A2D2-486C-AEAD-9DCF7147C64E}" type="pres">
      <dgm:prSet presAssocID="{B471D1DE-60C9-44F2-B903-E9A5865836E0}" presName="Name0" presStyleCnt="0">
        <dgm:presLayoutVars>
          <dgm:chMax val="7"/>
          <dgm:chPref val="7"/>
          <dgm:dir/>
        </dgm:presLayoutVars>
      </dgm:prSet>
      <dgm:spPr/>
    </dgm:pt>
    <dgm:pt modelId="{35C889C6-D820-4D38-BF15-3630F7213A91}" type="pres">
      <dgm:prSet presAssocID="{B471D1DE-60C9-44F2-B903-E9A5865836E0}" presName="dot1" presStyleLbl="alignNode1" presStyleIdx="0" presStyleCnt="10"/>
      <dgm:spPr/>
    </dgm:pt>
    <dgm:pt modelId="{96ED9A42-D380-4DCF-8B39-91C52AE76D11}" type="pres">
      <dgm:prSet presAssocID="{B471D1DE-60C9-44F2-B903-E9A5865836E0}" presName="dot2" presStyleLbl="alignNode1" presStyleIdx="1" presStyleCnt="10"/>
      <dgm:spPr/>
    </dgm:pt>
    <dgm:pt modelId="{EAC4B045-0EB1-4569-B3DE-7CC68477110F}" type="pres">
      <dgm:prSet presAssocID="{B471D1DE-60C9-44F2-B903-E9A5865836E0}" presName="dot3" presStyleLbl="alignNode1" presStyleIdx="2" presStyleCnt="10"/>
      <dgm:spPr/>
    </dgm:pt>
    <dgm:pt modelId="{240A849E-1F9C-474D-8ADE-CEFE3FE07369}" type="pres">
      <dgm:prSet presAssocID="{B471D1DE-60C9-44F2-B903-E9A5865836E0}" presName="dotArrow1" presStyleLbl="alignNode1" presStyleIdx="3" presStyleCnt="10"/>
      <dgm:spPr/>
    </dgm:pt>
    <dgm:pt modelId="{01AE854E-60F8-4A54-918F-28747C0E6C34}" type="pres">
      <dgm:prSet presAssocID="{B471D1DE-60C9-44F2-B903-E9A5865836E0}" presName="dotArrow2" presStyleLbl="alignNode1" presStyleIdx="4" presStyleCnt="10"/>
      <dgm:spPr/>
    </dgm:pt>
    <dgm:pt modelId="{745EDCD4-DDCC-4BB1-97EE-07427FB432AD}" type="pres">
      <dgm:prSet presAssocID="{B471D1DE-60C9-44F2-B903-E9A5865836E0}" presName="dotArrow3" presStyleLbl="alignNode1" presStyleIdx="5" presStyleCnt="10"/>
      <dgm:spPr/>
    </dgm:pt>
    <dgm:pt modelId="{2F16E03A-87C4-4F4D-AA00-CFC3997E4AE0}" type="pres">
      <dgm:prSet presAssocID="{B471D1DE-60C9-44F2-B903-E9A5865836E0}" presName="dotArrow4" presStyleLbl="alignNode1" presStyleIdx="6" presStyleCnt="10"/>
      <dgm:spPr/>
    </dgm:pt>
    <dgm:pt modelId="{34B8402C-CF7C-4F1C-AD45-DE328AE5F393}" type="pres">
      <dgm:prSet presAssocID="{B471D1DE-60C9-44F2-B903-E9A5865836E0}" presName="dotArrow5" presStyleLbl="alignNode1" presStyleIdx="7" presStyleCnt="10"/>
      <dgm:spPr/>
    </dgm:pt>
    <dgm:pt modelId="{1B09080C-0ECD-49F5-928C-70A3DF456DD8}" type="pres">
      <dgm:prSet presAssocID="{B471D1DE-60C9-44F2-B903-E9A5865836E0}" presName="dotArrow6" presStyleLbl="alignNode1" presStyleIdx="8" presStyleCnt="10"/>
      <dgm:spPr/>
    </dgm:pt>
    <dgm:pt modelId="{E33166F8-EB03-467F-A52B-6CF5C839BA82}" type="pres">
      <dgm:prSet presAssocID="{B471D1DE-60C9-44F2-B903-E9A5865836E0}" presName="dotArrow7" presStyleLbl="alignNode1" presStyleIdx="9" presStyleCnt="10"/>
      <dgm:spPr/>
    </dgm:pt>
    <dgm:pt modelId="{EACF33D7-C6A2-48AB-A068-D2D3ED073C72}" type="pres">
      <dgm:prSet presAssocID="{E354BE32-50DB-4F1C-B477-11E3C9E85A9E}" presName="parTx1" presStyleLbl="node1" presStyleIdx="0" presStyleCnt="2"/>
      <dgm:spPr/>
    </dgm:pt>
    <dgm:pt modelId="{D22FECD4-4CF7-4E9F-956D-4632FECBEFCC}" type="pres">
      <dgm:prSet presAssocID="{6A30E385-E82F-477C-8828-07B3EAEAEAD5}" presName="picture1" presStyleCnt="0"/>
      <dgm:spPr/>
    </dgm:pt>
    <dgm:pt modelId="{7AB18DA6-ECC6-469A-8725-B203441A2D52}" type="pres">
      <dgm:prSet presAssocID="{6A30E385-E82F-477C-8828-07B3EAEAEAD5}" presName="imageRepeatNode" presStyleLbl="fgImgPlace1" presStyleIdx="0" presStyleCnt="2"/>
      <dgm:spPr/>
    </dgm:pt>
    <dgm:pt modelId="{4993B980-E2E3-402F-A12D-BEEC263AF343}" type="pres">
      <dgm:prSet presAssocID="{861E6375-40C9-4937-8D1D-6A6135214C83}" presName="parTx2" presStyleLbl="node1" presStyleIdx="1" presStyleCnt="2"/>
      <dgm:spPr/>
    </dgm:pt>
    <dgm:pt modelId="{918F3AAA-C51F-41D3-A45F-33C79A8EC439}" type="pres">
      <dgm:prSet presAssocID="{EA62CBFD-2C5D-447C-B2FB-A19328CE93A2}" presName="picture2" presStyleCnt="0"/>
      <dgm:spPr/>
    </dgm:pt>
    <dgm:pt modelId="{D9F1318F-D47D-44CD-8513-61C2BBB67E8F}" type="pres">
      <dgm:prSet presAssocID="{EA62CBFD-2C5D-447C-B2FB-A19328CE93A2}" presName="imageRepeatNode" presStyleLbl="fgImgPlace1" presStyleIdx="1" presStyleCnt="2"/>
      <dgm:spPr/>
    </dgm:pt>
  </dgm:ptLst>
  <dgm:cxnLst>
    <dgm:cxn modelId="{A3829E5D-6177-9649-B804-244453EBF917}" type="presOf" srcId="{6A30E385-E82F-477C-8828-07B3EAEAEAD5}" destId="{7AB18DA6-ECC6-469A-8725-B203441A2D52}" srcOrd="0" destOrd="0" presId="urn:microsoft.com/office/officeart/2008/layout/AscendingPictureAccentProcess"/>
    <dgm:cxn modelId="{3C98E863-7B26-A74B-9365-5BE070333E2A}" type="presOf" srcId="{861E6375-40C9-4937-8D1D-6A6135214C83}" destId="{4993B980-E2E3-402F-A12D-BEEC263AF343}" srcOrd="0" destOrd="0" presId="urn:microsoft.com/office/officeart/2008/layout/AscendingPictureAccentProcess"/>
    <dgm:cxn modelId="{BA97F26A-E001-40A8-980D-6DA4393EBCEB}" srcId="{B471D1DE-60C9-44F2-B903-E9A5865836E0}" destId="{861E6375-40C9-4937-8D1D-6A6135214C83}" srcOrd="1" destOrd="0" parTransId="{76AFFFF7-8F75-4644-81B9-F1DD7D5186A6}" sibTransId="{EA62CBFD-2C5D-447C-B2FB-A19328CE93A2}"/>
    <dgm:cxn modelId="{DB004293-2724-6A44-A699-A98BDBD5B849}" type="presOf" srcId="{EA62CBFD-2C5D-447C-B2FB-A19328CE93A2}" destId="{D9F1318F-D47D-44CD-8513-61C2BBB67E8F}" srcOrd="0" destOrd="0" presId="urn:microsoft.com/office/officeart/2008/layout/AscendingPictureAccentProcess"/>
    <dgm:cxn modelId="{D8C3A3B5-168D-A542-8BFE-007B51A2FB9F}" type="presOf" srcId="{E354BE32-50DB-4F1C-B477-11E3C9E85A9E}" destId="{EACF33D7-C6A2-48AB-A068-D2D3ED073C72}" srcOrd="0" destOrd="0" presId="urn:microsoft.com/office/officeart/2008/layout/AscendingPictureAccentProcess"/>
    <dgm:cxn modelId="{5B4CA9C7-0F93-4551-9506-C00B5041B962}" srcId="{B471D1DE-60C9-44F2-B903-E9A5865836E0}" destId="{E354BE32-50DB-4F1C-B477-11E3C9E85A9E}" srcOrd="0" destOrd="0" parTransId="{C3287DC9-9DDE-42FD-973A-4E842E8D5CAB}" sibTransId="{6A30E385-E82F-477C-8828-07B3EAEAEAD5}"/>
    <dgm:cxn modelId="{A20A35DF-F6FF-A449-87DA-0B4A36F115B9}" type="presOf" srcId="{B471D1DE-60C9-44F2-B903-E9A5865836E0}" destId="{760689C5-A2D2-486C-AEAD-9DCF7147C64E}" srcOrd="0" destOrd="0" presId="urn:microsoft.com/office/officeart/2008/layout/AscendingPictureAccentProcess"/>
    <dgm:cxn modelId="{5625D28C-393D-3A4E-AFB9-B01FBEAF64B9}" type="presParOf" srcId="{760689C5-A2D2-486C-AEAD-9DCF7147C64E}" destId="{35C889C6-D820-4D38-BF15-3630F7213A91}" srcOrd="0" destOrd="0" presId="urn:microsoft.com/office/officeart/2008/layout/AscendingPictureAccentProcess"/>
    <dgm:cxn modelId="{3AF3A172-5E86-2242-802C-0F0A1E644138}" type="presParOf" srcId="{760689C5-A2D2-486C-AEAD-9DCF7147C64E}" destId="{96ED9A42-D380-4DCF-8B39-91C52AE76D11}" srcOrd="1" destOrd="0" presId="urn:microsoft.com/office/officeart/2008/layout/AscendingPictureAccentProcess"/>
    <dgm:cxn modelId="{8E9669CB-8C70-BC47-8EEE-4CDB70E48FCA}" type="presParOf" srcId="{760689C5-A2D2-486C-AEAD-9DCF7147C64E}" destId="{EAC4B045-0EB1-4569-B3DE-7CC68477110F}" srcOrd="2" destOrd="0" presId="urn:microsoft.com/office/officeart/2008/layout/AscendingPictureAccentProcess"/>
    <dgm:cxn modelId="{E80F89D2-EE5F-654D-9697-990546CA273D}" type="presParOf" srcId="{760689C5-A2D2-486C-AEAD-9DCF7147C64E}" destId="{240A849E-1F9C-474D-8ADE-CEFE3FE07369}" srcOrd="3" destOrd="0" presId="urn:microsoft.com/office/officeart/2008/layout/AscendingPictureAccentProcess"/>
    <dgm:cxn modelId="{2E392337-65AD-3F41-B90E-6A3900777608}" type="presParOf" srcId="{760689C5-A2D2-486C-AEAD-9DCF7147C64E}" destId="{01AE854E-60F8-4A54-918F-28747C0E6C34}" srcOrd="4" destOrd="0" presId="urn:microsoft.com/office/officeart/2008/layout/AscendingPictureAccentProcess"/>
    <dgm:cxn modelId="{7E68E491-1EF8-B74C-B1B9-5FA83116F103}" type="presParOf" srcId="{760689C5-A2D2-486C-AEAD-9DCF7147C64E}" destId="{745EDCD4-DDCC-4BB1-97EE-07427FB432AD}" srcOrd="5" destOrd="0" presId="urn:microsoft.com/office/officeart/2008/layout/AscendingPictureAccentProcess"/>
    <dgm:cxn modelId="{C34EC81E-DA25-184D-BAE6-32A780667E67}" type="presParOf" srcId="{760689C5-A2D2-486C-AEAD-9DCF7147C64E}" destId="{2F16E03A-87C4-4F4D-AA00-CFC3997E4AE0}" srcOrd="6" destOrd="0" presId="urn:microsoft.com/office/officeart/2008/layout/AscendingPictureAccentProcess"/>
    <dgm:cxn modelId="{7DEED528-B89B-3F47-A7DE-D9D957A7D94A}" type="presParOf" srcId="{760689C5-A2D2-486C-AEAD-9DCF7147C64E}" destId="{34B8402C-CF7C-4F1C-AD45-DE328AE5F393}" srcOrd="7" destOrd="0" presId="urn:microsoft.com/office/officeart/2008/layout/AscendingPictureAccentProcess"/>
    <dgm:cxn modelId="{C2319E9E-6B5F-544F-AB32-B84E19884256}" type="presParOf" srcId="{760689C5-A2D2-486C-AEAD-9DCF7147C64E}" destId="{1B09080C-0ECD-49F5-928C-70A3DF456DD8}" srcOrd="8" destOrd="0" presId="urn:microsoft.com/office/officeart/2008/layout/AscendingPictureAccentProcess"/>
    <dgm:cxn modelId="{C54D6B09-DF8D-554E-83C1-664FACF446D7}" type="presParOf" srcId="{760689C5-A2D2-486C-AEAD-9DCF7147C64E}" destId="{E33166F8-EB03-467F-A52B-6CF5C839BA82}" srcOrd="9" destOrd="0" presId="urn:microsoft.com/office/officeart/2008/layout/AscendingPictureAccentProcess"/>
    <dgm:cxn modelId="{36774CB9-2DDD-5848-8AED-51E0CE26B363}" type="presParOf" srcId="{760689C5-A2D2-486C-AEAD-9DCF7147C64E}" destId="{EACF33D7-C6A2-48AB-A068-D2D3ED073C72}" srcOrd="10" destOrd="0" presId="urn:microsoft.com/office/officeart/2008/layout/AscendingPictureAccentProcess"/>
    <dgm:cxn modelId="{510D4EF7-1B8C-F745-967F-D4E9AC1E48FC}" type="presParOf" srcId="{760689C5-A2D2-486C-AEAD-9DCF7147C64E}" destId="{D22FECD4-4CF7-4E9F-956D-4632FECBEFCC}" srcOrd="11" destOrd="0" presId="urn:microsoft.com/office/officeart/2008/layout/AscendingPictureAccentProcess"/>
    <dgm:cxn modelId="{E2B9B970-36F3-8445-AC4B-FE89E137A982}" type="presParOf" srcId="{D22FECD4-4CF7-4E9F-956D-4632FECBEFCC}" destId="{7AB18DA6-ECC6-469A-8725-B203441A2D52}" srcOrd="0" destOrd="0" presId="urn:microsoft.com/office/officeart/2008/layout/AscendingPictureAccentProcess"/>
    <dgm:cxn modelId="{267F41CC-D7D8-4540-A3E0-D562D19D1DFC}" type="presParOf" srcId="{760689C5-A2D2-486C-AEAD-9DCF7147C64E}" destId="{4993B980-E2E3-402F-A12D-BEEC263AF343}" srcOrd="12" destOrd="0" presId="urn:microsoft.com/office/officeart/2008/layout/AscendingPictureAccentProcess"/>
    <dgm:cxn modelId="{270D3E8E-622C-D845-A692-51DC35155991}" type="presParOf" srcId="{760689C5-A2D2-486C-AEAD-9DCF7147C64E}" destId="{918F3AAA-C51F-41D3-A45F-33C79A8EC439}" srcOrd="13" destOrd="0" presId="urn:microsoft.com/office/officeart/2008/layout/AscendingPictureAccentProcess"/>
    <dgm:cxn modelId="{F7AB3159-4BAF-F942-8789-78883B074E7A}" type="presParOf" srcId="{918F3AAA-C51F-41D3-A45F-33C79A8EC439}" destId="{D9F1318F-D47D-44CD-8513-61C2BBB67E8F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D045AD-4CCF-46C8-8A3E-4743951BB062}" type="doc">
      <dgm:prSet loTypeId="urn:microsoft.com/office/officeart/2005/8/layout/arrow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3AAF242-3F16-4733-B816-6F6676003F6F}">
      <dgm:prSet phldrT="[Text]"/>
      <dgm:spPr/>
      <dgm:t>
        <a:bodyPr/>
        <a:lstStyle/>
        <a:p>
          <a:r>
            <a:rPr lang="en-US" dirty="0"/>
            <a:t>25%</a:t>
          </a:r>
        </a:p>
      </dgm:t>
    </dgm:pt>
    <dgm:pt modelId="{4E5756D2-D74F-4304-AF63-147625506079}" type="parTrans" cxnId="{FAE950BA-9F50-48D8-9E96-52738833DEA8}">
      <dgm:prSet/>
      <dgm:spPr/>
      <dgm:t>
        <a:bodyPr/>
        <a:lstStyle/>
        <a:p>
          <a:endParaRPr lang="en-US"/>
        </a:p>
      </dgm:t>
    </dgm:pt>
    <dgm:pt modelId="{46F7D4FF-CE49-4529-A9CA-75BF78620423}" type="sibTrans" cxnId="{FAE950BA-9F50-48D8-9E96-52738833DEA8}">
      <dgm:prSet/>
      <dgm:spPr/>
      <dgm:t>
        <a:bodyPr/>
        <a:lstStyle/>
        <a:p>
          <a:endParaRPr lang="en-US"/>
        </a:p>
      </dgm:t>
    </dgm:pt>
    <dgm:pt modelId="{4AD11119-B278-497C-ABDD-74CFEE0F11AE}">
      <dgm:prSet phldrT="[Text]"/>
      <dgm:spPr/>
      <dgm:t>
        <a:bodyPr/>
        <a:lstStyle/>
        <a:p>
          <a:r>
            <a:rPr lang="en-US" dirty="0"/>
            <a:t>30%</a:t>
          </a:r>
        </a:p>
      </dgm:t>
    </dgm:pt>
    <dgm:pt modelId="{906E1D54-DFD9-41CA-908F-9A170F2ABE42}" type="parTrans" cxnId="{A31BA24D-DB58-4C0F-AA1B-5832BDECCCD4}">
      <dgm:prSet/>
      <dgm:spPr/>
      <dgm:t>
        <a:bodyPr/>
        <a:lstStyle/>
        <a:p>
          <a:endParaRPr lang="en-US"/>
        </a:p>
      </dgm:t>
    </dgm:pt>
    <dgm:pt modelId="{4D5C4157-D10D-4639-B30E-14700CB6163C}" type="sibTrans" cxnId="{A31BA24D-DB58-4C0F-AA1B-5832BDECCCD4}">
      <dgm:prSet/>
      <dgm:spPr/>
      <dgm:t>
        <a:bodyPr/>
        <a:lstStyle/>
        <a:p>
          <a:endParaRPr lang="en-US"/>
        </a:p>
      </dgm:t>
    </dgm:pt>
    <dgm:pt modelId="{C69BBD3B-6CAB-4CDD-96AD-57204A002E77}" type="pres">
      <dgm:prSet presAssocID="{0AD045AD-4CCF-46C8-8A3E-4743951BB062}" presName="compositeShape" presStyleCnt="0">
        <dgm:presLayoutVars>
          <dgm:chMax val="2"/>
          <dgm:dir/>
          <dgm:resizeHandles val="exact"/>
        </dgm:presLayoutVars>
      </dgm:prSet>
      <dgm:spPr/>
    </dgm:pt>
    <dgm:pt modelId="{AA2C9445-F559-402A-A4BD-AAD208C7EAF6}" type="pres">
      <dgm:prSet presAssocID="{0AD045AD-4CCF-46C8-8A3E-4743951BB062}" presName="divider" presStyleLbl="fgShp" presStyleIdx="0" presStyleCnt="1"/>
      <dgm:spPr/>
    </dgm:pt>
    <dgm:pt modelId="{B805887F-4CF5-4033-B68F-5370EB8777C6}" type="pres">
      <dgm:prSet presAssocID="{03AAF242-3F16-4733-B816-6F6676003F6F}" presName="downArrow" presStyleLbl="node1" presStyleIdx="0" presStyleCnt="2"/>
      <dgm:spPr/>
    </dgm:pt>
    <dgm:pt modelId="{249E3A90-83E0-4262-ACD0-6E96D04B35F7}" type="pres">
      <dgm:prSet presAssocID="{03AAF242-3F16-4733-B816-6F6676003F6F}" presName="downArrowText" presStyleLbl="revTx" presStyleIdx="0" presStyleCnt="2">
        <dgm:presLayoutVars>
          <dgm:bulletEnabled val="1"/>
        </dgm:presLayoutVars>
      </dgm:prSet>
      <dgm:spPr/>
    </dgm:pt>
    <dgm:pt modelId="{5BBE4D2D-446D-40AA-A9E4-DC971E1A8BA1}" type="pres">
      <dgm:prSet presAssocID="{4AD11119-B278-497C-ABDD-74CFEE0F11AE}" presName="upArrow" presStyleLbl="node1" presStyleIdx="1" presStyleCnt="2"/>
      <dgm:spPr/>
    </dgm:pt>
    <dgm:pt modelId="{E83E470B-E4F7-4801-B42F-59A4EDDB3B11}" type="pres">
      <dgm:prSet presAssocID="{4AD11119-B278-497C-ABDD-74CFEE0F11AE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C9CC0863-D975-0144-A6F8-F114D8CA6BBD}" type="presOf" srcId="{0AD045AD-4CCF-46C8-8A3E-4743951BB062}" destId="{C69BBD3B-6CAB-4CDD-96AD-57204A002E77}" srcOrd="0" destOrd="0" presId="urn:microsoft.com/office/officeart/2005/8/layout/arrow3"/>
    <dgm:cxn modelId="{A31BA24D-DB58-4C0F-AA1B-5832BDECCCD4}" srcId="{0AD045AD-4CCF-46C8-8A3E-4743951BB062}" destId="{4AD11119-B278-497C-ABDD-74CFEE0F11AE}" srcOrd="1" destOrd="0" parTransId="{906E1D54-DFD9-41CA-908F-9A170F2ABE42}" sibTransId="{4D5C4157-D10D-4639-B30E-14700CB6163C}"/>
    <dgm:cxn modelId="{D614104F-1A08-E248-8DA4-8F7428F418B3}" type="presOf" srcId="{03AAF242-3F16-4733-B816-6F6676003F6F}" destId="{249E3A90-83E0-4262-ACD0-6E96D04B35F7}" srcOrd="0" destOrd="0" presId="urn:microsoft.com/office/officeart/2005/8/layout/arrow3"/>
    <dgm:cxn modelId="{ACE1DCAC-1D62-D94E-8313-BBC53E7E97A1}" type="presOf" srcId="{4AD11119-B278-497C-ABDD-74CFEE0F11AE}" destId="{E83E470B-E4F7-4801-B42F-59A4EDDB3B11}" srcOrd="0" destOrd="0" presId="urn:microsoft.com/office/officeart/2005/8/layout/arrow3"/>
    <dgm:cxn modelId="{FAE950BA-9F50-48D8-9E96-52738833DEA8}" srcId="{0AD045AD-4CCF-46C8-8A3E-4743951BB062}" destId="{03AAF242-3F16-4733-B816-6F6676003F6F}" srcOrd="0" destOrd="0" parTransId="{4E5756D2-D74F-4304-AF63-147625506079}" sibTransId="{46F7D4FF-CE49-4529-A9CA-75BF78620423}"/>
    <dgm:cxn modelId="{C9922D02-51B5-924B-B1D8-DB7C425B66F1}" type="presParOf" srcId="{C69BBD3B-6CAB-4CDD-96AD-57204A002E77}" destId="{AA2C9445-F559-402A-A4BD-AAD208C7EAF6}" srcOrd="0" destOrd="0" presId="urn:microsoft.com/office/officeart/2005/8/layout/arrow3"/>
    <dgm:cxn modelId="{AB009D61-2C62-0742-A69D-A4CAF9F3CB7A}" type="presParOf" srcId="{C69BBD3B-6CAB-4CDD-96AD-57204A002E77}" destId="{B805887F-4CF5-4033-B68F-5370EB8777C6}" srcOrd="1" destOrd="0" presId="urn:microsoft.com/office/officeart/2005/8/layout/arrow3"/>
    <dgm:cxn modelId="{ACA1C19E-7319-3C4B-95B5-09F63E5BD0D5}" type="presParOf" srcId="{C69BBD3B-6CAB-4CDD-96AD-57204A002E77}" destId="{249E3A90-83E0-4262-ACD0-6E96D04B35F7}" srcOrd="2" destOrd="0" presId="urn:microsoft.com/office/officeart/2005/8/layout/arrow3"/>
    <dgm:cxn modelId="{B0DD07F8-316C-C741-A074-E0C2B7897788}" type="presParOf" srcId="{C69BBD3B-6CAB-4CDD-96AD-57204A002E77}" destId="{5BBE4D2D-446D-40AA-A9E4-DC971E1A8BA1}" srcOrd="3" destOrd="0" presId="urn:microsoft.com/office/officeart/2005/8/layout/arrow3"/>
    <dgm:cxn modelId="{BFB4A770-AB76-7048-8E52-05D821DFA937}" type="presParOf" srcId="{C69BBD3B-6CAB-4CDD-96AD-57204A002E77}" destId="{E83E470B-E4F7-4801-B42F-59A4EDDB3B1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D045AD-4CCF-46C8-8A3E-4743951BB062}" type="doc">
      <dgm:prSet loTypeId="urn:microsoft.com/office/officeart/2005/8/layout/arrow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3AAF242-3F16-4733-B816-6F6676003F6F}">
      <dgm:prSet phldrT="[Text]"/>
      <dgm:spPr/>
      <dgm:t>
        <a:bodyPr/>
        <a:lstStyle/>
        <a:p>
          <a:r>
            <a:rPr lang="en-US" dirty="0"/>
            <a:t>32%</a:t>
          </a:r>
        </a:p>
      </dgm:t>
    </dgm:pt>
    <dgm:pt modelId="{4E5756D2-D74F-4304-AF63-147625506079}" type="parTrans" cxnId="{FAE950BA-9F50-48D8-9E96-52738833DEA8}">
      <dgm:prSet/>
      <dgm:spPr/>
      <dgm:t>
        <a:bodyPr/>
        <a:lstStyle/>
        <a:p>
          <a:endParaRPr lang="en-US"/>
        </a:p>
      </dgm:t>
    </dgm:pt>
    <dgm:pt modelId="{46F7D4FF-CE49-4529-A9CA-75BF78620423}" type="sibTrans" cxnId="{FAE950BA-9F50-48D8-9E96-52738833DEA8}">
      <dgm:prSet/>
      <dgm:spPr/>
      <dgm:t>
        <a:bodyPr/>
        <a:lstStyle/>
        <a:p>
          <a:endParaRPr lang="en-US"/>
        </a:p>
      </dgm:t>
    </dgm:pt>
    <dgm:pt modelId="{4AD11119-B278-497C-ABDD-74CFEE0F11AE}">
      <dgm:prSet phldrT="[Text]"/>
      <dgm:spPr/>
      <dgm:t>
        <a:bodyPr/>
        <a:lstStyle/>
        <a:p>
          <a:r>
            <a:rPr lang="en-US" dirty="0"/>
            <a:t>17%</a:t>
          </a:r>
        </a:p>
      </dgm:t>
    </dgm:pt>
    <dgm:pt modelId="{906E1D54-DFD9-41CA-908F-9A170F2ABE42}" type="parTrans" cxnId="{A31BA24D-DB58-4C0F-AA1B-5832BDECCCD4}">
      <dgm:prSet/>
      <dgm:spPr/>
      <dgm:t>
        <a:bodyPr/>
        <a:lstStyle/>
        <a:p>
          <a:endParaRPr lang="en-US"/>
        </a:p>
      </dgm:t>
    </dgm:pt>
    <dgm:pt modelId="{4D5C4157-D10D-4639-B30E-14700CB6163C}" type="sibTrans" cxnId="{A31BA24D-DB58-4C0F-AA1B-5832BDECCCD4}">
      <dgm:prSet/>
      <dgm:spPr/>
      <dgm:t>
        <a:bodyPr/>
        <a:lstStyle/>
        <a:p>
          <a:endParaRPr lang="en-US"/>
        </a:p>
      </dgm:t>
    </dgm:pt>
    <dgm:pt modelId="{C69BBD3B-6CAB-4CDD-96AD-57204A002E77}" type="pres">
      <dgm:prSet presAssocID="{0AD045AD-4CCF-46C8-8A3E-4743951BB062}" presName="compositeShape" presStyleCnt="0">
        <dgm:presLayoutVars>
          <dgm:chMax val="2"/>
          <dgm:dir/>
          <dgm:resizeHandles val="exact"/>
        </dgm:presLayoutVars>
      </dgm:prSet>
      <dgm:spPr/>
    </dgm:pt>
    <dgm:pt modelId="{AA2C9445-F559-402A-A4BD-AAD208C7EAF6}" type="pres">
      <dgm:prSet presAssocID="{0AD045AD-4CCF-46C8-8A3E-4743951BB062}" presName="divider" presStyleLbl="fgShp" presStyleIdx="0" presStyleCnt="1"/>
      <dgm:spPr/>
    </dgm:pt>
    <dgm:pt modelId="{B805887F-4CF5-4033-B68F-5370EB8777C6}" type="pres">
      <dgm:prSet presAssocID="{03AAF242-3F16-4733-B816-6F6676003F6F}" presName="downArrow" presStyleLbl="node1" presStyleIdx="0" presStyleCnt="2"/>
      <dgm:spPr/>
    </dgm:pt>
    <dgm:pt modelId="{249E3A90-83E0-4262-ACD0-6E96D04B35F7}" type="pres">
      <dgm:prSet presAssocID="{03AAF242-3F16-4733-B816-6F6676003F6F}" presName="downArrowText" presStyleLbl="revTx" presStyleIdx="0" presStyleCnt="2">
        <dgm:presLayoutVars>
          <dgm:bulletEnabled val="1"/>
        </dgm:presLayoutVars>
      </dgm:prSet>
      <dgm:spPr/>
    </dgm:pt>
    <dgm:pt modelId="{5BBE4D2D-446D-40AA-A9E4-DC971E1A8BA1}" type="pres">
      <dgm:prSet presAssocID="{4AD11119-B278-497C-ABDD-74CFEE0F11AE}" presName="upArrow" presStyleLbl="node1" presStyleIdx="1" presStyleCnt="2"/>
      <dgm:spPr/>
    </dgm:pt>
    <dgm:pt modelId="{E83E470B-E4F7-4801-B42F-59A4EDDB3B11}" type="pres">
      <dgm:prSet presAssocID="{4AD11119-B278-497C-ABDD-74CFEE0F11AE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06D88B64-AEAC-7343-87AB-41E6FC14EC63}" type="presOf" srcId="{4AD11119-B278-497C-ABDD-74CFEE0F11AE}" destId="{E83E470B-E4F7-4801-B42F-59A4EDDB3B11}" srcOrd="0" destOrd="0" presId="urn:microsoft.com/office/officeart/2005/8/layout/arrow3"/>
    <dgm:cxn modelId="{A31BA24D-DB58-4C0F-AA1B-5832BDECCCD4}" srcId="{0AD045AD-4CCF-46C8-8A3E-4743951BB062}" destId="{4AD11119-B278-497C-ABDD-74CFEE0F11AE}" srcOrd="1" destOrd="0" parTransId="{906E1D54-DFD9-41CA-908F-9A170F2ABE42}" sibTransId="{4D5C4157-D10D-4639-B30E-14700CB6163C}"/>
    <dgm:cxn modelId="{838A188D-F2C1-8740-9270-9C12603CE30B}" type="presOf" srcId="{03AAF242-3F16-4733-B816-6F6676003F6F}" destId="{249E3A90-83E0-4262-ACD0-6E96D04B35F7}" srcOrd="0" destOrd="0" presId="urn:microsoft.com/office/officeart/2005/8/layout/arrow3"/>
    <dgm:cxn modelId="{FAE950BA-9F50-48D8-9E96-52738833DEA8}" srcId="{0AD045AD-4CCF-46C8-8A3E-4743951BB062}" destId="{03AAF242-3F16-4733-B816-6F6676003F6F}" srcOrd="0" destOrd="0" parTransId="{4E5756D2-D74F-4304-AF63-147625506079}" sibTransId="{46F7D4FF-CE49-4529-A9CA-75BF78620423}"/>
    <dgm:cxn modelId="{4A5EE5FA-BDE3-8D4D-BAF3-369D46A2EB7B}" type="presOf" srcId="{0AD045AD-4CCF-46C8-8A3E-4743951BB062}" destId="{C69BBD3B-6CAB-4CDD-96AD-57204A002E77}" srcOrd="0" destOrd="0" presId="urn:microsoft.com/office/officeart/2005/8/layout/arrow3"/>
    <dgm:cxn modelId="{5DF65360-FFB6-FE4D-B735-330941041627}" type="presParOf" srcId="{C69BBD3B-6CAB-4CDD-96AD-57204A002E77}" destId="{AA2C9445-F559-402A-A4BD-AAD208C7EAF6}" srcOrd="0" destOrd="0" presId="urn:microsoft.com/office/officeart/2005/8/layout/arrow3"/>
    <dgm:cxn modelId="{810737DB-0202-8E46-8E8D-D58A86E8A779}" type="presParOf" srcId="{C69BBD3B-6CAB-4CDD-96AD-57204A002E77}" destId="{B805887F-4CF5-4033-B68F-5370EB8777C6}" srcOrd="1" destOrd="0" presId="urn:microsoft.com/office/officeart/2005/8/layout/arrow3"/>
    <dgm:cxn modelId="{CD9DE482-C353-8F49-9F07-B469391D08EA}" type="presParOf" srcId="{C69BBD3B-6CAB-4CDD-96AD-57204A002E77}" destId="{249E3A90-83E0-4262-ACD0-6E96D04B35F7}" srcOrd="2" destOrd="0" presId="urn:microsoft.com/office/officeart/2005/8/layout/arrow3"/>
    <dgm:cxn modelId="{3745BCEB-C6FC-4B40-840B-615B86829E3C}" type="presParOf" srcId="{C69BBD3B-6CAB-4CDD-96AD-57204A002E77}" destId="{5BBE4D2D-446D-40AA-A9E4-DC971E1A8BA1}" srcOrd="3" destOrd="0" presId="urn:microsoft.com/office/officeart/2005/8/layout/arrow3"/>
    <dgm:cxn modelId="{863EA986-3870-6B44-A31A-21B08C558B9E}" type="presParOf" srcId="{C69BBD3B-6CAB-4CDD-96AD-57204A002E77}" destId="{E83E470B-E4F7-4801-B42F-59A4EDDB3B1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BCAD3-8798-473F-8C68-9375626A80E9}">
      <dsp:nvSpPr>
        <dsp:cNvPr id="0" name=""/>
        <dsp:cNvSpPr/>
      </dsp:nvSpPr>
      <dsp:spPr>
        <a:xfrm>
          <a:off x="0" y="175386"/>
          <a:ext cx="3342940" cy="1290374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1CC9B-4B37-4AAD-A70B-A61A1EF0D797}">
      <dsp:nvSpPr>
        <dsp:cNvPr id="0" name=""/>
        <dsp:cNvSpPr/>
      </dsp:nvSpPr>
      <dsp:spPr>
        <a:xfrm>
          <a:off x="892781" y="447177"/>
          <a:ext cx="2822927" cy="129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Initial Model</a:t>
          </a:r>
        </a:p>
      </dsp:txBody>
      <dsp:txXfrm>
        <a:off x="930575" y="484971"/>
        <a:ext cx="2747339" cy="1214786"/>
      </dsp:txXfrm>
    </dsp:sp>
    <dsp:sp modelId="{2E9BE2E5-EA48-4529-AFA6-DF20EE232907}">
      <dsp:nvSpPr>
        <dsp:cNvPr id="0" name=""/>
        <dsp:cNvSpPr/>
      </dsp:nvSpPr>
      <dsp:spPr>
        <a:xfrm>
          <a:off x="3819711" y="124584"/>
          <a:ext cx="3342940" cy="1290374"/>
        </a:xfrm>
        <a:prstGeom prst="chevron">
          <a:avLst>
            <a:gd name="adj" fmla="val 4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05C44-4B9F-4825-A017-2FDFCD0ADA3E}">
      <dsp:nvSpPr>
        <dsp:cNvPr id="0" name=""/>
        <dsp:cNvSpPr/>
      </dsp:nvSpPr>
      <dsp:spPr>
        <a:xfrm>
          <a:off x="4711161" y="447177"/>
          <a:ext cx="2822927" cy="129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Prediction Model</a:t>
          </a:r>
        </a:p>
      </dsp:txBody>
      <dsp:txXfrm>
        <a:off x="4748955" y="484971"/>
        <a:ext cx="2747339" cy="1214786"/>
      </dsp:txXfrm>
    </dsp:sp>
    <dsp:sp modelId="{F5E0AD9D-5CD8-48A9-8E69-40085F61BD26}">
      <dsp:nvSpPr>
        <dsp:cNvPr id="0" name=""/>
        <dsp:cNvSpPr/>
      </dsp:nvSpPr>
      <dsp:spPr>
        <a:xfrm>
          <a:off x="7638091" y="124584"/>
          <a:ext cx="3342940" cy="1290374"/>
        </a:xfrm>
        <a:prstGeom prst="chevron">
          <a:avLst>
            <a:gd name="adj" fmla="val 4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66E56-31E5-4B7E-AD64-9535F21A31DE}">
      <dsp:nvSpPr>
        <dsp:cNvPr id="0" name=""/>
        <dsp:cNvSpPr/>
      </dsp:nvSpPr>
      <dsp:spPr>
        <a:xfrm>
          <a:off x="8529542" y="447177"/>
          <a:ext cx="2822927" cy="129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Top variables</a:t>
          </a:r>
        </a:p>
      </dsp:txBody>
      <dsp:txXfrm>
        <a:off x="8567336" y="484971"/>
        <a:ext cx="2747339" cy="1214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889C6-D820-4D38-BF15-3630F7213A91}">
      <dsp:nvSpPr>
        <dsp:cNvPr id="0" name=""/>
        <dsp:cNvSpPr/>
      </dsp:nvSpPr>
      <dsp:spPr>
        <a:xfrm>
          <a:off x="2081044" y="2229548"/>
          <a:ext cx="141348" cy="1413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D9A42-D380-4DCF-8B39-91C52AE76D11}">
      <dsp:nvSpPr>
        <dsp:cNvPr id="0" name=""/>
        <dsp:cNvSpPr/>
      </dsp:nvSpPr>
      <dsp:spPr>
        <a:xfrm>
          <a:off x="1957223" y="2427977"/>
          <a:ext cx="141348" cy="141348"/>
        </a:xfrm>
        <a:prstGeom prst="ellipse">
          <a:avLst/>
        </a:prstGeom>
        <a:solidFill>
          <a:schemeClr val="accent3">
            <a:hueOff val="301178"/>
            <a:satOff val="11111"/>
            <a:lumOff val="-1634"/>
            <a:alphaOff val="0"/>
          </a:schemeClr>
        </a:solidFill>
        <a:ln w="12700" cap="flat" cmpd="sng" algn="ctr">
          <a:solidFill>
            <a:schemeClr val="accent3">
              <a:hueOff val="301178"/>
              <a:satOff val="11111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4B045-0EB1-4569-B3DE-7CC68477110F}">
      <dsp:nvSpPr>
        <dsp:cNvPr id="0" name=""/>
        <dsp:cNvSpPr/>
      </dsp:nvSpPr>
      <dsp:spPr>
        <a:xfrm>
          <a:off x="1809656" y="2599775"/>
          <a:ext cx="141348" cy="141348"/>
        </a:xfrm>
        <a:prstGeom prst="ellipse">
          <a:avLst/>
        </a:prstGeom>
        <a:solidFill>
          <a:schemeClr val="accent3">
            <a:hueOff val="602355"/>
            <a:satOff val="22222"/>
            <a:lumOff val="-3268"/>
            <a:alphaOff val="0"/>
          </a:schemeClr>
        </a:solidFill>
        <a:ln w="12700" cap="flat" cmpd="sng" algn="ctr">
          <a:solidFill>
            <a:schemeClr val="accent3">
              <a:hueOff val="602355"/>
              <a:satOff val="22222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A849E-1F9C-474D-8ADE-CEFE3FE07369}">
      <dsp:nvSpPr>
        <dsp:cNvPr id="0" name=""/>
        <dsp:cNvSpPr/>
      </dsp:nvSpPr>
      <dsp:spPr>
        <a:xfrm>
          <a:off x="1986058" y="232499"/>
          <a:ext cx="141348" cy="141348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E854E-60F8-4A54-918F-28747C0E6C34}">
      <dsp:nvSpPr>
        <dsp:cNvPr id="0" name=""/>
        <dsp:cNvSpPr/>
      </dsp:nvSpPr>
      <dsp:spPr>
        <a:xfrm>
          <a:off x="2174900" y="119968"/>
          <a:ext cx="141348" cy="141348"/>
        </a:xfrm>
        <a:prstGeom prst="ellipse">
          <a:avLst/>
        </a:prstGeom>
        <a:solidFill>
          <a:schemeClr val="accent3">
            <a:hueOff val="1204711"/>
            <a:satOff val="44444"/>
            <a:lumOff val="-6536"/>
            <a:alphaOff val="0"/>
          </a:schemeClr>
        </a:solidFill>
        <a:ln w="12700" cap="flat" cmpd="sng" algn="ctr">
          <a:solidFill>
            <a:schemeClr val="accent3">
              <a:hueOff val="1204711"/>
              <a:satOff val="44444"/>
              <a:lumOff val="-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EDCD4-DDCC-4BB1-97EE-07427FB432AD}">
      <dsp:nvSpPr>
        <dsp:cNvPr id="0" name=""/>
        <dsp:cNvSpPr/>
      </dsp:nvSpPr>
      <dsp:spPr>
        <a:xfrm>
          <a:off x="2363175" y="7437"/>
          <a:ext cx="141348" cy="141348"/>
        </a:xfrm>
        <a:prstGeom prst="ellipse">
          <a:avLst/>
        </a:prstGeom>
        <a:solidFill>
          <a:schemeClr val="accent3">
            <a:hueOff val="1505888"/>
            <a:satOff val="55556"/>
            <a:lumOff val="-8170"/>
            <a:alphaOff val="0"/>
          </a:schemeClr>
        </a:solidFill>
        <a:ln w="12700" cap="flat" cmpd="sng" algn="ctr">
          <a:solidFill>
            <a:schemeClr val="accent3">
              <a:hueOff val="1505888"/>
              <a:satOff val="55556"/>
              <a:lumOff val="-81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6E03A-87C4-4F4D-AA00-CFC3997E4AE0}">
      <dsp:nvSpPr>
        <dsp:cNvPr id="0" name=""/>
        <dsp:cNvSpPr/>
      </dsp:nvSpPr>
      <dsp:spPr>
        <a:xfrm>
          <a:off x="2551451" y="119968"/>
          <a:ext cx="141348" cy="141348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8402C-CF7C-4F1C-AD45-DE328AE5F393}">
      <dsp:nvSpPr>
        <dsp:cNvPr id="0" name=""/>
        <dsp:cNvSpPr/>
      </dsp:nvSpPr>
      <dsp:spPr>
        <a:xfrm>
          <a:off x="2740292" y="232499"/>
          <a:ext cx="141348" cy="141348"/>
        </a:xfrm>
        <a:prstGeom prst="ellipse">
          <a:avLst/>
        </a:prstGeom>
        <a:solidFill>
          <a:schemeClr val="accent3">
            <a:hueOff val="2108244"/>
            <a:satOff val="77778"/>
            <a:lumOff val="-11438"/>
            <a:alphaOff val="0"/>
          </a:schemeClr>
        </a:solidFill>
        <a:ln w="12700" cap="flat" cmpd="sng" algn="ctr">
          <a:solidFill>
            <a:schemeClr val="accent3">
              <a:hueOff val="2108244"/>
              <a:satOff val="77778"/>
              <a:lumOff val="-1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9080C-0ECD-49F5-928C-70A3DF456DD8}">
      <dsp:nvSpPr>
        <dsp:cNvPr id="0" name=""/>
        <dsp:cNvSpPr/>
      </dsp:nvSpPr>
      <dsp:spPr>
        <a:xfrm>
          <a:off x="2363175" y="244878"/>
          <a:ext cx="141348" cy="141348"/>
        </a:xfrm>
        <a:prstGeom prst="ellipse">
          <a:avLst/>
        </a:prstGeom>
        <a:solidFill>
          <a:schemeClr val="accent3">
            <a:hueOff val="2409421"/>
            <a:satOff val="88889"/>
            <a:lumOff val="-13072"/>
            <a:alphaOff val="0"/>
          </a:schemeClr>
        </a:solidFill>
        <a:ln w="12700" cap="flat" cmpd="sng" algn="ctr">
          <a:solidFill>
            <a:schemeClr val="accent3">
              <a:hueOff val="2409421"/>
              <a:satOff val="88889"/>
              <a:lumOff val="-13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166F8-EB03-467F-A52B-6CF5C839BA82}">
      <dsp:nvSpPr>
        <dsp:cNvPr id="0" name=""/>
        <dsp:cNvSpPr/>
      </dsp:nvSpPr>
      <dsp:spPr>
        <a:xfrm>
          <a:off x="2363175" y="482318"/>
          <a:ext cx="141348" cy="141348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F33D7-C6A2-48AB-A068-D2D3ED073C72}">
      <dsp:nvSpPr>
        <dsp:cNvPr id="0" name=""/>
        <dsp:cNvSpPr/>
      </dsp:nvSpPr>
      <dsp:spPr>
        <a:xfrm>
          <a:off x="1213166" y="3116071"/>
          <a:ext cx="3048598" cy="8177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287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Is compensation good enough ?</a:t>
          </a:r>
        </a:p>
      </dsp:txBody>
      <dsp:txXfrm>
        <a:off x="1253084" y="3155989"/>
        <a:ext cx="2968762" cy="737888"/>
      </dsp:txXfrm>
    </dsp:sp>
    <dsp:sp modelId="{7AB18DA6-ECC6-469A-8725-B203441A2D52}">
      <dsp:nvSpPr>
        <dsp:cNvPr id="0" name=""/>
        <dsp:cNvSpPr/>
      </dsp:nvSpPr>
      <dsp:spPr>
        <a:xfrm>
          <a:off x="367904" y="2314851"/>
          <a:ext cx="1413482" cy="141338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3B980-E2E3-402F-A12D-BEEC263AF343}">
      <dsp:nvSpPr>
        <dsp:cNvPr id="0" name=""/>
        <dsp:cNvSpPr/>
      </dsp:nvSpPr>
      <dsp:spPr>
        <a:xfrm>
          <a:off x="2501697" y="1516632"/>
          <a:ext cx="3048598" cy="817724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287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Is it causing employee burnout ?</a:t>
          </a:r>
        </a:p>
      </dsp:txBody>
      <dsp:txXfrm>
        <a:off x="2541615" y="1556550"/>
        <a:ext cx="2968762" cy="737888"/>
      </dsp:txXfrm>
    </dsp:sp>
    <dsp:sp modelId="{D9F1318F-D47D-44CD-8513-61C2BBB67E8F}">
      <dsp:nvSpPr>
        <dsp:cNvPr id="0" name=""/>
        <dsp:cNvSpPr/>
      </dsp:nvSpPr>
      <dsp:spPr>
        <a:xfrm>
          <a:off x="1656434" y="715411"/>
          <a:ext cx="1413482" cy="141338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C9445-F559-402A-A4BD-AAD208C7EAF6}">
      <dsp:nvSpPr>
        <dsp:cNvPr id="0" name=""/>
        <dsp:cNvSpPr/>
      </dsp:nvSpPr>
      <dsp:spPr>
        <a:xfrm rot="21300000">
          <a:off x="9665" y="686484"/>
          <a:ext cx="3130269" cy="358463"/>
        </a:xfrm>
        <a:prstGeom prst="mathMinus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5887F-4CF5-4033-B68F-5370EB8777C6}">
      <dsp:nvSpPr>
        <dsp:cNvPr id="0" name=""/>
        <dsp:cNvSpPr/>
      </dsp:nvSpPr>
      <dsp:spPr>
        <a:xfrm>
          <a:off x="377952" y="86571"/>
          <a:ext cx="944880" cy="692573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E3A90-83E0-4262-ACD0-6E96D04B35F7}">
      <dsp:nvSpPr>
        <dsp:cNvPr id="0" name=""/>
        <dsp:cNvSpPr/>
      </dsp:nvSpPr>
      <dsp:spPr>
        <a:xfrm>
          <a:off x="1669288" y="0"/>
          <a:ext cx="1007872" cy="727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25%</a:t>
          </a:r>
        </a:p>
      </dsp:txBody>
      <dsp:txXfrm>
        <a:off x="1669288" y="0"/>
        <a:ext cx="1007872" cy="727201"/>
      </dsp:txXfrm>
    </dsp:sp>
    <dsp:sp modelId="{5BBE4D2D-446D-40AA-A9E4-DC971E1A8BA1}">
      <dsp:nvSpPr>
        <dsp:cNvPr id="0" name=""/>
        <dsp:cNvSpPr/>
      </dsp:nvSpPr>
      <dsp:spPr>
        <a:xfrm>
          <a:off x="1826768" y="952288"/>
          <a:ext cx="944880" cy="692573"/>
        </a:xfrm>
        <a:prstGeom prst="upArrow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E470B-E4F7-4801-B42F-59A4EDDB3B11}">
      <dsp:nvSpPr>
        <dsp:cNvPr id="0" name=""/>
        <dsp:cNvSpPr/>
      </dsp:nvSpPr>
      <dsp:spPr>
        <a:xfrm>
          <a:off x="472440" y="1004231"/>
          <a:ext cx="1007872" cy="727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30%</a:t>
          </a:r>
        </a:p>
      </dsp:txBody>
      <dsp:txXfrm>
        <a:off x="472440" y="1004231"/>
        <a:ext cx="1007872" cy="7272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C9445-F559-402A-A4BD-AAD208C7EAF6}">
      <dsp:nvSpPr>
        <dsp:cNvPr id="0" name=""/>
        <dsp:cNvSpPr/>
      </dsp:nvSpPr>
      <dsp:spPr>
        <a:xfrm rot="21300000">
          <a:off x="9665" y="686484"/>
          <a:ext cx="3130269" cy="358463"/>
        </a:xfrm>
        <a:prstGeom prst="mathMinus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5887F-4CF5-4033-B68F-5370EB8777C6}">
      <dsp:nvSpPr>
        <dsp:cNvPr id="0" name=""/>
        <dsp:cNvSpPr/>
      </dsp:nvSpPr>
      <dsp:spPr>
        <a:xfrm>
          <a:off x="377952" y="86571"/>
          <a:ext cx="944880" cy="692573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E3A90-83E0-4262-ACD0-6E96D04B35F7}">
      <dsp:nvSpPr>
        <dsp:cNvPr id="0" name=""/>
        <dsp:cNvSpPr/>
      </dsp:nvSpPr>
      <dsp:spPr>
        <a:xfrm>
          <a:off x="1669288" y="0"/>
          <a:ext cx="1007872" cy="727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32%</a:t>
          </a:r>
        </a:p>
      </dsp:txBody>
      <dsp:txXfrm>
        <a:off x="1669288" y="0"/>
        <a:ext cx="1007872" cy="727201"/>
      </dsp:txXfrm>
    </dsp:sp>
    <dsp:sp modelId="{5BBE4D2D-446D-40AA-A9E4-DC971E1A8BA1}">
      <dsp:nvSpPr>
        <dsp:cNvPr id="0" name=""/>
        <dsp:cNvSpPr/>
      </dsp:nvSpPr>
      <dsp:spPr>
        <a:xfrm>
          <a:off x="1826768" y="952288"/>
          <a:ext cx="944880" cy="692573"/>
        </a:xfrm>
        <a:prstGeom prst="upArrow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E470B-E4F7-4801-B42F-59A4EDDB3B11}">
      <dsp:nvSpPr>
        <dsp:cNvPr id="0" name=""/>
        <dsp:cNvSpPr/>
      </dsp:nvSpPr>
      <dsp:spPr>
        <a:xfrm>
          <a:off x="472440" y="1004231"/>
          <a:ext cx="1007872" cy="727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17%</a:t>
          </a:r>
        </a:p>
      </dsp:txBody>
      <dsp:txXfrm>
        <a:off x="472440" y="1004231"/>
        <a:ext cx="1007872" cy="727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svg"/><Relationship Id="rId11" Type="http://schemas.openxmlformats.org/officeDocument/2006/relationships/image" Target="../media/image3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13" y="749539"/>
            <a:ext cx="3855914" cy="499468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cs typeface="Calibri Light"/>
              </a:rPr>
              <a:t>DDS Analytics</a:t>
            </a:r>
            <a:r>
              <a:rPr lang="en-US" sz="4800" b="1" dirty="0">
                <a:cs typeface="Calibri Light"/>
              </a:rPr>
              <a:t> </a:t>
            </a:r>
            <a:br>
              <a:rPr lang="en-US" sz="4800" b="1" dirty="0">
                <a:cs typeface="Calibri Light"/>
              </a:rPr>
            </a:br>
            <a:r>
              <a:rPr lang="en-US" sz="1800" b="1" i="1" dirty="0">
                <a:cs typeface="Calibri Light"/>
              </a:rPr>
              <a:t> Talent Management Solutions</a:t>
            </a:r>
            <a:br>
              <a:rPr lang="en-US" sz="1800" b="1" i="1" dirty="0">
                <a:cs typeface="Calibri Light"/>
              </a:rPr>
            </a:br>
            <a:br>
              <a:rPr lang="en-US" sz="1800" b="1" i="1" dirty="0">
                <a:cs typeface="Calibri Light"/>
              </a:rPr>
            </a:br>
            <a:br>
              <a:rPr lang="en-US" sz="1800" b="1" i="1" dirty="0">
                <a:cs typeface="Calibri Light"/>
              </a:rPr>
            </a:br>
            <a:br>
              <a:rPr lang="en-US" sz="1800" b="1" i="1" dirty="0">
                <a:cs typeface="Calibri Light"/>
              </a:rPr>
            </a:br>
            <a:r>
              <a:rPr lang="en-US" sz="1800" b="1" dirty="0">
                <a:cs typeface="Calibri Light"/>
              </a:rPr>
              <a:t>Consulting Team:</a:t>
            </a:r>
            <a:br>
              <a:rPr lang="en-US" sz="1800" b="1" dirty="0">
                <a:cs typeface="Calibri Light"/>
              </a:rPr>
            </a:br>
            <a:br>
              <a:rPr lang="en-US" sz="1800" b="1" dirty="0">
                <a:cs typeface="Calibri Light"/>
              </a:rPr>
            </a:br>
            <a:r>
              <a:rPr lang="en-US" sz="1800" b="1" i="1" dirty="0">
                <a:cs typeface="Calibri Light"/>
              </a:rPr>
              <a:t>   Tanvi Arora</a:t>
            </a:r>
            <a:br>
              <a:rPr lang="en-US" sz="1800" b="1" i="1" dirty="0">
                <a:cs typeface="Calibri Light"/>
              </a:rPr>
            </a:br>
            <a:r>
              <a:rPr lang="en-US" sz="1800" b="1" i="1" dirty="0">
                <a:cs typeface="Calibri Light"/>
              </a:rPr>
              <a:t>   Rebecca Holsapple</a:t>
            </a:r>
            <a:br>
              <a:rPr lang="en-US" sz="1800" b="1" i="1" dirty="0">
                <a:cs typeface="Calibri Light"/>
              </a:rPr>
            </a:br>
            <a:r>
              <a:rPr lang="en-US" sz="1800" b="1" i="1" dirty="0">
                <a:cs typeface="Calibri Light"/>
              </a:rPr>
              <a:t>   Anjli Solsi</a:t>
            </a:r>
            <a:br>
              <a:rPr lang="en-US" sz="1800" b="1" i="1" dirty="0">
                <a:cs typeface="Calibri Light"/>
              </a:rPr>
            </a:br>
            <a:r>
              <a:rPr lang="en-US" sz="1800" b="1" i="1" dirty="0">
                <a:cs typeface="Calibri Light"/>
              </a:rPr>
              <a:t>   Anne Francomano</a:t>
            </a:r>
            <a:br>
              <a:rPr lang="en-US" sz="1800" b="1" i="1" dirty="0">
                <a:cs typeface="Calibri Light"/>
              </a:rPr>
            </a:br>
            <a:endParaRPr lang="en-US" sz="1800" b="1" i="1" dirty="0">
              <a:cs typeface="Calibri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F57CB1-214E-425B-96B6-75E40F16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305" y="0"/>
            <a:ext cx="8005600" cy="68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784" y="100783"/>
            <a:ext cx="7933217" cy="62065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sz="5400" b="1" dirty="0">
              <a:solidFill>
                <a:srgbClr val="000000"/>
              </a:solidFill>
              <a:cs typeface="Calibri"/>
            </a:endParaRPr>
          </a:p>
          <a:p>
            <a:r>
              <a:rPr lang="en-US" sz="6000" b="1" dirty="0">
                <a:solidFill>
                  <a:srgbClr val="002060"/>
                </a:solidFill>
                <a:cs typeface="Calibri"/>
              </a:rPr>
              <a:t>TARA Pharma Corp.</a:t>
            </a:r>
          </a:p>
          <a:p>
            <a:pPr algn="l"/>
            <a:endParaRPr lang="en-US" sz="5400" b="1" dirty="0">
              <a:solidFill>
                <a:srgbClr val="002060"/>
              </a:solidFill>
              <a:cs typeface="Calibri"/>
            </a:endParaRPr>
          </a:p>
          <a:p>
            <a:pPr algn="l"/>
            <a:endParaRPr lang="en-US" sz="2000" b="1" dirty="0">
              <a:solidFill>
                <a:srgbClr val="002060"/>
              </a:solidFill>
              <a:cs typeface="Calibri"/>
            </a:endParaRPr>
          </a:p>
          <a:p>
            <a:r>
              <a:rPr lang="en-US" sz="5400" b="1" dirty="0">
                <a:solidFill>
                  <a:srgbClr val="002060"/>
                </a:solidFill>
                <a:cs typeface="Calibri"/>
              </a:rPr>
              <a:t>Proof-of-Concept</a:t>
            </a:r>
          </a:p>
          <a:p>
            <a:r>
              <a:rPr lang="en-US" sz="4000" b="1" dirty="0">
                <a:solidFill>
                  <a:srgbClr val="002060"/>
                </a:solidFill>
                <a:cs typeface="Calibri"/>
              </a:rPr>
              <a:t>Workforce Attrition Analysis</a:t>
            </a:r>
            <a:endParaRPr lang="en-US" sz="4000" dirty="0"/>
          </a:p>
          <a:p>
            <a:r>
              <a:rPr lang="en-US" b="1" dirty="0">
                <a:solidFill>
                  <a:srgbClr val="002060"/>
                </a:solidFill>
                <a:cs typeface="Calibri"/>
              </a:rPr>
              <a:t>August 7, 2018</a:t>
            </a:r>
            <a:endParaRPr lang="en-US" dirty="0"/>
          </a:p>
        </p:txBody>
      </p:sp>
      <p:pic>
        <p:nvPicPr>
          <p:cNvPr id="4" name="Picture 4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85F95D45-B8DD-4FCB-B2F4-9CC02463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883" y="1505441"/>
            <a:ext cx="543733" cy="6694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B66D4D-4ECE-4CF0-BAE0-0550E764ED46}"/>
              </a:ext>
            </a:extLst>
          </p:cNvPr>
          <p:cNvCxnSpPr/>
          <p:nvPr/>
        </p:nvCxnSpPr>
        <p:spPr>
          <a:xfrm>
            <a:off x="5264989" y="4416723"/>
            <a:ext cx="6147758" cy="8626"/>
          </a:xfrm>
          <a:prstGeom prst="straightConnector1">
            <a:avLst/>
          </a:prstGeom>
          <a:ln w="28575">
            <a:prstDash val="soli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D9377-7D27-4128-98E8-5C145FAC26FF}"/>
              </a:ext>
            </a:extLst>
          </p:cNvPr>
          <p:cNvSpPr txBox="1"/>
          <p:nvPr/>
        </p:nvSpPr>
        <p:spPr>
          <a:xfrm>
            <a:off x="1482753" y="5217223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3DE699-552C-438E-9444-35EE5E3A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" y="1763181"/>
            <a:ext cx="4433326" cy="3147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E24BAC-CB35-4FE5-A85E-457AC6E0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137" y="1758891"/>
            <a:ext cx="4480656" cy="3147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1B43B-9ED3-49A1-BDED-5309B3C5A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414" y="116113"/>
            <a:ext cx="5136277" cy="18233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04517F-B298-4DAC-9F72-DAC9162C31B2}"/>
              </a:ext>
            </a:extLst>
          </p:cNvPr>
          <p:cNvSpPr txBox="1"/>
          <p:nvPr/>
        </p:nvSpPr>
        <p:spPr>
          <a:xfrm>
            <a:off x="618576" y="843136"/>
            <a:ext cx="279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Descriptive 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8207" y="6602899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8088" y="6667767"/>
            <a:ext cx="1536121" cy="19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2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D7A927-4A69-459F-B392-0300897F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59" y="3222051"/>
            <a:ext cx="5306512" cy="3270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230F4-ADE3-423A-938E-EEB3CCB04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07" y="1566644"/>
            <a:ext cx="2019300" cy="18669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4BF2A58-A460-4E51-B15B-502CBC94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61" y="365125"/>
            <a:ext cx="10796639" cy="1325563"/>
          </a:xfrm>
        </p:spPr>
        <p:txBody>
          <a:bodyPr/>
          <a:lstStyle/>
          <a:p>
            <a:r>
              <a:rPr lang="en-US" b="1" dirty="0">
                <a:solidFill>
                  <a:srgbClr val="666699"/>
                </a:solidFill>
              </a:rPr>
              <a:t>Breakdown Frequencies and Counts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54AA5B-BC63-458F-B281-E61BB01B7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66438"/>
              </p:ext>
            </p:extLst>
          </p:nvPr>
        </p:nvGraphicFramePr>
        <p:xfrm>
          <a:off x="405830" y="3474963"/>
          <a:ext cx="270125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18">
                  <a:extLst>
                    <a:ext uri="{9D8B030D-6E8A-4147-A177-3AD203B41FA5}">
                      <a16:colId xmlns:a16="http://schemas.microsoft.com/office/drawing/2014/main" val="1947482626"/>
                    </a:ext>
                  </a:extLst>
                </a:gridCol>
                <a:gridCol w="900418">
                  <a:extLst>
                    <a:ext uri="{9D8B030D-6E8A-4147-A177-3AD203B41FA5}">
                      <a16:colId xmlns:a16="http://schemas.microsoft.com/office/drawing/2014/main" val="560853977"/>
                    </a:ext>
                  </a:extLst>
                </a:gridCol>
                <a:gridCol w="900418">
                  <a:extLst>
                    <a:ext uri="{9D8B030D-6E8A-4147-A177-3AD203B41FA5}">
                      <a16:colId xmlns:a16="http://schemas.microsoft.com/office/drawing/2014/main" val="2181498995"/>
                    </a:ext>
                  </a:extLst>
                </a:gridCol>
              </a:tblGrid>
              <a:tr h="231921">
                <a:tc>
                  <a:txBody>
                    <a:bodyPr/>
                    <a:lstStyle/>
                    <a:p>
                      <a:r>
                        <a:rPr lang="en-US" sz="10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Head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9476"/>
                  </a:ext>
                </a:extLst>
              </a:tr>
              <a:tr h="231921">
                <a:tc>
                  <a:txBody>
                    <a:bodyPr/>
                    <a:lstStyle/>
                    <a:p>
                      <a:r>
                        <a:rPr lang="en-US" sz="1000" dirty="0"/>
                        <a:t>Below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391268"/>
                  </a:ext>
                </a:extLst>
              </a:tr>
              <a:tr h="231921">
                <a:tc>
                  <a:txBody>
                    <a:bodyPr/>
                    <a:lstStyle/>
                    <a:p>
                      <a:r>
                        <a:rPr lang="en-US" sz="10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788"/>
                  </a:ext>
                </a:extLst>
              </a:tr>
              <a:tr h="231921">
                <a:tc>
                  <a:txBody>
                    <a:bodyPr/>
                    <a:lstStyle/>
                    <a:p>
                      <a:r>
                        <a:rPr lang="en-US" sz="1000" dirty="0"/>
                        <a:t>Bachelor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24163"/>
                  </a:ext>
                </a:extLst>
              </a:tr>
              <a:tr h="231921">
                <a:tc>
                  <a:txBody>
                    <a:bodyPr/>
                    <a:lstStyle/>
                    <a:p>
                      <a:r>
                        <a:rPr lang="en-US" sz="1000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69776"/>
                  </a:ext>
                </a:extLst>
              </a:tr>
              <a:tr h="231921">
                <a:tc>
                  <a:txBody>
                    <a:bodyPr/>
                    <a:lstStyle/>
                    <a:p>
                      <a:r>
                        <a:rPr lang="en-US" sz="1000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47560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DA7476-FDC1-4E3F-91E4-01F00FAD8E38}"/>
              </a:ext>
            </a:extLst>
          </p:cNvPr>
          <p:cNvSpPr/>
          <p:nvPr/>
        </p:nvSpPr>
        <p:spPr>
          <a:xfrm>
            <a:off x="8435980" y="5769308"/>
            <a:ext cx="693749" cy="5113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HR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3%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CE4D5A-B29C-4795-9662-3F9559C87853}"/>
              </a:ext>
            </a:extLst>
          </p:cNvPr>
          <p:cNvSpPr/>
          <p:nvPr/>
        </p:nvSpPr>
        <p:spPr>
          <a:xfrm>
            <a:off x="9368832" y="3352792"/>
            <a:ext cx="1285387" cy="5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Research Director</a:t>
            </a:r>
          </a:p>
          <a:p>
            <a:pPr algn="ctr"/>
            <a:r>
              <a:rPr lang="en-US" sz="1100" dirty="0"/>
              <a:t>5%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C35CB3-4549-4C9E-9D61-0FFCC344E596}"/>
              </a:ext>
            </a:extLst>
          </p:cNvPr>
          <p:cNvSpPr/>
          <p:nvPr/>
        </p:nvSpPr>
        <p:spPr>
          <a:xfrm>
            <a:off x="9150913" y="4500555"/>
            <a:ext cx="923344" cy="5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Sales Rep</a:t>
            </a:r>
          </a:p>
          <a:p>
            <a:pPr algn="ctr"/>
            <a:r>
              <a:rPr lang="en-US" sz="1100" dirty="0"/>
              <a:t>5%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6F7425-ACFB-46C6-B747-21A812DEC49E}"/>
              </a:ext>
            </a:extLst>
          </p:cNvPr>
          <p:cNvSpPr/>
          <p:nvPr/>
        </p:nvSpPr>
        <p:spPr>
          <a:xfrm>
            <a:off x="7368500" y="3310230"/>
            <a:ext cx="923344" cy="616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Manager</a:t>
            </a:r>
          </a:p>
          <a:p>
            <a:pPr algn="ctr"/>
            <a:r>
              <a:rPr lang="en-US" sz="1100" dirty="0"/>
              <a:t>7%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A69F3E-5AD5-42E8-AC62-7321972AD398}"/>
              </a:ext>
            </a:extLst>
          </p:cNvPr>
          <p:cNvSpPr/>
          <p:nvPr/>
        </p:nvSpPr>
        <p:spPr>
          <a:xfrm>
            <a:off x="6237026" y="5344107"/>
            <a:ext cx="923344" cy="644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Healthcare Rep</a:t>
            </a:r>
          </a:p>
          <a:p>
            <a:pPr algn="ctr"/>
            <a:r>
              <a:rPr lang="en-US" sz="1100" dirty="0"/>
              <a:t>9%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176C66-DBB0-496A-BF8F-3C7C60E7CC02}"/>
              </a:ext>
            </a:extLst>
          </p:cNvPr>
          <p:cNvSpPr/>
          <p:nvPr/>
        </p:nvSpPr>
        <p:spPr>
          <a:xfrm>
            <a:off x="10613774" y="4579653"/>
            <a:ext cx="1166478" cy="579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Manufacturing Director</a:t>
            </a:r>
          </a:p>
          <a:p>
            <a:pPr algn="ctr"/>
            <a:r>
              <a:rPr lang="en-US" sz="1100" dirty="0"/>
              <a:t>10%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8563C5-9A0D-4284-98BB-72728E6FECA0}"/>
              </a:ext>
            </a:extLst>
          </p:cNvPr>
          <p:cNvSpPr/>
          <p:nvPr/>
        </p:nvSpPr>
        <p:spPr>
          <a:xfrm>
            <a:off x="10787207" y="5339520"/>
            <a:ext cx="856477" cy="51302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Lab Tech</a:t>
            </a:r>
          </a:p>
          <a:p>
            <a:pPr algn="ctr"/>
            <a:r>
              <a:rPr lang="en-US" sz="1100" dirty="0"/>
              <a:t>17%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84B666-4F0B-4614-8BD8-7FE0327709BF}"/>
              </a:ext>
            </a:extLst>
          </p:cNvPr>
          <p:cNvSpPr/>
          <p:nvPr/>
        </p:nvSpPr>
        <p:spPr>
          <a:xfrm>
            <a:off x="7368500" y="4474311"/>
            <a:ext cx="923344" cy="61609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Sales Exec</a:t>
            </a:r>
          </a:p>
          <a:p>
            <a:pPr algn="ctr"/>
            <a:r>
              <a:rPr lang="en-US" sz="1100" dirty="0"/>
              <a:t>22%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FFA88A-BB6D-4646-B1A9-D68F94012893}"/>
              </a:ext>
            </a:extLst>
          </p:cNvPr>
          <p:cNvSpPr/>
          <p:nvPr/>
        </p:nvSpPr>
        <p:spPr>
          <a:xfrm>
            <a:off x="9419142" y="5258862"/>
            <a:ext cx="886502" cy="51302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Research Scientist</a:t>
            </a:r>
          </a:p>
          <a:p>
            <a:pPr algn="ctr"/>
            <a:r>
              <a:rPr lang="en-US" sz="1100" dirty="0"/>
              <a:t>19%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E84846E-70F2-4DC3-AF40-C8231BDD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15126"/>
              </p:ext>
            </p:extLst>
          </p:nvPr>
        </p:nvGraphicFramePr>
        <p:xfrm>
          <a:off x="7256486" y="1961368"/>
          <a:ext cx="288905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529">
                  <a:extLst>
                    <a:ext uri="{9D8B030D-6E8A-4147-A177-3AD203B41FA5}">
                      <a16:colId xmlns:a16="http://schemas.microsoft.com/office/drawing/2014/main" val="3980296378"/>
                    </a:ext>
                  </a:extLst>
                </a:gridCol>
                <a:gridCol w="1444529">
                  <a:extLst>
                    <a:ext uri="{9D8B030D-6E8A-4147-A177-3AD203B41FA5}">
                      <a16:colId xmlns:a16="http://schemas.microsoft.com/office/drawing/2014/main" val="1287294784"/>
                    </a:ext>
                  </a:extLst>
                </a:gridCol>
              </a:tblGrid>
              <a:tr h="240309">
                <a:tc>
                  <a:txBody>
                    <a:bodyPr/>
                    <a:lstStyle/>
                    <a:p>
                      <a:r>
                        <a:rPr lang="en-US" sz="1100" dirty="0"/>
                        <a:t>Management Level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88905"/>
                  </a:ext>
                </a:extLst>
              </a:tr>
              <a:tr h="240309">
                <a:tc>
                  <a:txBody>
                    <a:bodyPr/>
                    <a:lstStyle/>
                    <a:p>
                      <a:r>
                        <a:rPr lang="en-US" sz="11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65411"/>
                  </a:ext>
                </a:extLst>
              </a:tr>
              <a:tr h="240309">
                <a:tc>
                  <a:txBody>
                    <a:bodyPr/>
                    <a:lstStyle/>
                    <a:p>
                      <a:r>
                        <a:rPr lang="en-US" sz="1100" dirty="0"/>
                        <a:t>Research 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2156"/>
                  </a:ext>
                </a:extLst>
              </a:tr>
              <a:tr h="240309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1187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23BE13B-FDDA-4ED4-909F-9B6F7BC9342B}"/>
              </a:ext>
            </a:extLst>
          </p:cNvPr>
          <p:cNvSpPr txBox="1"/>
          <p:nvPr/>
        </p:nvSpPr>
        <p:spPr>
          <a:xfrm>
            <a:off x="3536618" y="3164624"/>
            <a:ext cx="2511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99"/>
                </a:solidFill>
              </a:rPr>
              <a:t>Men</a:t>
            </a:r>
            <a:r>
              <a:rPr lang="en-US" sz="2800" dirty="0"/>
              <a:t> = 60%</a:t>
            </a:r>
          </a:p>
          <a:p>
            <a:r>
              <a:rPr lang="en-US" sz="2800" dirty="0">
                <a:solidFill>
                  <a:srgbClr val="FF3399"/>
                </a:solidFill>
              </a:rPr>
              <a:t>Women</a:t>
            </a:r>
            <a:r>
              <a:rPr lang="en-US" sz="2800" dirty="0"/>
              <a:t> = 40%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8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988300" cy="1041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666699"/>
                </a:solidFill>
              </a:rPr>
              <a:t>Are you losing your best talent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00" y="1955800"/>
            <a:ext cx="8686800" cy="47117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55800"/>
            <a:ext cx="6324600" cy="4772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6200" y="3314700"/>
            <a:ext cx="2451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your top performers are leaving,  it’s time to figure out why they are leaving and make the changes necessary to retain your top talent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8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666699"/>
                </a:solidFill>
              </a:rPr>
              <a:t>Our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182480"/>
              </p:ext>
            </p:extLst>
          </p:nvPr>
        </p:nvGraphicFramePr>
        <p:xfrm>
          <a:off x="0" y="1000278"/>
          <a:ext cx="11353800" cy="186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47" y="3069507"/>
            <a:ext cx="4220246" cy="2617206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2793" y="3324531"/>
            <a:ext cx="3820628" cy="31953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7812" y="2862415"/>
            <a:ext cx="1628775" cy="399558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172501" y="5893806"/>
            <a:ext cx="914400" cy="914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AIC</a:t>
            </a:r>
          </a:p>
          <a:p>
            <a:pPr algn="ctr"/>
            <a:r>
              <a:rPr lang="en-US" dirty="0"/>
              <a:t>901.66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82433" y="5893805"/>
            <a:ext cx="914400" cy="914400"/>
          </a:xfrm>
          <a:prstGeom prst="roundRect">
            <a:avLst/>
          </a:prstGeom>
          <a:solidFill>
            <a:srgbClr val="9237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AIC</a:t>
            </a:r>
          </a:p>
          <a:p>
            <a:pPr algn="ctr"/>
            <a:r>
              <a:rPr lang="en-US" dirty="0"/>
              <a:t>884.02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295463" y="6108689"/>
            <a:ext cx="978408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"/>
            <a:ext cx="10515600" cy="1066800"/>
          </a:xfrm>
        </p:spPr>
        <p:txBody>
          <a:bodyPr/>
          <a:lstStyle/>
          <a:p>
            <a:r>
              <a:rPr lang="en-US" b="1" dirty="0" err="1">
                <a:solidFill>
                  <a:srgbClr val="666699"/>
                </a:solidFill>
              </a:rPr>
              <a:t>OverTime</a:t>
            </a:r>
            <a:r>
              <a:rPr lang="en-US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562" y="0"/>
            <a:ext cx="1510007" cy="1514475"/>
          </a:xfr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23464280"/>
              </p:ext>
            </p:extLst>
          </p:nvPr>
        </p:nvGraphicFramePr>
        <p:xfrm>
          <a:off x="5664200" y="1928984"/>
          <a:ext cx="5918200" cy="3941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425" y="757237"/>
            <a:ext cx="4257521" cy="2962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425" y="3719512"/>
            <a:ext cx="4164013" cy="2910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3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365125"/>
            <a:ext cx="7772400" cy="5811838"/>
          </a:xfrm>
        </p:spPr>
      </p:pic>
      <p:sp>
        <p:nvSpPr>
          <p:cNvPr id="3" name="TextBox 2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5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65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666699"/>
                </a:solidFill>
              </a:rPr>
              <a:t>StockOptions</a:t>
            </a:r>
            <a:endParaRPr lang="en-US" b="1" dirty="0">
              <a:solidFill>
                <a:srgbClr val="666699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62089"/>
            <a:ext cx="6741602" cy="4303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0" y="136525"/>
            <a:ext cx="3333749" cy="2004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00" y="2757208"/>
            <a:ext cx="4540249" cy="38325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05700" y="2387876"/>
            <a:ext cx="19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6699"/>
                </a:solidFill>
              </a:rPr>
              <a:t>Correlation 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5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6445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65125"/>
            <a:ext cx="9499600" cy="5756275"/>
          </a:xfrm>
        </p:spPr>
      </p:pic>
      <p:sp>
        <p:nvSpPr>
          <p:cNvPr id="5" name="TextBox 4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9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63487"/>
          </a:xfrm>
        </p:spPr>
        <p:txBody>
          <a:bodyPr/>
          <a:lstStyle/>
          <a:p>
            <a:r>
              <a:rPr lang="en-US" b="1" dirty="0">
                <a:solidFill>
                  <a:srgbClr val="666699"/>
                </a:solidFill>
              </a:rPr>
              <a:t>Environment Satisfaction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4" y="1673225"/>
            <a:ext cx="6503272" cy="4351338"/>
          </a:xfr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561967748"/>
              </p:ext>
            </p:extLst>
          </p:nvPr>
        </p:nvGraphicFramePr>
        <p:xfrm>
          <a:off x="8470900" y="1325563"/>
          <a:ext cx="3149600" cy="1731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748036207"/>
              </p:ext>
            </p:extLst>
          </p:nvPr>
        </p:nvGraphicFramePr>
        <p:xfrm>
          <a:off x="8470900" y="4293130"/>
          <a:ext cx="3149600" cy="1731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84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F9256-3956-404F-B562-F4989445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291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666699"/>
                </a:solidFill>
              </a:rPr>
              <a:t>Age and Overall Monthly Income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F99DC5-8FF4-4C96-A41D-454FA3AB2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816" y="799943"/>
            <a:ext cx="6814247" cy="57971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A9ACD7-7068-4C86-A09B-EEB26C0690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917" b="73750" l="15625" r="83203">
                        <a14:foregroundMark x1="18672" y1="17639" x2="18672" y2="17639"/>
                        <a14:foregroundMark x1="20859" y1="12917" x2="20859" y2="12917"/>
                        <a14:foregroundMark x1="20703" y1="20833" x2="20703" y2="20833"/>
                        <a14:foregroundMark x1="20313" y1="35972" x2="20313" y2="35972"/>
                        <a14:foregroundMark x1="18203" y1="46944" x2="18203" y2="46944"/>
                        <a14:foregroundMark x1="18984" y1="32778" x2="18984" y2="32778"/>
                        <a14:foregroundMark x1="21016" y1="21111" x2="21016" y2="21111"/>
                        <a14:foregroundMark x1="20469" y1="34444" x2="20469" y2="34444"/>
                        <a14:foregroundMark x1="47500" y1="35139" x2="47500" y2="35139"/>
                        <a14:foregroundMark x1="47813" y1="19444" x2="47813" y2="19444"/>
                        <a14:foregroundMark x1="46484" y1="24722" x2="46484" y2="24722"/>
                        <a14:foregroundMark x1="46875" y1="13472" x2="46875" y2="13472"/>
                        <a14:foregroundMark x1="80859" y1="12917" x2="80859" y2="12917"/>
                        <a14:foregroundMark x1="80000" y1="17083" x2="80000" y2="17083"/>
                        <a14:foregroundMark x1="71875" y1="27778" x2="71875" y2="27778"/>
                        <a14:foregroundMark x1="15625" y1="64167" x2="15625" y2="64167"/>
                        <a14:foregroundMark x1="42031" y1="63194" x2="42031" y2="63194"/>
                        <a14:foregroundMark x1="65469" y1="63889" x2="74375" y2="73750"/>
                        <a14:foregroundMark x1="74375" y1="73750" x2="75547" y2="62917"/>
                        <a14:foregroundMark x1="75547" y1="62917" x2="72813" y2="52639"/>
                        <a14:foregroundMark x1="79375" y1="35139" x2="79297" y2="53750"/>
                        <a14:foregroundMark x1="82500" y1="44861" x2="83594" y2="52917"/>
                        <a14:foregroundMark x1="83594" y1="52917" x2="83203" y2="61389"/>
                        <a14:foregroundMark x1="83203" y1="61389" x2="83125" y2="61806"/>
                      </a14:backgroundRemoval>
                    </a14:imgEffect>
                  </a14:imgLayer>
                </a14:imgProps>
              </a:ext>
            </a:extLst>
          </a:blip>
          <a:srcRect l="12602" t="10496" r="15001" b="29020"/>
          <a:stretch/>
        </p:blipFill>
        <p:spPr>
          <a:xfrm>
            <a:off x="764673" y="1797551"/>
            <a:ext cx="3859974" cy="18139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D5C1D1-27A0-4E3E-A527-1722A8A9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708" y="4062507"/>
            <a:ext cx="3189904" cy="20707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0713" y="6609107"/>
            <a:ext cx="3700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/>
              <a:t>Prepared by DDS Analytics for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6407" y="6628869"/>
            <a:ext cx="1850217" cy="2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543"/>
            <a:ext cx="10515600" cy="4351338"/>
          </a:xfrm>
        </p:spPr>
        <p:txBody>
          <a:bodyPr/>
          <a:lstStyle/>
          <a:p>
            <a:r>
              <a:rPr lang="en-US" dirty="0"/>
              <a:t>Respected dietary supplement product lines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Manufacturing</a:t>
            </a:r>
          </a:p>
          <a:p>
            <a:pPr lvl="1"/>
            <a:r>
              <a:rPr lang="en-US" dirty="0"/>
              <a:t>Marketing</a:t>
            </a:r>
          </a:p>
          <a:p>
            <a:pPr lvl="1"/>
            <a:endParaRPr lang="en-US" dirty="0"/>
          </a:p>
          <a:p>
            <a:r>
              <a:rPr lang="en-US" dirty="0"/>
              <a:t>Seattle workforce marketplace climate</a:t>
            </a:r>
          </a:p>
          <a:p>
            <a:pPr lvl="2"/>
            <a:r>
              <a:rPr lang="en-US" dirty="0"/>
              <a:t>Fierce competition for talented new hires</a:t>
            </a:r>
          </a:p>
          <a:p>
            <a:pPr lvl="2"/>
            <a:r>
              <a:rPr lang="en-US" dirty="0"/>
              <a:t>Some firms entice away competitors’ employees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666699"/>
                </a:solidFill>
              </a:rPr>
              <a:t>Background – TARA </a:t>
            </a:r>
            <a:r>
              <a:rPr lang="en-US" b="1" dirty="0" err="1">
                <a:solidFill>
                  <a:srgbClr val="666699"/>
                </a:solidFill>
              </a:rPr>
              <a:t>Pharma</a:t>
            </a:r>
            <a:r>
              <a:rPr lang="en-US" b="1" dirty="0">
                <a:solidFill>
                  <a:srgbClr val="666699"/>
                </a:solidFill>
              </a:rPr>
              <a:t> Corp.</a:t>
            </a:r>
          </a:p>
        </p:txBody>
      </p:sp>
      <p:pic>
        <p:nvPicPr>
          <p:cNvPr id="6" name="Picture 4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85F95D45-B8DD-4FCB-B2F4-9CC02463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437" y="628368"/>
            <a:ext cx="543733" cy="669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064" y="5196954"/>
            <a:ext cx="10995742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STRATEGY                                      DATA SCIENCE + 							TALENT MANAGEMENT        </a:t>
            </a:r>
            <a:r>
              <a:rPr lang="en-US" sz="4000" dirty="0">
                <a:solidFill>
                  <a:schemeClr val="bg1"/>
                </a:solidFill>
                <a:sym typeface="Wingdings"/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8" descr="A picture containing table, indoor&#10;&#10;Description generated with high confidence">
            <a:extLst>
              <a:ext uri="{FF2B5EF4-FFF2-40B4-BE49-F238E27FC236}">
                <a16:creationId xmlns:a16="http://schemas.microsoft.com/office/drawing/2014/main" id="{A1BE3813-7912-4390-B169-551BB0A5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604" y="1847527"/>
            <a:ext cx="2238880" cy="179110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88948" y="5221527"/>
            <a:ext cx="2384322" cy="696451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16718" y="5396352"/>
            <a:ext cx="1573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</a:rPr>
              <a:t>INVESTIGATE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16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F9256-3956-404F-B562-F4989445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666699"/>
                </a:solidFill>
              </a:rPr>
              <a:t>Age and Income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97A55-C444-4C40-9072-CF81249C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85" y="918744"/>
            <a:ext cx="6487029" cy="5716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590713" y="6609107"/>
            <a:ext cx="3700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/>
              <a:t>Prepared by DDS Analytics for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407" y="6628869"/>
            <a:ext cx="1850217" cy="2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9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5A2C-F37B-4C02-8668-97E1D826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66" y="191141"/>
            <a:ext cx="11771586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666699"/>
                </a:solidFill>
              </a:rPr>
              <a:t>Top Factors Affecting Overall </a:t>
            </a:r>
            <a:br>
              <a:rPr lang="en-US" b="1" dirty="0">
                <a:solidFill>
                  <a:srgbClr val="666699"/>
                </a:solidFill>
              </a:rPr>
            </a:br>
            <a:r>
              <a:rPr lang="en-US" b="1" dirty="0">
                <a:solidFill>
                  <a:srgbClr val="666699"/>
                </a:solidFill>
              </a:rPr>
              <a:t>Employee Work-Life Satisfaction </a:t>
            </a:r>
            <a:br>
              <a:rPr lang="en-US" b="1" dirty="0">
                <a:solidFill>
                  <a:srgbClr val="666699"/>
                </a:solidFill>
              </a:rPr>
            </a:br>
            <a:r>
              <a:rPr lang="en-US" b="1" dirty="0">
                <a:solidFill>
                  <a:srgbClr val="666699"/>
                </a:solidFill>
              </a:rPr>
              <a:t>with Average Rating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14054-4260-47B6-BE4D-EC8EF1129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89" y="1802500"/>
            <a:ext cx="8589019" cy="483132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910C06-E956-4135-AFEA-ACB33A5A78F8}"/>
              </a:ext>
            </a:extLst>
          </p:cNvPr>
          <p:cNvSpPr/>
          <p:nvPr/>
        </p:nvSpPr>
        <p:spPr>
          <a:xfrm>
            <a:off x="7812742" y="5744275"/>
            <a:ext cx="1681506" cy="8145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Environment Satisfaction: 2.72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2CDB9-B9EB-4D37-A604-FD16C240056C}"/>
              </a:ext>
            </a:extLst>
          </p:cNvPr>
          <p:cNvSpPr/>
          <p:nvPr/>
        </p:nvSpPr>
        <p:spPr>
          <a:xfrm>
            <a:off x="5349686" y="2040227"/>
            <a:ext cx="1644610" cy="8145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Work Life Balance: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2.76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A09FAD-62B3-4F7F-94C2-B3937DE4B27E}"/>
              </a:ext>
            </a:extLst>
          </p:cNvPr>
          <p:cNvSpPr/>
          <p:nvPr/>
        </p:nvSpPr>
        <p:spPr>
          <a:xfrm>
            <a:off x="2590800" y="5744276"/>
            <a:ext cx="1681506" cy="8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Job Involvement: 2.73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ED49C3-89A2-44AC-A077-680E8B94A2C6}"/>
              </a:ext>
            </a:extLst>
          </p:cNvPr>
          <p:cNvSpPr/>
          <p:nvPr/>
        </p:nvSpPr>
        <p:spPr>
          <a:xfrm>
            <a:off x="2718961" y="2631349"/>
            <a:ext cx="1644610" cy="8145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Job Satisfaction: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2.73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58E934-C5C5-4570-A494-EE7E0391DE7B}"/>
              </a:ext>
            </a:extLst>
          </p:cNvPr>
          <p:cNvSpPr/>
          <p:nvPr/>
        </p:nvSpPr>
        <p:spPr>
          <a:xfrm>
            <a:off x="8274422" y="4069042"/>
            <a:ext cx="1681506" cy="8145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Performance Rating: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3.15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E13C66-02F3-42E8-B4D9-C251F7410870}"/>
              </a:ext>
            </a:extLst>
          </p:cNvPr>
          <p:cNvSpPr/>
          <p:nvPr/>
        </p:nvSpPr>
        <p:spPr>
          <a:xfrm>
            <a:off x="8153398" y="2070865"/>
            <a:ext cx="2116086" cy="8145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Work-Relationship Satisfaction: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2.71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0713" y="6609107"/>
            <a:ext cx="3700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/>
              <a:t>Prepared by DDS Analytics for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407" y="6628869"/>
            <a:ext cx="1850217" cy="2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7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BC7B-54E7-4939-9919-C240CE72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666699"/>
                </a:solidFill>
              </a:rPr>
              <a:t>Work-Life Satisfaction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2C739-4B4D-46E1-A9D0-F8207846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806" y="1059706"/>
            <a:ext cx="6429339" cy="5613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11EBD-C45D-4FA2-B9D4-92BF7E3CBFA2}"/>
              </a:ext>
            </a:extLst>
          </p:cNvPr>
          <p:cNvSpPr txBox="1"/>
          <p:nvPr/>
        </p:nvSpPr>
        <p:spPr>
          <a:xfrm>
            <a:off x="647365" y="3871387"/>
            <a:ext cx="421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Low/Bad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Medium/Good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High/Excellent/Better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Very High/Outstanding/Best</a:t>
            </a:r>
          </a:p>
          <a:p>
            <a:pPr lvl="1"/>
            <a:endParaRPr lang="en-US" dirty="0"/>
          </a:p>
        </p:txBody>
      </p:sp>
      <p:pic>
        <p:nvPicPr>
          <p:cNvPr id="9" name="Graphic 8" descr="Grinning Face with No Fill">
            <a:extLst>
              <a:ext uri="{FF2B5EF4-FFF2-40B4-BE49-F238E27FC236}">
                <a16:creationId xmlns:a16="http://schemas.microsoft.com/office/drawing/2014/main" id="{687BD7BA-ADAA-4F2D-AF76-29B1E6329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22634" y="1776932"/>
            <a:ext cx="1209682" cy="1209682"/>
          </a:xfrm>
          <a:prstGeom prst="rect">
            <a:avLst/>
          </a:prstGeom>
        </p:spPr>
      </p:pic>
      <p:pic>
        <p:nvPicPr>
          <p:cNvPr id="11" name="Graphic 10" descr="Neutral Face with No Fill">
            <a:extLst>
              <a:ext uri="{FF2B5EF4-FFF2-40B4-BE49-F238E27FC236}">
                <a16:creationId xmlns:a16="http://schemas.microsoft.com/office/drawing/2014/main" id="{AF8E9609-3AC6-4F9E-A96C-1D3862A6F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457289" y="1773975"/>
            <a:ext cx="1209682" cy="1209682"/>
          </a:xfrm>
          <a:prstGeom prst="rect">
            <a:avLst/>
          </a:prstGeom>
        </p:spPr>
      </p:pic>
      <p:pic>
        <p:nvPicPr>
          <p:cNvPr id="13" name="Graphic 12" descr="Sad Face with No Fill">
            <a:extLst>
              <a:ext uri="{FF2B5EF4-FFF2-40B4-BE49-F238E27FC236}">
                <a16:creationId xmlns:a16="http://schemas.microsoft.com/office/drawing/2014/main" id="{F456026C-AB53-43A6-99CE-0AAD67F6C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551755" y="1773974"/>
            <a:ext cx="1209682" cy="1209682"/>
          </a:xfrm>
          <a:prstGeom prst="rect">
            <a:avLst/>
          </a:prstGeom>
        </p:spPr>
      </p:pic>
      <p:pic>
        <p:nvPicPr>
          <p:cNvPr id="17" name="Graphic 16" descr="Smiling Face with No Fill">
            <a:extLst>
              <a:ext uri="{FF2B5EF4-FFF2-40B4-BE49-F238E27FC236}">
                <a16:creationId xmlns:a16="http://schemas.microsoft.com/office/drawing/2014/main" id="{22D9242A-036E-4C31-BDC8-B703C632F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66064" y="1771018"/>
            <a:ext cx="1257478" cy="12126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" y="6604084"/>
            <a:ext cx="19596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Prepared by DDS Analytics for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0637" y="6642079"/>
            <a:ext cx="1655149" cy="2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13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4205" cy="1325563"/>
          </a:xfrm>
        </p:spPr>
        <p:txBody>
          <a:bodyPr/>
          <a:lstStyle/>
          <a:p>
            <a:r>
              <a:rPr lang="en-US" b="1" dirty="0">
                <a:solidFill>
                  <a:srgbClr val="666699"/>
                </a:solidFill>
              </a:rPr>
              <a:t>Summary</a:t>
            </a:r>
            <a:r>
              <a:rPr lang="en-US" dirty="0"/>
              <a:t> </a:t>
            </a:r>
            <a:r>
              <a:rPr lang="en-US" b="1" dirty="0">
                <a:solidFill>
                  <a:srgbClr val="666699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solidFill>
                  <a:srgbClr val="666699"/>
                </a:solidFill>
              </a:rPr>
              <a:t>Insights for Top-Performers in Three Key Departments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758" y="2033656"/>
            <a:ext cx="11182738" cy="4351338"/>
          </a:xfrm>
        </p:spPr>
        <p:txBody>
          <a:bodyPr/>
          <a:lstStyle/>
          <a:p>
            <a:r>
              <a:rPr lang="en-US" dirty="0"/>
              <a:t>Overall FY2017 Attrition Rate will damage TARA if it continues</a:t>
            </a:r>
          </a:p>
          <a:p>
            <a:pPr lvl="1"/>
            <a:endParaRPr lang="en-US" dirty="0"/>
          </a:p>
          <a:p>
            <a:r>
              <a:rPr lang="en-US" dirty="0"/>
              <a:t>Top Three Contributors to Attrition: </a:t>
            </a:r>
          </a:p>
          <a:p>
            <a:pPr lvl="1"/>
            <a:r>
              <a:rPr lang="en-US" dirty="0"/>
              <a:t>Overtime 			Burnout risk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                Sales Executive, Research Scientist, Laboratory Tech </a:t>
            </a:r>
          </a:p>
          <a:p>
            <a:pPr lvl="1"/>
            <a:r>
              <a:rPr lang="en-US" dirty="0"/>
              <a:t>Stock Option Level		~65% of those leaving had stock option level 0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               Level not correlated to Years At Firm or Job Level</a:t>
            </a:r>
          </a:p>
          <a:p>
            <a:pPr lvl="1"/>
            <a:r>
              <a:rPr lang="en-US" dirty="0"/>
              <a:t>Environment Satisfaction	~30% of those leaving had low level response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90713" y="6609107"/>
            <a:ext cx="3700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/>
              <a:t>Prepared by DDS Analytics for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407" y="6628869"/>
            <a:ext cx="1850217" cy="2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1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5581" cy="1325563"/>
          </a:xfrm>
        </p:spPr>
        <p:txBody>
          <a:bodyPr/>
          <a:lstStyle/>
          <a:p>
            <a:r>
              <a:rPr lang="en-US" b="1" dirty="0">
                <a:solidFill>
                  <a:srgbClr val="666699"/>
                </a:solidFill>
              </a:rPr>
              <a:t>Summary</a:t>
            </a:r>
            <a:r>
              <a:rPr lang="en-US" dirty="0"/>
              <a:t> </a:t>
            </a:r>
            <a:r>
              <a:rPr lang="en-US" b="1" dirty="0">
                <a:solidFill>
                  <a:srgbClr val="666699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solidFill>
                  <a:srgbClr val="666699"/>
                </a:solidFill>
              </a:rPr>
              <a:t>Insights for Top-Performers in Three Key Departments   </a:t>
            </a:r>
            <a:r>
              <a:rPr lang="en-US" sz="2000" b="1" i="1" dirty="0">
                <a:solidFill>
                  <a:srgbClr val="666699"/>
                </a:solidFill>
              </a:rPr>
              <a:t>(continued…)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2077452"/>
            <a:ext cx="11182738" cy="4351338"/>
          </a:xfrm>
        </p:spPr>
        <p:txBody>
          <a:bodyPr/>
          <a:lstStyle/>
          <a:p>
            <a:r>
              <a:rPr lang="en-US" dirty="0"/>
              <a:t>Income and Age are Related Overall</a:t>
            </a:r>
          </a:p>
          <a:p>
            <a:pPr lvl="1"/>
            <a:r>
              <a:rPr lang="en-US" dirty="0"/>
              <a:t>Income grows initially with age and gradually declines</a:t>
            </a:r>
          </a:p>
          <a:p>
            <a:pPr lvl="1"/>
            <a:r>
              <a:rPr lang="en-US" dirty="0"/>
              <a:t>Income for males exceeds income for females</a:t>
            </a:r>
          </a:p>
          <a:p>
            <a:pPr lvl="1"/>
            <a:endParaRPr lang="en-US" dirty="0"/>
          </a:p>
          <a:p>
            <a:r>
              <a:rPr lang="en-US" dirty="0"/>
              <a:t>Work-Life Satisfaction is Important</a:t>
            </a:r>
          </a:p>
          <a:p>
            <a:pPr lvl="1"/>
            <a:r>
              <a:rPr lang="en-US" dirty="0"/>
              <a:t>Most used top two ratings for Satisfaction-related survey responses</a:t>
            </a:r>
          </a:p>
          <a:p>
            <a:pPr lvl="1"/>
            <a:r>
              <a:rPr lang="en-US" dirty="0"/>
              <a:t>Majority of average response ratings land close to each median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90713" y="6609107"/>
            <a:ext cx="3700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/>
              <a:t>Prepared by DDS Analytics for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407" y="6628869"/>
            <a:ext cx="1850217" cy="2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30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6699"/>
                </a:solidFill>
              </a:rPr>
              <a:t>Summary -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9662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revising Stock Option Level 0 plans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Engage employees on a regular basis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Feedback for immediate supervisor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More frequent employee appreciation activities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Periodic team building activities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that equal compensation is extremely important to women evaluating job opportunities when TARA extends job offers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Closely monitor how much over time is being accrued, by which employees and why, with the goal of avoiding employee burnout and enhancing the work environment.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90713" y="6609107"/>
            <a:ext cx="3700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/>
              <a:t>Prepared by DDS Analytics for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407" y="6628869"/>
            <a:ext cx="1850217" cy="2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91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6699"/>
                </a:solidFill>
              </a:rPr>
              <a:t>Summary – Analysis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1061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Utilize more advanced modeling techniques, such as random forest for prediction, and </a:t>
            </a:r>
            <a:r>
              <a:rPr lang="en-US" dirty="0" err="1"/>
              <a:t>Baruto</a:t>
            </a:r>
            <a:r>
              <a:rPr lang="en-US" dirty="0"/>
              <a:t> for variable importance, which is built on random forest method.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Model Job Satisfaction and Relationship Satisfaction within Attrition, as done in the proof-of-concept analysis with Stock Option Level and Environment Satisfaction.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0713" y="6609107"/>
            <a:ext cx="3700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/>
              <a:t>Prepared by DDS Analytics for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407" y="6628869"/>
            <a:ext cx="1850217" cy="2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44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90713" y="6609107"/>
            <a:ext cx="3700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/>
              <a:t>Prepared by DDS Analytics for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407" y="6628869"/>
            <a:ext cx="1850217" cy="2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9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6699"/>
                </a:solidFill>
              </a:rPr>
              <a:t>Proof-of-Concept Analysis Core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top three factors contributing to top-performing employee attrition in three departments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/>
              <a:t>Human Resources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Research &amp; Development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Sales</a:t>
            </a:r>
          </a:p>
          <a:p>
            <a:pPr lvl="1"/>
            <a:endParaRPr lang="en-US" dirty="0"/>
          </a:p>
          <a:p>
            <a:pPr marL="514350" lvl="1" indent="-514350">
              <a:spcBef>
                <a:spcPts val="1000"/>
              </a:spcBef>
              <a:buFont typeface="+mj-lt"/>
              <a:buAutoNum type="arabicPeriod" startAt="2"/>
            </a:pPr>
            <a:r>
              <a:rPr lang="en-US" sz="2800" dirty="0"/>
              <a:t>Identify job role specific trends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9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6699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6858"/>
          </a:xfrm>
        </p:spPr>
        <p:txBody>
          <a:bodyPr>
            <a:normAutofit/>
          </a:bodyPr>
          <a:lstStyle/>
          <a:p>
            <a:r>
              <a:rPr lang="en-US" dirty="0"/>
              <a:t>Analysis Tool</a:t>
            </a:r>
          </a:p>
          <a:p>
            <a:pPr lvl="1"/>
            <a:r>
              <a:rPr lang="en-US" dirty="0"/>
              <a:t>R supports reproducibility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Source</a:t>
            </a:r>
          </a:p>
          <a:p>
            <a:pPr lvl="1"/>
            <a:r>
              <a:rPr lang="en-US" dirty="0" err="1"/>
              <a:t>Qualtrics</a:t>
            </a:r>
            <a:r>
              <a:rPr lang="en-US" dirty="0"/>
              <a:t> combined its survey results with TARA Personnel data</a:t>
            </a:r>
          </a:p>
          <a:p>
            <a:pPr lvl="1"/>
            <a:r>
              <a:rPr lang="en-US" dirty="0"/>
              <a:t>All identifiable information was stripped out, e.g. name, date of birth et al.</a:t>
            </a:r>
          </a:p>
          <a:p>
            <a:pPr lvl="1"/>
            <a:r>
              <a:rPr lang="en-US" dirty="0"/>
              <a:t>Compiled into a single Excel workbook</a:t>
            </a:r>
          </a:p>
          <a:p>
            <a:pPr lvl="2"/>
            <a:r>
              <a:rPr lang="en-US" dirty="0"/>
              <a:t>FY 2017</a:t>
            </a:r>
          </a:p>
          <a:p>
            <a:pPr lvl="2"/>
            <a:r>
              <a:rPr lang="en-US" dirty="0"/>
              <a:t>1470 unique employee entries</a:t>
            </a:r>
          </a:p>
          <a:p>
            <a:pPr lvl="2"/>
            <a:r>
              <a:rPr lang="en-US" dirty="0"/>
              <a:t>Three departments:  Human Resources, Research &amp; Development, and Sales</a:t>
            </a:r>
          </a:p>
          <a:p>
            <a:pPr lvl="2"/>
            <a:r>
              <a:rPr lang="en-US" dirty="0"/>
              <a:t>Performance Rating:  3 (“Excellent”)  or 4 (“Outstanding”)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8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6699"/>
                </a:solidFill>
              </a:rPr>
              <a:t>Data Source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932576"/>
              </p:ext>
            </p:extLst>
          </p:nvPr>
        </p:nvGraphicFramePr>
        <p:xfrm>
          <a:off x="2589927" y="2298591"/>
          <a:ext cx="665041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dirty="0"/>
                        <a:t>Environment</a:t>
                      </a:r>
                      <a:r>
                        <a:rPr lang="en-US" sz="2000" b="0" baseline="0" dirty="0"/>
                        <a:t> Satisfaction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baseline="0" dirty="0"/>
                        <a:t>Job Satisfaction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baseline="0" dirty="0"/>
                        <a:t>Job Involvement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baseline="0" dirty="0"/>
                        <a:t>Relationship Satisfaction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b="0" dirty="0"/>
                        <a:t>Work</a:t>
                      </a:r>
                      <a:r>
                        <a:rPr lang="en-US" sz="2000" b="0" baseline="0" dirty="0"/>
                        <a:t> Life Balance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Low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Medium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High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Very</a:t>
                      </a:r>
                      <a:r>
                        <a:rPr lang="en-US" sz="1600" baseline="0" dirty="0"/>
                        <a:t> 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Bad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Good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Better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dirty="0"/>
                        <a:t>Best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0896" y="1664138"/>
            <a:ext cx="1043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Qualtrics</a:t>
            </a:r>
            <a:r>
              <a:rPr lang="en-US" sz="2400" dirty="0"/>
              <a:t> Survey-Related Ratings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6699"/>
                </a:solidFill>
              </a:rPr>
              <a:t>Data Source   </a:t>
            </a:r>
            <a:r>
              <a:rPr lang="en-US" sz="1600" b="1" i="1" dirty="0">
                <a:solidFill>
                  <a:srgbClr val="666699"/>
                </a:solidFill>
              </a:rPr>
              <a:t>(continued…)</a:t>
            </a:r>
            <a:endParaRPr lang="en-US" b="1" i="1" dirty="0">
              <a:solidFill>
                <a:srgbClr val="6666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896" y="1664138"/>
            <a:ext cx="1043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TARA Personnel Records FY2017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19028"/>
              </p:ext>
            </p:extLst>
          </p:nvPr>
        </p:nvGraphicFramePr>
        <p:xfrm>
          <a:off x="429176" y="2532700"/>
          <a:ext cx="11473790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8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dirty="0"/>
                        <a:t>Age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baseline="0" dirty="0"/>
                        <a:t>Over 18 (y/n)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dirty="0"/>
                        <a:t>Gender</a:t>
                      </a:r>
                      <a:endParaRPr lang="en-US" sz="1400" b="0" baseline="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baseline="0" dirty="0"/>
                        <a:t>Total Working Years</a:t>
                      </a:r>
                      <a:endParaRPr lang="en-US" sz="1400" b="0" dirty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/>
                        <a:t>Education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/>
                        <a:t>Education Field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/>
                        <a:t>Marital Status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/>
                        <a:t>Number of companies worked prior to TARA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baseline="0" dirty="0"/>
                        <a:t>Commuting Distance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0" baseline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dirty="0"/>
                        <a:t>Employee</a:t>
                      </a:r>
                      <a:r>
                        <a:rPr lang="en-US" sz="1400" b="0" baseline="0" dirty="0"/>
                        <a:t> Number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/>
                        <a:t>Employee Count</a:t>
                      </a:r>
                      <a:endParaRPr lang="en-US" sz="1400" b="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dirty="0"/>
                        <a:t>Attrition (y/n)</a:t>
                      </a:r>
                      <a:endParaRPr lang="en-US" sz="1400" b="0" baseline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/>
                        <a:t>Department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baseline="0" dirty="0"/>
                        <a:t>Job Role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/>
                        <a:t>Job Level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/>
                        <a:t>Business Travel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baseline="0" dirty="0"/>
                        <a:t>Stock Options Level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 err="1"/>
                        <a:t>OverTime</a:t>
                      </a:r>
                      <a:r>
                        <a:rPr lang="en-US" sz="1400" b="0" baseline="0" dirty="0"/>
                        <a:t> (y/n)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/>
                        <a:t>Standard Hours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baseline="0" dirty="0"/>
                        <a:t>Years with Current Manager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baseline="0" dirty="0"/>
                        <a:t>Years at TARA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baseline="0" dirty="0"/>
                        <a:t>Percent Salary Hike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/>
                        <a:t>Monthly Income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/>
                        <a:t>Monthly Rate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/>
                        <a:t>Daily Rate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/>
                        <a:t>Hourly Rate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="0" baseline="0" dirty="0"/>
                        <a:t>Performance Rating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baseline="0" dirty="0"/>
                        <a:t>Years in Current Role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baseline="0" dirty="0"/>
                        <a:t>Years since Last promotion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baseline="0" dirty="0"/>
                        <a:t>Training Time Used Last Year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400" b="0" baseline="0" dirty="0"/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400" b="0" baseline="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Compensation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9172" y="5859517"/>
            <a:ext cx="479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Please see codebook for full details.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6699"/>
                </a:solidFill>
              </a:rPr>
              <a:t>Data Quality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/>
              <a:t>No indication of missing data</a:t>
            </a:r>
          </a:p>
          <a:p>
            <a:pPr>
              <a:buFont typeface="Wingdings" charset="2"/>
              <a:buChar char="ü"/>
            </a:pPr>
            <a:r>
              <a:rPr lang="en-US" dirty="0"/>
              <a:t>Renamed field names to comply with TARA 12 character standard</a:t>
            </a:r>
          </a:p>
          <a:p>
            <a:pPr>
              <a:buFont typeface="Wingdings" charset="2"/>
              <a:buChar char="ü"/>
            </a:pPr>
            <a:r>
              <a:rPr lang="en-US" dirty="0"/>
              <a:t>Added descriptive fields for some information that used number-based ratings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E.g. Performance rating 3 is equivalent to “Excellent”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Useful for reporting purposes</a:t>
            </a:r>
          </a:p>
          <a:p>
            <a:pPr>
              <a:buFont typeface="Wingdings" charset="2"/>
              <a:buChar char="ü"/>
            </a:pPr>
            <a:r>
              <a:rPr lang="en-US" dirty="0"/>
              <a:t>Converted some data fields to make it clear that the data represented categories, not continuous measurement data.</a:t>
            </a:r>
          </a:p>
          <a:p>
            <a:pPr>
              <a:buFont typeface="Wingdings" charset="2"/>
              <a:buChar char="ü"/>
            </a:pPr>
            <a:r>
              <a:rPr lang="en-US" dirty="0" err="1"/>
              <a:t>Qualtrics</a:t>
            </a:r>
            <a:r>
              <a:rPr lang="en-US" dirty="0"/>
              <a:t> had already removed individuals under 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161" y="365125"/>
            <a:ext cx="10796639" cy="1325563"/>
          </a:xfrm>
        </p:spPr>
        <p:txBody>
          <a:bodyPr/>
          <a:lstStyle/>
          <a:p>
            <a:r>
              <a:rPr lang="en-US" b="1" dirty="0">
                <a:solidFill>
                  <a:srgbClr val="666699"/>
                </a:solidFill>
              </a:rPr>
              <a:t>Top-Performer Percent Attrition by Department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1" y="4785031"/>
            <a:ext cx="11602064" cy="13919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TARA expected, FY2017 attrition rates are higher in these three departments</a:t>
            </a:r>
          </a:p>
          <a:p>
            <a:pPr lvl="1"/>
            <a:r>
              <a:rPr lang="en-US" dirty="0"/>
              <a:t>Ideally keep attrition as close to 0 as possible for top performers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35219"/>
              </p:ext>
            </p:extLst>
          </p:nvPr>
        </p:nvGraphicFramePr>
        <p:xfrm>
          <a:off x="2445634" y="2377588"/>
          <a:ext cx="513255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Performer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Percent Attrition</a:t>
                      </a:r>
                    </a:p>
                    <a:p>
                      <a:pPr algn="ctr"/>
                      <a:r>
                        <a:rPr lang="en-US" dirty="0"/>
                        <a:t> FY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  <a:r>
                        <a:rPr lang="en-US" baseline="0" dirty="0"/>
                        <a:t> &amp;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8481" y="6576260"/>
            <a:ext cx="370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Prepared by DDS Analytics for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707" y="6594975"/>
            <a:ext cx="2123918" cy="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0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B1B9A-6822-4834-987F-F48114B7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1955458"/>
            <a:ext cx="4260814" cy="3765931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Preliminary Analysis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9E72B-416E-4871-A025-5312D839C99E}"/>
              </a:ext>
            </a:extLst>
          </p:cNvPr>
          <p:cNvSpPr txBox="1"/>
          <p:nvPr/>
        </p:nvSpPr>
        <p:spPr>
          <a:xfrm>
            <a:off x="838199" y="1825625"/>
            <a:ext cx="4128169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35 Variables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2 Variables NOT utilized due to no response variation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Standard Hours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Employee Count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581001"/>
            <a:ext cx="202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Prepared by DDS Analytics for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438" y="6634294"/>
            <a:ext cx="1806424" cy="2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3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957</Words>
  <Application>Microsoft Office PowerPoint</Application>
  <PresentationFormat>Widescreen</PresentationFormat>
  <Paragraphs>262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DDS Analytics   Talent Management Solutions    Consulting Team:     Tanvi Arora    Rebecca Holsapple    Anjli Solsi    Anne Francomano </vt:lpstr>
      <vt:lpstr>Background – TARA Pharma Corp.</vt:lpstr>
      <vt:lpstr>Proof-of-Concept Analysis Core Objectives</vt:lpstr>
      <vt:lpstr>Overview</vt:lpstr>
      <vt:lpstr>Data Source</vt:lpstr>
      <vt:lpstr>Data Source   (continued…)</vt:lpstr>
      <vt:lpstr>Data Quality Overview</vt:lpstr>
      <vt:lpstr>Top-Performer Percent Attrition by Department</vt:lpstr>
      <vt:lpstr>Preliminary Analysis</vt:lpstr>
      <vt:lpstr>PowerPoint Presentation</vt:lpstr>
      <vt:lpstr>Breakdown Frequencies and Counts</vt:lpstr>
      <vt:lpstr>Are you losing your best talent ?</vt:lpstr>
      <vt:lpstr>Our Model</vt:lpstr>
      <vt:lpstr>OverTime </vt:lpstr>
      <vt:lpstr>PowerPoint Presentation</vt:lpstr>
      <vt:lpstr>StockOptions</vt:lpstr>
      <vt:lpstr>PowerPoint Presentation</vt:lpstr>
      <vt:lpstr>Environment Satisfaction</vt:lpstr>
      <vt:lpstr>Age and Overall Monthly Income </vt:lpstr>
      <vt:lpstr>Age and Income </vt:lpstr>
      <vt:lpstr>Top Factors Affecting Overall  Employee Work-Life Satisfaction  with Average Rating</vt:lpstr>
      <vt:lpstr>Work-Life Satisfaction</vt:lpstr>
      <vt:lpstr>Summary – Insights for Top-Performers in Three Key Departments</vt:lpstr>
      <vt:lpstr>Summary – Insights for Top-Performers in Three Key Departments   (continued…)</vt:lpstr>
      <vt:lpstr>Summary - Recommendations</vt:lpstr>
      <vt:lpstr>Summary – Analysis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Becky</dc:creator>
  <cp:lastModifiedBy>Becky</cp:lastModifiedBy>
  <cp:revision>204</cp:revision>
  <dcterms:created xsi:type="dcterms:W3CDTF">2013-07-15T20:26:40Z</dcterms:created>
  <dcterms:modified xsi:type="dcterms:W3CDTF">2018-08-07T21:59:06Z</dcterms:modified>
</cp:coreProperties>
</file>