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77" r:id="rId2"/>
    <p:sldId id="257" r:id="rId3"/>
    <p:sldId id="258" r:id="rId4"/>
    <p:sldId id="271" r:id="rId5"/>
    <p:sldId id="275" r:id="rId6"/>
    <p:sldId id="259" r:id="rId7"/>
    <p:sldId id="272" r:id="rId8"/>
    <p:sldId id="273" r:id="rId9"/>
    <p:sldId id="263" r:id="rId10"/>
    <p:sldId id="265" r:id="rId11"/>
    <p:sldId id="261" r:id="rId12"/>
    <p:sldId id="267" r:id="rId13"/>
    <p:sldId id="260" r:id="rId14"/>
    <p:sldId id="276" r:id="rId15"/>
    <p:sldId id="266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5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97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9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1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70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3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0A0F-3328-4604-99AC-80D38DC8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1300785"/>
            <a:ext cx="9881420" cy="2509213"/>
          </a:xfrm>
        </p:spPr>
        <p:txBody>
          <a:bodyPr/>
          <a:lstStyle/>
          <a:p>
            <a:r>
              <a:rPr lang="en-US" dirty="0"/>
              <a:t>Investment Portfolio for </a:t>
            </a:r>
            <a:br>
              <a:rPr lang="en-US" dirty="0"/>
            </a:br>
            <a:r>
              <a:rPr lang="en-US" dirty="0"/>
              <a:t>Patrick Iyengar &amp; peter Iyengar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7E66-A4B9-4709-BA62-5AE7AEBB2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Tanvi </a:t>
            </a:r>
            <a:r>
              <a:rPr lang="en-US" dirty="0" err="1"/>
              <a:t>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22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69D477-7BFB-4DBF-8C3F-95B2DF1D92C1}"/>
              </a:ext>
            </a:extLst>
          </p:cNvPr>
          <p:cNvSpPr/>
          <p:nvPr/>
        </p:nvSpPr>
        <p:spPr>
          <a:xfrm>
            <a:off x="250723" y="1399683"/>
            <a:ext cx="2566220" cy="47208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F4E1-778B-4D20-B1E9-48F750A5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61" y="308023"/>
            <a:ext cx="9749309" cy="69344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 in each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A2B7-4853-4D51-9CAB-DC52EF8C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604149"/>
            <a:ext cx="2566220" cy="4423274"/>
          </a:xfrm>
        </p:spPr>
        <p:txBody>
          <a:bodyPr>
            <a:normAutofit lnSpcReduction="10000"/>
          </a:bodyPr>
          <a:lstStyle/>
          <a:p>
            <a:r>
              <a:rPr lang="en-US" sz="1800" u="sng" cap="none" dirty="0">
                <a:solidFill>
                  <a:schemeClr val="dk1"/>
                </a:solidFill>
                <a:latin typeface="Lato`"/>
              </a:rPr>
              <a:t>Aviation</a:t>
            </a:r>
            <a:r>
              <a:rPr lang="en-US" sz="1800" cap="none" dirty="0">
                <a:solidFill>
                  <a:schemeClr val="dk1"/>
                </a:solidFill>
                <a:latin typeface="Lato`"/>
              </a:rPr>
              <a:t> - No companies will be chosen</a:t>
            </a:r>
          </a:p>
          <a:p>
            <a:r>
              <a:rPr lang="en-US" sz="1800" u="sng" cap="none" dirty="0">
                <a:solidFill>
                  <a:schemeClr val="dk1"/>
                </a:solidFill>
                <a:latin typeface="Lato`"/>
              </a:rPr>
              <a:t>Finance</a:t>
            </a:r>
            <a:r>
              <a:rPr lang="en-US" sz="1800" cap="none" dirty="0">
                <a:solidFill>
                  <a:schemeClr val="dk1"/>
                </a:solidFill>
                <a:latin typeface="Lato`"/>
              </a:rPr>
              <a:t> – Goldman Sachs, Morgan Stanley can be further </a:t>
            </a:r>
            <a:r>
              <a:rPr lang="en-US" sz="1800" cap="none" dirty="0" err="1">
                <a:solidFill>
                  <a:schemeClr val="dk1"/>
                </a:solidFill>
                <a:latin typeface="Lato`"/>
              </a:rPr>
              <a:t>analysed</a:t>
            </a:r>
            <a:endParaRPr lang="en-US" sz="1800" cap="none" dirty="0">
              <a:solidFill>
                <a:schemeClr val="dk1"/>
              </a:solidFill>
              <a:latin typeface="Lato`"/>
            </a:endParaRPr>
          </a:p>
          <a:p>
            <a:r>
              <a:rPr lang="en-US" sz="1800" u="sng" cap="none" dirty="0">
                <a:solidFill>
                  <a:schemeClr val="dk1"/>
                </a:solidFill>
                <a:latin typeface="Lato`"/>
              </a:rPr>
              <a:t>Tech</a:t>
            </a:r>
            <a:r>
              <a:rPr lang="en-US" sz="1800" cap="none" dirty="0">
                <a:solidFill>
                  <a:schemeClr val="dk1"/>
                </a:solidFill>
                <a:latin typeface="Lato`"/>
              </a:rPr>
              <a:t> – All can be checked except IBM</a:t>
            </a:r>
          </a:p>
          <a:p>
            <a:r>
              <a:rPr lang="en-US" sz="1800" u="sng" cap="none" dirty="0">
                <a:solidFill>
                  <a:schemeClr val="dk1"/>
                </a:solidFill>
                <a:latin typeface="Lato`"/>
              </a:rPr>
              <a:t>Healthcare</a:t>
            </a:r>
            <a:r>
              <a:rPr lang="en-US" sz="1800" cap="none" dirty="0">
                <a:solidFill>
                  <a:schemeClr val="dk1"/>
                </a:solidFill>
                <a:latin typeface="Lato`"/>
              </a:rPr>
              <a:t> –  All except Bausch Health will be further </a:t>
            </a:r>
            <a:r>
              <a:rPr lang="en-US" sz="1800" cap="none" dirty="0" err="1">
                <a:solidFill>
                  <a:schemeClr val="dk1"/>
                </a:solidFill>
                <a:latin typeface="Lato`"/>
              </a:rPr>
              <a:t>analysed</a:t>
            </a:r>
            <a:endParaRPr lang="en-US" sz="1800" cap="none" dirty="0">
              <a:solidFill>
                <a:schemeClr val="dk1"/>
              </a:solidFill>
              <a:latin typeface="Lato`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49E8F-DF89-4F25-8743-B9763024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956" y="1604149"/>
            <a:ext cx="1220197" cy="667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28B65-7855-4552-A25C-64B45EA6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59" y="1103703"/>
            <a:ext cx="9001818" cy="51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9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E845-01E4-4055-BE46-55BBC511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67" y="436495"/>
            <a:ext cx="3805098" cy="5372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5F174D1-2B4C-4522-B35D-6DD798C28825}"/>
              </a:ext>
            </a:extLst>
          </p:cNvPr>
          <p:cNvSpPr/>
          <p:nvPr/>
        </p:nvSpPr>
        <p:spPr>
          <a:xfrm>
            <a:off x="1091367" y="1253614"/>
            <a:ext cx="3805098" cy="499970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latin typeface="Lato`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Lato`"/>
              </a:rPr>
              <a:t>Aviation </a:t>
            </a:r>
            <a:r>
              <a:rPr lang="en-US" dirty="0">
                <a:latin typeface="Lato`"/>
              </a:rPr>
              <a:t>– All companies have negative cumulative returns.</a:t>
            </a:r>
          </a:p>
          <a:p>
            <a:endParaRPr lang="en-US" u="sng" dirty="0">
              <a:latin typeface="Lato`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Lato`"/>
              </a:rPr>
              <a:t>Finance</a:t>
            </a:r>
            <a:r>
              <a:rPr lang="en-US" dirty="0">
                <a:latin typeface="Lato`"/>
              </a:rPr>
              <a:t> – Goldman Sachs and Morgan Stanley have positive annualized returns.</a:t>
            </a:r>
          </a:p>
          <a:p>
            <a:endParaRPr lang="en-US" dirty="0">
              <a:latin typeface="Lato`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Lato`"/>
              </a:rPr>
              <a:t>Tech</a:t>
            </a:r>
            <a:r>
              <a:rPr lang="en-US" dirty="0">
                <a:latin typeface="Lato`"/>
              </a:rPr>
              <a:t> – Except IBM , all other stocks have positive returns, with amazon and Microsoft being highest.</a:t>
            </a:r>
          </a:p>
          <a:p>
            <a:endParaRPr lang="en-US" dirty="0">
              <a:latin typeface="Lato`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Lato`"/>
              </a:rPr>
              <a:t>Healthcare</a:t>
            </a:r>
            <a:r>
              <a:rPr lang="en-US" dirty="0">
                <a:latin typeface="Lato`"/>
              </a:rPr>
              <a:t> – Except Bausch health , other stocks have positive Cumulative Returns.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2559-0F50-4A57-8616-A39B5043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81219" y="394467"/>
            <a:ext cx="6424706" cy="6069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3FD7A-C5CD-4686-AF38-8DBAA02B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099"/>
            <a:ext cx="1657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25595E-6BDE-47AE-8F5A-1B97BDB8D6C3}"/>
              </a:ext>
            </a:extLst>
          </p:cNvPr>
          <p:cNvSpPr/>
          <p:nvPr/>
        </p:nvSpPr>
        <p:spPr>
          <a:xfrm>
            <a:off x="426849" y="1535541"/>
            <a:ext cx="4970207" cy="3605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C328C-05F7-4D06-B640-AE1D6BDF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9" y="485996"/>
            <a:ext cx="10364451" cy="5079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29C8-D537-43F8-8326-AE5D1CE6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49" y="1716946"/>
            <a:ext cx="4980665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Shows the return of investment compared to risk.</a:t>
            </a:r>
          </a:p>
          <a:p>
            <a:r>
              <a:rPr lang="en-US" dirty="0"/>
              <a:t>The red color indicates negative sharp ratio </a:t>
            </a:r>
          </a:p>
          <a:p>
            <a:r>
              <a:rPr lang="en-US" dirty="0"/>
              <a:t>From each sector, only those stocks with high sharp ratio shall be chosen </a:t>
            </a:r>
          </a:p>
          <a:p>
            <a:r>
              <a:rPr lang="en-US" dirty="0"/>
              <a:t>According to investor person, a trade off between sharp ratio and risk is done.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68990-BADA-49C5-BC71-CBBF595D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4015" y="689486"/>
            <a:ext cx="6467475" cy="54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8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CFC4-954A-4397-988F-D0DFBAA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metrics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patrick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F0FD1-FFE6-4921-8959-2C7EF63F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47" y="1378226"/>
            <a:ext cx="8253106" cy="52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CFC4-954A-4397-988F-D0DFBAA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metrics for peter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D781C-EEBD-4445-B374-B2C8C765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74" y="1245490"/>
            <a:ext cx="9823051" cy="52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5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D4EFFC-BCD7-4CA2-B107-43F33F7CF1DA}"/>
              </a:ext>
            </a:extLst>
          </p:cNvPr>
          <p:cNvSpPr/>
          <p:nvPr/>
        </p:nvSpPr>
        <p:spPr>
          <a:xfrm>
            <a:off x="766291" y="2261395"/>
            <a:ext cx="10364450" cy="36355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5956E-224D-45B3-95B7-4DE21BA6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for Patrick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4D37-8B7C-40DB-AA62-73194A89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Johnson &amp; Johnson , Microsoft and </a:t>
            </a:r>
            <a:r>
              <a:rPr lang="en-US" dirty="0" err="1"/>
              <a:t>goldman</a:t>
            </a:r>
            <a:r>
              <a:rPr lang="en-US" dirty="0"/>
              <a:t> </a:t>
            </a:r>
            <a:r>
              <a:rPr lang="en-US" dirty="0" err="1"/>
              <a:t>sachs</a:t>
            </a:r>
            <a:endParaRPr lang="en-US" dirty="0"/>
          </a:p>
          <a:p>
            <a:r>
              <a:rPr lang="en-US" dirty="0"/>
              <a:t>Initial investment amount : $ 500,000</a:t>
            </a:r>
          </a:p>
          <a:p>
            <a:r>
              <a:rPr lang="en-US" dirty="0"/>
              <a:t>Cumulative returns after 5 years : $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1,215,425</a:t>
            </a:r>
            <a:r>
              <a:rPr lang="en-IN" dirty="0"/>
              <a:t> </a:t>
            </a:r>
          </a:p>
          <a:p>
            <a:r>
              <a:rPr lang="en-US" dirty="0"/>
              <a:t>Portfolio risk 21.6%</a:t>
            </a:r>
          </a:p>
          <a:p>
            <a:r>
              <a:rPr lang="en-US" dirty="0"/>
              <a:t>Portfolio sharp ratio : 12.5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9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D4EFFC-BCD7-4CA2-B107-43F33F7CF1DA}"/>
              </a:ext>
            </a:extLst>
          </p:cNvPr>
          <p:cNvSpPr/>
          <p:nvPr/>
        </p:nvSpPr>
        <p:spPr>
          <a:xfrm>
            <a:off x="766291" y="2261395"/>
            <a:ext cx="10364450" cy="36355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5956E-224D-45B3-95B7-4DE21BA6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for Peter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4D37-8B7C-40DB-AA62-73194A89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Morgan Stanley , amazon and united health group </a:t>
            </a:r>
          </a:p>
          <a:p>
            <a:r>
              <a:rPr lang="en-US" dirty="0"/>
              <a:t>Initial investment amount : $ 1,000,000</a:t>
            </a:r>
          </a:p>
          <a:p>
            <a:r>
              <a:rPr lang="en-US" dirty="0"/>
              <a:t>Cumulative returns after 5 years : $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3,334,640</a:t>
            </a:r>
            <a:r>
              <a:rPr lang="en-IN" sz="1600" dirty="0"/>
              <a:t> </a:t>
            </a:r>
          </a:p>
          <a:p>
            <a:r>
              <a:rPr lang="en-US" dirty="0"/>
              <a:t>Portfolio risk 24.31%</a:t>
            </a:r>
          </a:p>
          <a:p>
            <a:r>
              <a:rPr lang="en-US" dirty="0"/>
              <a:t>Portfolio sharp ratio : 16.4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38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EE46-3ABA-4ADC-B9B1-E2054CE6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12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appendix-data 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82DF02D-E227-41A7-9961-55369B5762B5}"/>
              </a:ext>
            </a:extLst>
          </p:cNvPr>
          <p:cNvSpPr/>
          <p:nvPr/>
        </p:nvSpPr>
        <p:spPr>
          <a:xfrm>
            <a:off x="821008" y="1998554"/>
            <a:ext cx="10853531" cy="331304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B3F5-4EC3-4B1B-825D-E34BEE3D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47" y="2240251"/>
            <a:ext cx="10364452" cy="2808828"/>
          </a:xfr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closing prices of stocks from aviation </a:t>
            </a:r>
            <a:r>
              <a:rPr lang="en-US" dirty="0">
                <a:latin typeface="Lato`"/>
              </a:rPr>
              <a:t>, finance, technology and 	     healthcare industry 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sources: 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>
                <a:latin typeface="Lato`"/>
              </a:rPr>
              <a:t>Stocks dataset provided by </a:t>
            </a:r>
            <a:r>
              <a:rPr lang="en-US" dirty="0" err="1">
                <a:latin typeface="Lato`"/>
              </a:rPr>
              <a:t>upgrad</a:t>
            </a:r>
            <a:endParaRPr lang="en-US" dirty="0">
              <a:latin typeface="Lato`"/>
            </a:endParaRPr>
          </a:p>
          <a:p>
            <a:pPr marL="377100" indent="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None/>
            </a:pPr>
            <a:endParaRPr lang="en-US" dirty="0">
              <a:latin typeface="Lato`"/>
            </a:endParaRP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endParaRPr lang="en-US" dirty="0">
              <a:latin typeface="Lato`"/>
            </a:endParaRP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11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99F-007B-44E2-973D-01529C38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27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- Data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6613B3-6266-4115-AB3E-5BB1E8F205F1}"/>
              </a:ext>
            </a:extLst>
          </p:cNvPr>
          <p:cNvSpPr/>
          <p:nvPr/>
        </p:nvSpPr>
        <p:spPr>
          <a:xfrm>
            <a:off x="775251" y="2002656"/>
            <a:ext cx="10641497" cy="34720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700E-8805-47FB-B604-51957A8A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27944"/>
            <a:ext cx="10364452" cy="3246782"/>
          </a:xfrm>
        </p:spPr>
        <p:txBody>
          <a:bodyPr>
            <a:normAutofit fontScale="92500" lnSpcReduction="20000"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conducted a thorough analysis of the stocks dataset. The process included: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importing and setting date correctly, deleting null values.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appending all stocks closing prices and creating a separate excel sheet.</a:t>
            </a:r>
            <a:endParaRPr lang="en-IN" sz="2000" dirty="0">
              <a:solidFill>
                <a:schemeClr val="tx1"/>
              </a:solidFill>
              <a:latin typeface="Lato`"/>
            </a:endParaRP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IN" dirty="0">
                <a:latin typeface="Lato`"/>
              </a:rPr>
              <a:t>Heatmap for correlation between stocks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IN" dirty="0">
                <a:latin typeface="Lato`"/>
              </a:rPr>
              <a:t>Comparing all stocks with S&amp;P500 index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IN" dirty="0">
                <a:latin typeface="Lato`"/>
              </a:rPr>
              <a:t>Plotting the normalized closing prices 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IN" dirty="0">
                <a:latin typeface="Lato`"/>
              </a:rPr>
              <a:t>Plotting histogram to check volatility of stocks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IN" dirty="0">
                <a:latin typeface="Lato`"/>
              </a:rPr>
              <a:t>Creating a descriptive statistics table to check all metrics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410335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EF1-A341-434E-AF27-7B815BC1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59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data assumptions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0F8061C-5E91-4947-BB1F-3BA14931BFA4}"/>
              </a:ext>
            </a:extLst>
          </p:cNvPr>
          <p:cNvSpPr/>
          <p:nvPr/>
        </p:nvSpPr>
        <p:spPr>
          <a:xfrm>
            <a:off x="629479" y="2054087"/>
            <a:ext cx="10833652" cy="3424107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3745-344A-405B-9EB2-8C62C662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21319"/>
            <a:ext cx="10178297" cy="3424107"/>
          </a:xfrm>
        </p:spPr>
        <p:txBody>
          <a:bodyPr/>
          <a:lstStyle/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>
                <a:latin typeface="Lato`"/>
              </a:rPr>
              <a:t>It is assumed that the trend of the stock will continue to be the same for the next five years as the previous five years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Hence all metrics have been calculated based on this assumption. </a:t>
            </a:r>
          </a:p>
          <a:p>
            <a:pPr marL="720000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>
                <a:latin typeface="Lato`"/>
              </a:rPr>
              <a:t>Fundamental analysis has not been done, hence , it is not assured whether the stock is over valued or under valued.</a:t>
            </a:r>
            <a:endParaRPr lang="en-IN" sz="2000" dirty="0">
              <a:solidFill>
                <a:schemeClr val="tx1"/>
              </a:solidFill>
              <a:latin typeface="Lato`"/>
            </a:endParaRPr>
          </a:p>
          <a:p>
            <a:pPr marL="377100" indent="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None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345641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F25F-A97E-426C-BD78-A7E54782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8" y="239441"/>
            <a:ext cx="9740349" cy="9797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166E04-DF9F-419D-B514-1FB2793A74A5}"/>
              </a:ext>
            </a:extLst>
          </p:cNvPr>
          <p:cNvSpPr/>
          <p:nvPr/>
        </p:nvSpPr>
        <p:spPr>
          <a:xfrm>
            <a:off x="3391541" y="1219200"/>
            <a:ext cx="5408918" cy="40197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D89C-A6E6-491E-A3C5-FFAD49CC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795" y="1552429"/>
            <a:ext cx="4056431" cy="3424107"/>
          </a:xfrm>
        </p:spPr>
        <p:txBody>
          <a:bodyPr>
            <a:normAutofit fontScale="92500" lnSpcReduction="10000"/>
          </a:bodyPr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220205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5723-692B-4941-B50B-DA494C7E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87" y="1040334"/>
            <a:ext cx="10668626" cy="7387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A108E9-1E71-49E5-83A1-EF3C9C732ED3}"/>
              </a:ext>
            </a:extLst>
          </p:cNvPr>
          <p:cNvSpPr/>
          <p:nvPr/>
        </p:nvSpPr>
        <p:spPr>
          <a:xfrm>
            <a:off x="761687" y="2481479"/>
            <a:ext cx="10668626" cy="2160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A470-90EC-49AF-BF9D-1F003DAE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726709"/>
            <a:ext cx="10364452" cy="1914874"/>
          </a:xfr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  <a:cs typeface="Times New Roman" panose="02020603050405020304" pitchFamily="18" charset="0"/>
              </a:rPr>
              <a:t>Understand the investor persona and investment goals of investors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Lato`"/>
                <a:cs typeface="Times New Roman" panose="02020603050405020304" pitchFamily="18" charset="0"/>
              </a:rPr>
              <a:t>Determine key risk and return metrics for all 24 stocks </a:t>
            </a:r>
            <a:endParaRPr lang="en-US" sz="2000" dirty="0">
              <a:solidFill>
                <a:schemeClr val="tx1"/>
              </a:solidFill>
              <a:latin typeface="Lato`"/>
              <a:cs typeface="Times New Roman" panose="02020603050405020304" pitchFamily="18" charset="0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Lato`"/>
                <a:cs typeface="Times New Roman" panose="02020603050405020304" pitchFamily="18" charset="0"/>
              </a:rPr>
              <a:t>Shortlist </a:t>
            </a:r>
            <a:r>
              <a:rPr lang="en-US" sz="2000" dirty="0">
                <a:solidFill>
                  <a:schemeClr val="tx1"/>
                </a:solidFill>
                <a:latin typeface="Lato`"/>
                <a:cs typeface="Times New Roman" panose="02020603050405020304" pitchFamily="18" charset="0"/>
              </a:rPr>
              <a:t>the names of stocks to be invested in.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Lato`"/>
                <a:cs typeface="Times New Roman" panose="02020603050405020304" pitchFamily="18" charset="0"/>
              </a:rPr>
              <a:t>Allocate the funds and create portfolio</a:t>
            </a:r>
            <a:endParaRPr lang="en-US" sz="2000" dirty="0">
              <a:solidFill>
                <a:schemeClr val="tx1"/>
              </a:solidFill>
              <a:latin typeface="Lato`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None/>
            </a:pPr>
            <a:endParaRPr lang="en-US" sz="2000" dirty="0">
              <a:solidFill>
                <a:schemeClr val="tx1"/>
              </a:solidFill>
              <a:latin typeface="Lato`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29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AF4383-4FAE-438F-9AB2-DFA69BB7008A}"/>
              </a:ext>
            </a:extLst>
          </p:cNvPr>
          <p:cNvSpPr/>
          <p:nvPr/>
        </p:nvSpPr>
        <p:spPr>
          <a:xfrm>
            <a:off x="4586748" y="4358471"/>
            <a:ext cx="6469626" cy="1559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Initial Investment Amount : $ 1,000,000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Final Amount : very high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Condition : Highest returns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Investment period : 5 years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Distribution of amount must be equal among all shares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65EA2-C543-40A3-AC33-E1761148514C}"/>
              </a:ext>
            </a:extLst>
          </p:cNvPr>
          <p:cNvSpPr/>
          <p:nvPr/>
        </p:nvSpPr>
        <p:spPr>
          <a:xfrm>
            <a:off x="4586748" y="2170717"/>
            <a:ext cx="6469626" cy="1559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Initial Investment Amount : $ 500,000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Final Amount : &gt; $ 1,000,000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Condition : least risk</a:t>
            </a:r>
          </a:p>
          <a:p>
            <a:r>
              <a:rPr lang="en-US" sz="2000" dirty="0">
                <a:solidFill>
                  <a:schemeClr val="tx1"/>
                </a:solidFill>
              </a:rPr>
              <a:t> Investment period : 5 years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Distribution of amount must be equal among all shares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61AF9-53F4-4442-B6E6-BA604AEE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86561"/>
            <a:ext cx="10364451" cy="1156988"/>
          </a:xfrm>
        </p:spPr>
        <p:txBody>
          <a:bodyPr/>
          <a:lstStyle/>
          <a:p>
            <a:r>
              <a:rPr lang="en-US" dirty="0"/>
              <a:t>Investor personas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85B5FE-D006-4711-8CF6-7F71A867859E}"/>
              </a:ext>
            </a:extLst>
          </p:cNvPr>
          <p:cNvSpPr/>
          <p:nvPr/>
        </p:nvSpPr>
        <p:spPr>
          <a:xfrm>
            <a:off x="1135626" y="2036170"/>
            <a:ext cx="3583858" cy="182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Patrick Iyengar</a:t>
            </a:r>
            <a:endParaRPr lang="en-IN" sz="4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60A50-C2EC-430D-BE8E-C37A345688F7}"/>
              </a:ext>
            </a:extLst>
          </p:cNvPr>
          <p:cNvSpPr/>
          <p:nvPr/>
        </p:nvSpPr>
        <p:spPr>
          <a:xfrm>
            <a:off x="1135626" y="4227870"/>
            <a:ext cx="3583858" cy="182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Peter Iyengar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718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6837E7-358F-46C3-BEC8-FB0833B7B2F3}"/>
              </a:ext>
            </a:extLst>
          </p:cNvPr>
          <p:cNvSpPr/>
          <p:nvPr/>
        </p:nvSpPr>
        <p:spPr>
          <a:xfrm>
            <a:off x="722671" y="2214694"/>
            <a:ext cx="10810568" cy="3424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61AF9-53F4-4442-B6E6-BA604AEE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0E9E-4B1C-4D42-83B0-645E5997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libraries : pandas , NumPy, matplotlib, seaborn plotly, functools, datetime, math</a:t>
            </a:r>
          </a:p>
          <a:p>
            <a:r>
              <a:rPr lang="en-US" dirty="0"/>
              <a:t>Data contains stocks of 24 companies, 1259 rows each and S&amp;P 500 index </a:t>
            </a:r>
          </a:p>
          <a:p>
            <a:r>
              <a:rPr lang="en-US" dirty="0"/>
              <a:t>Database contains 6 stocks from Aviation, Finance, technology and healthcare industry each</a:t>
            </a:r>
          </a:p>
          <a:p>
            <a:r>
              <a:rPr lang="en-US" dirty="0"/>
              <a:t>Data contains 10 years duration which has been cut to 5 years for the purpose of analysis</a:t>
            </a:r>
          </a:p>
        </p:txBody>
      </p:sp>
    </p:spTree>
    <p:extLst>
      <p:ext uri="{BB962C8B-B14F-4D97-AF65-F5344CB8AC3E}">
        <p14:creationId xmlns:p14="http://schemas.microsoft.com/office/powerpoint/2010/main" val="169802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EBF-2C17-4378-A9D7-7389D1E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648596"/>
            <a:ext cx="11326761" cy="85247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of Aviation sector with S&amp;P500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EFD5-9B3E-41BE-85BC-82DAE1DD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658" y="5356930"/>
            <a:ext cx="9902684" cy="115145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Lato`"/>
              </a:rPr>
              <a:t>All stocks have a downward trend</a:t>
            </a:r>
          </a:p>
          <a:p>
            <a:pPr algn="just"/>
            <a:r>
              <a:rPr lang="en-US" dirty="0">
                <a:latin typeface="Lato`"/>
              </a:rPr>
              <a:t>Hence the aviation sector has incurred losses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6C66E-8B5F-4D18-9116-F0F00146B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" r="17124"/>
          <a:stretch/>
        </p:blipFill>
        <p:spPr>
          <a:xfrm>
            <a:off x="1144658" y="1501070"/>
            <a:ext cx="6858000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CE1C17-8E8B-4EA6-BFD8-B9E5B98D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657" y="1493696"/>
            <a:ext cx="3456839" cy="26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7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7AE-1F65-4EB0-8376-BCA3D0DD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93139"/>
            <a:ext cx="10364451" cy="991208"/>
          </a:xfrm>
        </p:spPr>
        <p:txBody>
          <a:bodyPr/>
          <a:lstStyle/>
          <a:p>
            <a:r>
              <a:rPr lang="en-US" dirty="0"/>
              <a:t>Normalized stocks of the finance sector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FE18-3CBF-48A3-ADBB-E3A199E1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543242"/>
            <a:ext cx="9823052" cy="991207"/>
          </a:xfrm>
        </p:spPr>
        <p:txBody>
          <a:bodyPr>
            <a:normAutofit fontScale="92500"/>
          </a:bodyPr>
          <a:lstStyle/>
          <a:p>
            <a:r>
              <a:rPr lang="en-US" dirty="0"/>
              <a:t>All stocks have faced a dip during march 2020 due to pandemic</a:t>
            </a:r>
          </a:p>
          <a:p>
            <a:r>
              <a:rPr lang="en-US" dirty="0"/>
              <a:t>Morgan Stanley and </a:t>
            </a:r>
            <a:r>
              <a:rPr lang="en-US" dirty="0" err="1"/>
              <a:t>goldman</a:t>
            </a:r>
            <a:r>
              <a:rPr lang="en-US" dirty="0"/>
              <a:t> </a:t>
            </a:r>
            <a:r>
              <a:rPr lang="en-US" dirty="0" err="1"/>
              <a:t>sachs</a:t>
            </a:r>
            <a:r>
              <a:rPr lang="en-US" dirty="0"/>
              <a:t> have shown an increase in closing prices.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59B74-A9CB-44C6-BE92-399E196B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" r="15582"/>
          <a:stretch/>
        </p:blipFill>
        <p:spPr>
          <a:xfrm>
            <a:off x="1283110" y="1384346"/>
            <a:ext cx="7859938" cy="415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FD094-A472-4E1D-A38B-8487712B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048" y="1384345"/>
            <a:ext cx="2302284" cy="23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664-F12A-4F52-9F1D-1CC628F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614977"/>
            <a:ext cx="11459496" cy="8911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of Technology sector with S&amp;P500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E8BF-2679-493D-8D1F-12991A0D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344747"/>
            <a:ext cx="10364451" cy="894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and amazon’s performance is better than s&amp;P500 index</a:t>
            </a:r>
          </a:p>
          <a:p>
            <a:r>
              <a:rPr lang="en-US" dirty="0"/>
              <a:t>Rest all companies have performed similar to S&amp;P500 except IBM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4EFC-45F7-4599-B438-97828D3F5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5" r="11906" b="4854"/>
          <a:stretch/>
        </p:blipFill>
        <p:spPr>
          <a:xfrm>
            <a:off x="1297858" y="1506172"/>
            <a:ext cx="7551174" cy="3855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E86AEA-0F24-409A-A0EC-860136D1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2" y="1506172"/>
            <a:ext cx="2361750" cy="26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BE01-0515-4ADE-A057-29E419E7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92" y="618518"/>
            <a:ext cx="10939013" cy="8392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of health sector with S&amp;P500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2959A-A681-43F5-971C-03FE644F5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" r="17380"/>
          <a:stretch/>
        </p:blipFill>
        <p:spPr>
          <a:xfrm>
            <a:off x="1433520" y="1437791"/>
            <a:ext cx="7300451" cy="39824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D07569-7194-4931-BB38-BE9E318D7184}"/>
              </a:ext>
            </a:extLst>
          </p:cNvPr>
          <p:cNvSpPr txBox="1">
            <a:spLocks/>
          </p:cNvSpPr>
          <p:nvPr/>
        </p:nvSpPr>
        <p:spPr>
          <a:xfrm>
            <a:off x="1002897" y="5440158"/>
            <a:ext cx="10562608" cy="1106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health group has performed better than s&amp;p500 </a:t>
            </a:r>
          </a:p>
          <a:p>
            <a:pPr>
              <a:lnSpc>
                <a:spcPct val="10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Merckco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performed similar to s&amp;p500.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companies have performed worse than s&amp;p500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B79CA-5FD4-4972-94AC-C63CD066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71" y="1417842"/>
            <a:ext cx="2898434" cy="20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67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3017</TotalTime>
  <Words>713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Lato`</vt:lpstr>
      <vt:lpstr>Times New Roman</vt:lpstr>
      <vt:lpstr>Tw Cen MT</vt:lpstr>
      <vt:lpstr>Wingdings</vt:lpstr>
      <vt:lpstr>Droplet</vt:lpstr>
      <vt:lpstr>Investment Portfolio for  Patrick Iyengar &amp; peter Iyengar</vt:lpstr>
      <vt:lpstr>Agenda </vt:lpstr>
      <vt:lpstr>objective</vt:lpstr>
      <vt:lpstr>Investor personas</vt:lpstr>
      <vt:lpstr>Primary analysis</vt:lpstr>
      <vt:lpstr>Relative strength of Aviation sector with S&amp;P500 </vt:lpstr>
      <vt:lpstr>Normalized stocks of the finance sector </vt:lpstr>
      <vt:lpstr>Relative strength of Technology sector with S&amp;P500 </vt:lpstr>
      <vt:lpstr>Relative strength of health sector with S&amp;P500 </vt:lpstr>
      <vt:lpstr>Cumulative Returns in each sector</vt:lpstr>
      <vt:lpstr>Key findings 1</vt:lpstr>
      <vt:lpstr>Key findings 2</vt:lpstr>
      <vt:lpstr>portfolio metrics for patrick</vt:lpstr>
      <vt:lpstr>portfolio metrics for peter</vt:lpstr>
      <vt:lpstr>Portfolio for Patrick</vt:lpstr>
      <vt:lpstr>Portfolio for Peter</vt:lpstr>
      <vt:lpstr>appendix-data sources</vt:lpstr>
      <vt:lpstr>Appendix - Data methodology</vt:lpstr>
      <vt:lpstr>Appendix –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2021-03-27T06:33:56Z</dcterms:created>
  <dcterms:modified xsi:type="dcterms:W3CDTF">2021-05-24T17:07:00Z</dcterms:modified>
</cp:coreProperties>
</file>