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65" r:id="rId3"/>
    <p:sldId id="257" r:id="rId4"/>
    <p:sldId id="259" r:id="rId5"/>
    <p:sldId id="258" r:id="rId6"/>
    <p:sldId id="260" r:id="rId7"/>
    <p:sldId id="264" r:id="rId8"/>
    <p:sldId id="261" r:id="rId9"/>
    <p:sldId id="262" r:id="rId10"/>
    <p:sldId id="263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78" autoAdjust="0"/>
    <p:restoredTop sz="94660"/>
  </p:normalViewPr>
  <p:slideViewPr>
    <p:cSldViewPr snapToGrid="0">
      <p:cViewPr varScale="1">
        <p:scale>
          <a:sx n="54" d="100"/>
          <a:sy n="54" d="100"/>
        </p:scale>
        <p:origin x="65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B776C39A-88B8-469C-9D81-7E3ABB7990A3}" type="datetimeFigureOut">
              <a:rPr lang="en-IN" smtClean="0"/>
              <a:t>26-11-2020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D26676EC-049B-465D-BD97-B5BCFA870A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3498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6C39A-88B8-469C-9D81-7E3ABB7990A3}" type="datetimeFigureOut">
              <a:rPr lang="en-IN" smtClean="0"/>
              <a:t>26-11-2020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76EC-049B-465D-BD97-B5BCFA870A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8524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776C39A-88B8-469C-9D81-7E3ABB7990A3}" type="datetimeFigureOut">
              <a:rPr lang="en-IN" smtClean="0"/>
              <a:t>26-11-2020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26676EC-049B-465D-BD97-B5BCFA870A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25786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776C39A-88B8-469C-9D81-7E3ABB7990A3}" type="datetimeFigureOut">
              <a:rPr lang="en-IN" smtClean="0"/>
              <a:t>26-11-2020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26676EC-049B-465D-BD97-B5BCFA870AAC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201202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776C39A-88B8-469C-9D81-7E3ABB7990A3}" type="datetimeFigureOut">
              <a:rPr lang="en-IN" smtClean="0"/>
              <a:t>26-11-2020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26676EC-049B-465D-BD97-B5BCFA870A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91690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6C39A-88B8-469C-9D81-7E3ABB7990A3}" type="datetimeFigureOut">
              <a:rPr lang="en-IN" smtClean="0"/>
              <a:t>26-11-2020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76EC-049B-465D-BD97-B5BCFA870A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04433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6C39A-88B8-469C-9D81-7E3ABB7990A3}" type="datetimeFigureOut">
              <a:rPr lang="en-IN" smtClean="0"/>
              <a:t>26-11-2020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76EC-049B-465D-BD97-B5BCFA870A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44918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6C39A-88B8-469C-9D81-7E3ABB7990A3}" type="datetimeFigureOut">
              <a:rPr lang="en-IN" smtClean="0"/>
              <a:t>26-11-2020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76EC-049B-465D-BD97-B5BCFA870A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38849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776C39A-88B8-469C-9D81-7E3ABB7990A3}" type="datetimeFigureOut">
              <a:rPr lang="en-IN" smtClean="0"/>
              <a:t>26-11-2020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26676EC-049B-465D-BD97-B5BCFA870A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4601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6C39A-88B8-469C-9D81-7E3ABB7990A3}" type="datetimeFigureOut">
              <a:rPr lang="en-IN" smtClean="0"/>
              <a:t>26-11-2020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76EC-049B-465D-BD97-B5BCFA870A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9994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776C39A-88B8-469C-9D81-7E3ABB7990A3}" type="datetimeFigureOut">
              <a:rPr lang="en-IN" smtClean="0"/>
              <a:t>26-11-2020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26676EC-049B-465D-BD97-B5BCFA870A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0927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6C39A-88B8-469C-9D81-7E3ABB7990A3}" type="datetimeFigureOut">
              <a:rPr lang="en-IN" smtClean="0"/>
              <a:t>26-11-2020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76EC-049B-465D-BD97-B5BCFA870A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5334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6C39A-88B8-469C-9D81-7E3ABB7990A3}" type="datetimeFigureOut">
              <a:rPr lang="en-IN" smtClean="0"/>
              <a:t>26-11-2020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76EC-049B-465D-BD97-B5BCFA870A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2863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6C39A-88B8-469C-9D81-7E3ABB7990A3}" type="datetimeFigureOut">
              <a:rPr lang="en-IN" smtClean="0"/>
              <a:t>26-11-2020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76EC-049B-465D-BD97-B5BCFA870A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2501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6C39A-88B8-469C-9D81-7E3ABB7990A3}" type="datetimeFigureOut">
              <a:rPr lang="en-IN" smtClean="0"/>
              <a:t>26-11-2020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76EC-049B-465D-BD97-B5BCFA870A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673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6C39A-88B8-469C-9D81-7E3ABB7990A3}" type="datetimeFigureOut">
              <a:rPr lang="en-IN" smtClean="0"/>
              <a:t>26-11-2020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76EC-049B-465D-BD97-B5BCFA870A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444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6C39A-88B8-469C-9D81-7E3ABB7990A3}" type="datetimeFigureOut">
              <a:rPr lang="en-IN" smtClean="0"/>
              <a:t>26-11-2020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76EC-049B-465D-BD97-B5BCFA870A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4042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76C39A-88B8-469C-9D81-7E3ABB7990A3}" type="datetimeFigureOut">
              <a:rPr lang="en-IN" smtClean="0"/>
              <a:t>26-11-2020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676EC-049B-465D-BD97-B5BCFA870A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46854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  <p:sldLayoutId id="2147483742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C580A-D107-4394-9518-7EB956CABA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9652" y="861709"/>
            <a:ext cx="9448800" cy="1825096"/>
          </a:xfrm>
        </p:spPr>
        <p:txBody>
          <a:bodyPr>
            <a:normAutofit/>
          </a:bodyPr>
          <a:lstStyle/>
          <a:p>
            <a:r>
              <a:rPr lang="en-US" sz="5400"/>
              <a:t>Credit eda case study</a:t>
            </a:r>
            <a:endParaRPr lang="en-IN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CE4A0C-138A-4EA6-B8FB-3901AD8B4A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4722" y="2850579"/>
            <a:ext cx="9448800" cy="685800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By - </a:t>
            </a:r>
          </a:p>
          <a:p>
            <a:r>
              <a:rPr lang="en-US" dirty="0">
                <a:solidFill>
                  <a:schemeClr val="tx1"/>
                </a:solidFill>
              </a:rPr>
              <a:t>Tanvi Joshi</a:t>
            </a:r>
          </a:p>
          <a:p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85193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3FFF8D3-2EF3-4286-935A-D01BE3C8533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D8CCB43-545E-4064-8BB8-5C492D0F5F5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18E5C46-07FC-42BF-BB85-94E912CEC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252148"/>
            <a:ext cx="3306744" cy="1293028"/>
          </a:xfrm>
        </p:spPr>
        <p:txBody>
          <a:bodyPr>
            <a:normAutofit/>
          </a:bodyPr>
          <a:lstStyle/>
          <a:p>
            <a:pPr algn="l"/>
            <a:r>
              <a:rPr lang="en-US" sz="2700" dirty="0">
                <a:solidFill>
                  <a:schemeClr val="bg1"/>
                </a:solidFill>
              </a:rPr>
              <a:t>Applications by education</a:t>
            </a:r>
            <a:endParaRPr lang="en-IN" sz="2700" dirty="0">
              <a:solidFill>
                <a:schemeClr val="bg1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1AC0774-873F-43AA-BDFC-4AA92D2558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300762"/>
            <a:ext cx="3306742" cy="4024125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Most of the applications which have defaulted are the applicants who have completed only their Secondary Education. </a:t>
            </a:r>
          </a:p>
          <a:p>
            <a:r>
              <a:rPr lang="en-US" sz="1600" dirty="0">
                <a:solidFill>
                  <a:schemeClr val="bg1"/>
                </a:solidFill>
              </a:rPr>
              <a:t>People having academic degrees and who possess lower secondary degrees have the least probability of defaulting</a:t>
            </a:r>
          </a:p>
        </p:txBody>
      </p:sp>
      <p:sp useBgFill="1">
        <p:nvSpPr>
          <p:cNvPr id="16" name="Rounded Rectangle 14">
            <a:extLst>
              <a:ext uri="{FF2B5EF4-FFF2-40B4-BE49-F238E27FC236}">
                <a16:creationId xmlns:a16="http://schemas.microsoft.com/office/drawing/2014/main" id="{E6C57836-126B-4938-8C7A-3C3BCB59D38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1066164"/>
            <a:ext cx="6765949" cy="5148371"/>
          </a:xfrm>
          <a:prstGeom prst="roundRect">
            <a:avLst>
              <a:gd name="adj" fmla="val 2403"/>
            </a:avLst>
          </a:prstGeom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FBA39BD-3ABD-438B-AD20-6E66AC95C6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7379" y="1207760"/>
            <a:ext cx="6189785" cy="4865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5476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B836880-BF75-4385-9994-9270F8ACF1A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6BCFBE2-C65F-42E3-A14A-5D04B9842E4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A3612EB-9403-4CAF-9AA0-13CB1F15A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441450"/>
            <a:ext cx="3306744" cy="1293028"/>
          </a:xfrm>
        </p:spPr>
        <p:txBody>
          <a:bodyPr>
            <a:normAutofit/>
          </a:bodyPr>
          <a:lstStyle/>
          <a:p>
            <a:pPr algn="l"/>
            <a:r>
              <a:rPr lang="en-US" sz="2700" dirty="0"/>
              <a:t>Result of owning a car for defaulters</a:t>
            </a:r>
            <a:endParaRPr lang="en-IN" sz="27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BE7F803-BC96-43E3-B3D2-6790FA78FE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3480389"/>
            <a:ext cx="3306742" cy="4024125"/>
          </a:xfrm>
        </p:spPr>
        <p:txBody>
          <a:bodyPr>
            <a:normAutofit/>
          </a:bodyPr>
          <a:lstStyle/>
          <a:p>
            <a:r>
              <a:rPr lang="en-US" sz="1600" dirty="0"/>
              <a:t>We observe that among the defaulters, very few women have a car but almost half the men have a car.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16" name="Rounded Rectangle 14">
            <a:extLst>
              <a:ext uri="{FF2B5EF4-FFF2-40B4-BE49-F238E27FC236}">
                <a16:creationId xmlns:a16="http://schemas.microsoft.com/office/drawing/2014/main" id="{38D32B90-922C-4411-A898-3F03AA808A0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1066164"/>
            <a:ext cx="6765949" cy="5148371"/>
          </a:xfrm>
          <a:prstGeom prst="roundRect">
            <a:avLst>
              <a:gd name="adj" fmla="val 2403"/>
            </a:avLst>
          </a:prstGeom>
          <a:solidFill>
            <a:srgbClr val="FFFFF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C932133-4C89-416F-81AD-EBB050DB83A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1" r="-3" b="-3"/>
          <a:stretch/>
        </p:blipFill>
        <p:spPr>
          <a:xfrm>
            <a:off x="4749375" y="1181686"/>
            <a:ext cx="6333251" cy="4762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083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3FFF8D3-2EF3-4286-935A-D01BE3C8533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D8CCB43-545E-4064-8BB8-5C492D0F5F5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091B030-CA72-4C4D-8971-C8B68D955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273619"/>
            <a:ext cx="3306744" cy="1293028"/>
          </a:xfrm>
        </p:spPr>
        <p:txBody>
          <a:bodyPr>
            <a:normAutofit/>
          </a:bodyPr>
          <a:lstStyle/>
          <a:p>
            <a:pPr algn="l"/>
            <a:r>
              <a:rPr lang="en-US" sz="3200" dirty="0">
                <a:solidFill>
                  <a:schemeClr val="bg1"/>
                </a:solidFill>
              </a:rPr>
              <a:t>Bivariate analysis</a:t>
            </a:r>
            <a:endParaRPr lang="en-IN" sz="32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77D0A-AC88-40A5-B68C-CE2534FEC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633" y="2563465"/>
            <a:ext cx="3306742" cy="4024125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Here we will analyze the effect of one variable over the other.</a:t>
            </a:r>
            <a:endParaRPr lang="en-IN" sz="1600" dirty="0">
              <a:solidFill>
                <a:schemeClr val="bg1"/>
              </a:solidFill>
            </a:endParaRPr>
          </a:p>
        </p:txBody>
      </p:sp>
      <p:sp useBgFill="1">
        <p:nvSpPr>
          <p:cNvPr id="14" name="Rounded Rectangle 14">
            <a:extLst>
              <a:ext uri="{FF2B5EF4-FFF2-40B4-BE49-F238E27FC236}">
                <a16:creationId xmlns:a16="http://schemas.microsoft.com/office/drawing/2014/main" id="{E6C57836-126B-4938-8C7A-3C3BCB59D38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1066164"/>
            <a:ext cx="6765949" cy="5148371"/>
          </a:xfrm>
          <a:prstGeom prst="roundRect">
            <a:avLst>
              <a:gd name="adj" fmla="val 2403"/>
            </a:avLst>
          </a:prstGeom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Diagnostic">
            <a:extLst>
              <a:ext uri="{FF2B5EF4-FFF2-40B4-BE49-F238E27FC236}">
                <a16:creationId xmlns:a16="http://schemas.microsoft.com/office/drawing/2014/main" id="{8CA396D8-6022-40EA-B45C-7CE939CD56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715199" y="1336566"/>
            <a:ext cx="4607567" cy="4607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123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1">
            <a:extLst>
              <a:ext uri="{FF2B5EF4-FFF2-40B4-BE49-F238E27FC236}">
                <a16:creationId xmlns:a16="http://schemas.microsoft.com/office/drawing/2014/main" id="{03FFF8D3-2EF3-4286-935A-D01BE3C8533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9" name="Picture 13">
            <a:extLst>
              <a:ext uri="{FF2B5EF4-FFF2-40B4-BE49-F238E27FC236}">
                <a16:creationId xmlns:a16="http://schemas.microsoft.com/office/drawing/2014/main" id="{CD8CCB43-545E-4064-8BB8-5C492D0F5F5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97DE732-DBF3-455E-9AB6-3DF0F8EAE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294460"/>
            <a:ext cx="3306744" cy="1293028"/>
          </a:xfrm>
        </p:spPr>
        <p:txBody>
          <a:bodyPr>
            <a:normAutofit/>
          </a:bodyPr>
          <a:lstStyle/>
          <a:p>
            <a:pPr algn="l"/>
            <a:r>
              <a:rPr lang="en-US" sz="2700" dirty="0">
                <a:solidFill>
                  <a:schemeClr val="bg1"/>
                </a:solidFill>
              </a:rPr>
              <a:t>Relationship of education with credit amount</a:t>
            </a:r>
            <a:endParaRPr lang="en-IN" sz="2700" dirty="0">
              <a:solidFill>
                <a:schemeClr val="bg1"/>
              </a:solidFill>
            </a:endParaRPr>
          </a:p>
        </p:txBody>
      </p:sp>
      <p:sp>
        <p:nvSpPr>
          <p:cNvPr id="20" name="Content Placeholder 8">
            <a:extLst>
              <a:ext uri="{FF2B5EF4-FFF2-40B4-BE49-F238E27FC236}">
                <a16:creationId xmlns:a16="http://schemas.microsoft.com/office/drawing/2014/main" id="{FE9E1AD5-7C7A-4C02-9C0C-EC4C78587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3208355"/>
            <a:ext cx="3306742" cy="4024125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Among all categories, Married persons with an Academic Degree are the highest number of defaulters.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endParaRPr lang="en-US" sz="1600" dirty="0">
              <a:solidFill>
                <a:schemeClr val="bg1"/>
              </a:solidFill>
            </a:endParaRPr>
          </a:p>
        </p:txBody>
      </p:sp>
      <p:sp useBgFill="1">
        <p:nvSpPr>
          <p:cNvPr id="21" name="Rounded Rectangle 14">
            <a:extLst>
              <a:ext uri="{FF2B5EF4-FFF2-40B4-BE49-F238E27FC236}">
                <a16:creationId xmlns:a16="http://schemas.microsoft.com/office/drawing/2014/main" id="{E6C57836-126B-4938-8C7A-3C3BCB59D38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1066164"/>
            <a:ext cx="6765949" cy="5148371"/>
          </a:xfrm>
          <a:prstGeom prst="roundRect">
            <a:avLst>
              <a:gd name="adj" fmla="val 2403"/>
            </a:avLst>
          </a:prstGeom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0958191-E5BB-415C-90EF-0A2BF893E0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344" y="1413315"/>
            <a:ext cx="6609303" cy="4130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2672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1">
            <a:extLst>
              <a:ext uri="{FF2B5EF4-FFF2-40B4-BE49-F238E27FC236}">
                <a16:creationId xmlns:a16="http://schemas.microsoft.com/office/drawing/2014/main" id="{8B836880-BF75-4385-9994-9270F8ACF1A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3">
            <a:extLst>
              <a:ext uri="{FF2B5EF4-FFF2-40B4-BE49-F238E27FC236}">
                <a16:creationId xmlns:a16="http://schemas.microsoft.com/office/drawing/2014/main" id="{26BCFBE2-C65F-42E3-A14A-5D04B9842E4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2E7C2D2-DA2E-4F2E-B200-9DEE1975A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555245"/>
            <a:ext cx="3306744" cy="1293028"/>
          </a:xfrm>
        </p:spPr>
        <p:txBody>
          <a:bodyPr>
            <a:normAutofit/>
          </a:bodyPr>
          <a:lstStyle/>
          <a:p>
            <a:r>
              <a:rPr lang="en-US" sz="2700" dirty="0"/>
              <a:t>Relationship of education with income amount</a:t>
            </a:r>
            <a:endParaRPr lang="en-IN" sz="2700" dirty="0"/>
          </a:p>
        </p:txBody>
      </p:sp>
      <p:sp>
        <p:nvSpPr>
          <p:cNvPr id="20" name="Content Placeholder 8">
            <a:extLst>
              <a:ext uri="{FF2B5EF4-FFF2-40B4-BE49-F238E27FC236}">
                <a16:creationId xmlns:a16="http://schemas.microsoft.com/office/drawing/2014/main" id="{F560AE6D-77A9-4B43-99FB-F2BEF60FF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3429000"/>
            <a:ext cx="3306742" cy="4024125"/>
          </a:xfrm>
        </p:spPr>
        <p:txBody>
          <a:bodyPr>
            <a:normAutofit/>
          </a:bodyPr>
          <a:lstStyle/>
          <a:p>
            <a:r>
              <a:rPr lang="en-US" sz="1600" dirty="0"/>
              <a:t>Income varies significantly in the married population of the ‘Higher education’ and ‘Secondary Education’ segment .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21" name="Rounded Rectangle 14">
            <a:extLst>
              <a:ext uri="{FF2B5EF4-FFF2-40B4-BE49-F238E27FC236}">
                <a16:creationId xmlns:a16="http://schemas.microsoft.com/office/drawing/2014/main" id="{38D32B90-922C-4411-A898-3F03AA808A0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1066164"/>
            <a:ext cx="6765949" cy="5148371"/>
          </a:xfrm>
          <a:prstGeom prst="roundRect">
            <a:avLst>
              <a:gd name="adj" fmla="val 2403"/>
            </a:avLst>
          </a:prstGeom>
          <a:solidFill>
            <a:srgbClr val="FFFFF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8245D552-D922-4229-958E-5F6070D38AC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574" b="2"/>
          <a:stretch/>
        </p:blipFill>
        <p:spPr>
          <a:xfrm>
            <a:off x="4678344" y="1201364"/>
            <a:ext cx="6486876" cy="4877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6406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8">
            <a:extLst>
              <a:ext uri="{FF2B5EF4-FFF2-40B4-BE49-F238E27FC236}">
                <a16:creationId xmlns:a16="http://schemas.microsoft.com/office/drawing/2014/main" id="{03FFF8D3-2EF3-4286-935A-D01BE3C8533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6" name="Picture 20">
            <a:extLst>
              <a:ext uri="{FF2B5EF4-FFF2-40B4-BE49-F238E27FC236}">
                <a16:creationId xmlns:a16="http://schemas.microsoft.com/office/drawing/2014/main" id="{CD8CCB43-545E-4064-8BB8-5C492D0F5F5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019F05D-1CF0-40FA-86FF-53E8C339F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3306744" cy="1293028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chemeClr val="bg1"/>
                </a:solidFill>
              </a:rPr>
              <a:t>observations</a:t>
            </a:r>
            <a:endParaRPr lang="en-IN" sz="320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E5DDA-0ACE-46CA-A4A4-F5CB9A7D9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94560"/>
            <a:ext cx="3306742" cy="4024125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People with higher education have a higher repayment rate. </a:t>
            </a:r>
          </a:p>
          <a:p>
            <a:r>
              <a:rPr lang="en-US" sz="1600" dirty="0">
                <a:solidFill>
                  <a:schemeClr val="bg1"/>
                </a:solidFill>
              </a:rPr>
              <a:t>Customers who are repeaters are finding it difficult to repay the loans</a:t>
            </a:r>
          </a:p>
          <a:p>
            <a:r>
              <a:rPr lang="en-IN" sz="1600" dirty="0">
                <a:solidFill>
                  <a:schemeClr val="bg1"/>
                </a:solidFill>
              </a:rPr>
              <a:t>People with greater annuity have not defaulted as much as others. </a:t>
            </a:r>
          </a:p>
          <a:p>
            <a:r>
              <a:rPr lang="en-IN" sz="1600" dirty="0">
                <a:solidFill>
                  <a:schemeClr val="bg1"/>
                </a:solidFill>
              </a:rPr>
              <a:t>People with low income category have defaulted on loans and hence the bank can take precautions while handing out loans</a:t>
            </a:r>
          </a:p>
          <a:p>
            <a:endParaRPr lang="en-IN" sz="1600" dirty="0">
              <a:solidFill>
                <a:schemeClr val="bg1"/>
              </a:solidFill>
            </a:endParaRPr>
          </a:p>
        </p:txBody>
      </p:sp>
      <p:sp useBgFill="1">
        <p:nvSpPr>
          <p:cNvPr id="27" name="Rounded Rectangle 14">
            <a:extLst>
              <a:ext uri="{FF2B5EF4-FFF2-40B4-BE49-F238E27FC236}">
                <a16:creationId xmlns:a16="http://schemas.microsoft.com/office/drawing/2014/main" id="{E6C57836-126B-4938-8C7A-3C3BCB59D38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1066164"/>
            <a:ext cx="6765949" cy="5148371"/>
          </a:xfrm>
          <a:prstGeom prst="roundRect">
            <a:avLst>
              <a:gd name="adj" fmla="val 2403"/>
            </a:avLst>
          </a:prstGeom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Graphic 15" descr="Eye">
            <a:extLst>
              <a:ext uri="{FF2B5EF4-FFF2-40B4-BE49-F238E27FC236}">
                <a16:creationId xmlns:a16="http://schemas.microsoft.com/office/drawing/2014/main" id="{7AE23C75-88F5-42CC-84E2-DAF5537E60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715199" y="1336566"/>
            <a:ext cx="4607567" cy="4607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9953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3FFF8D3-2EF3-4286-935A-D01BE3C8533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D8CCB43-545E-4064-8BB8-5C492D0F5F5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6BE6EB9-4FAF-4C49-94D1-8539D37F1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247011"/>
            <a:ext cx="3306744" cy="1293028"/>
          </a:xfrm>
        </p:spPr>
        <p:txBody>
          <a:bodyPr>
            <a:normAutofit/>
          </a:bodyPr>
          <a:lstStyle/>
          <a:p>
            <a:pPr algn="l"/>
            <a:r>
              <a:rPr lang="en-US" sz="3200" dirty="0">
                <a:solidFill>
                  <a:schemeClr val="bg1"/>
                </a:solidFill>
              </a:rPr>
              <a:t>Observations - cont.</a:t>
            </a:r>
            <a:endParaRPr lang="en-IN" sz="32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B15CC-262C-4B0F-8068-E31EEC9C07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305899"/>
            <a:ext cx="3306742" cy="4024125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The banks can trust people who are students, businessmen and pensioners to repay their loans on time. </a:t>
            </a:r>
          </a:p>
          <a:p>
            <a:r>
              <a:rPr lang="en-US" sz="1600" dirty="0">
                <a:solidFill>
                  <a:schemeClr val="bg1"/>
                </a:solidFill>
              </a:rPr>
              <a:t>Owning a car is not a vindictive metric in defining a person will default or not. </a:t>
            </a:r>
          </a:p>
          <a:p>
            <a:r>
              <a:rPr lang="en-IN" sz="1600" dirty="0">
                <a:solidFill>
                  <a:schemeClr val="bg1"/>
                </a:solidFill>
              </a:rPr>
              <a:t>People in the married segment with an academic degree must be a cautious segment for the bank while handing out loans. </a:t>
            </a:r>
          </a:p>
          <a:p>
            <a:endParaRPr lang="en-IN" sz="1600" dirty="0">
              <a:solidFill>
                <a:schemeClr val="bg1"/>
              </a:solidFill>
            </a:endParaRPr>
          </a:p>
        </p:txBody>
      </p:sp>
      <p:sp useBgFill="1">
        <p:nvSpPr>
          <p:cNvPr id="14" name="Rounded Rectangle 14">
            <a:extLst>
              <a:ext uri="{FF2B5EF4-FFF2-40B4-BE49-F238E27FC236}">
                <a16:creationId xmlns:a16="http://schemas.microsoft.com/office/drawing/2014/main" id="{E6C57836-126B-4938-8C7A-3C3BCB59D38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1066164"/>
            <a:ext cx="6765949" cy="5148371"/>
          </a:xfrm>
          <a:prstGeom prst="roundRect">
            <a:avLst>
              <a:gd name="adj" fmla="val 2403"/>
            </a:avLst>
          </a:prstGeom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Magnifying glass">
            <a:extLst>
              <a:ext uri="{FF2B5EF4-FFF2-40B4-BE49-F238E27FC236}">
                <a16:creationId xmlns:a16="http://schemas.microsoft.com/office/drawing/2014/main" id="{C062D5C5-576B-4BC6-AFF6-121ABE9AFA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715199" y="1336566"/>
            <a:ext cx="4607567" cy="4607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249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3FFF8D3-2EF3-4286-935A-D01BE3C8533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D8CCB43-545E-4064-8BB8-5C492D0F5F5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827C5C-CC09-4D25-BE4B-59E4DE95D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3306744" cy="129302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Thank you!</a:t>
            </a:r>
            <a:endParaRPr lang="en-IN" sz="32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1334B-0C82-4EB5-9194-1224A028F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94560"/>
            <a:ext cx="3306742" cy="4024125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This case study has tested our knowledge of Python and its libraries for Data Analysis. </a:t>
            </a:r>
          </a:p>
          <a:p>
            <a:r>
              <a:rPr lang="en-IN" sz="1600" dirty="0">
                <a:solidFill>
                  <a:schemeClr val="bg1"/>
                </a:solidFill>
              </a:rPr>
              <a:t>We </a:t>
            </a:r>
            <a:r>
              <a:rPr lang="en-IN" sz="1600" dirty="0" smtClean="0">
                <a:solidFill>
                  <a:schemeClr val="bg1"/>
                </a:solidFill>
              </a:rPr>
              <a:t>have </a:t>
            </a:r>
            <a:r>
              <a:rPr lang="en-IN" sz="1600" dirty="0">
                <a:solidFill>
                  <a:schemeClr val="bg1"/>
                </a:solidFill>
              </a:rPr>
              <a:t>gained a tonne of knowledge and have experimented with the data to draw insights. </a:t>
            </a:r>
          </a:p>
        </p:txBody>
      </p:sp>
      <p:sp useBgFill="1">
        <p:nvSpPr>
          <p:cNvPr id="14" name="Rounded Rectangle 14">
            <a:extLst>
              <a:ext uri="{FF2B5EF4-FFF2-40B4-BE49-F238E27FC236}">
                <a16:creationId xmlns:a16="http://schemas.microsoft.com/office/drawing/2014/main" id="{E6C57836-126B-4938-8C7A-3C3BCB59D38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1066164"/>
            <a:ext cx="6765949" cy="5148371"/>
          </a:xfrm>
          <a:prstGeom prst="roundRect">
            <a:avLst>
              <a:gd name="adj" fmla="val 2403"/>
            </a:avLst>
          </a:prstGeom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Handshake">
            <a:extLst>
              <a:ext uri="{FF2B5EF4-FFF2-40B4-BE49-F238E27FC236}">
                <a16:creationId xmlns:a16="http://schemas.microsoft.com/office/drawing/2014/main" id="{D46CEE86-87E7-4719-A83A-5658B06E67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715199" y="1336566"/>
            <a:ext cx="4607567" cy="4607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1087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3FFF8D3-2EF3-4286-935A-D01BE3C8533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D8CCB43-545E-4064-8BB8-5C492D0F5F5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994B133-AB1E-4582-9759-7D036067C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632" y="1166190"/>
            <a:ext cx="3306744" cy="1293028"/>
          </a:xfrm>
        </p:spPr>
        <p:txBody>
          <a:bodyPr>
            <a:normAutofit/>
          </a:bodyPr>
          <a:lstStyle/>
          <a:p>
            <a:pPr algn="l"/>
            <a:r>
              <a:rPr lang="en-US" sz="2700" dirty="0">
                <a:solidFill>
                  <a:schemeClr val="bg1"/>
                </a:solidFill>
              </a:rPr>
              <a:t>Primary Analysis</a:t>
            </a:r>
            <a:endParaRPr lang="en-IN" sz="27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A9BD4-7CE7-4BF3-89B5-DCEF29CC41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632" y="2197976"/>
            <a:ext cx="3306742" cy="4024125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Here we look  for basic pattern in data and have done analysis by segmentation based on gender and based on the ‘TARGET’ variable in the dataset. </a:t>
            </a:r>
          </a:p>
          <a:p>
            <a:r>
              <a:rPr lang="en-IN" sz="1600" dirty="0">
                <a:solidFill>
                  <a:schemeClr val="bg1"/>
                </a:solidFill>
              </a:rPr>
              <a:t>Here we take a broader look of the dataset</a:t>
            </a:r>
          </a:p>
        </p:txBody>
      </p:sp>
      <p:sp useBgFill="1">
        <p:nvSpPr>
          <p:cNvPr id="14" name="Rounded Rectangle 14">
            <a:extLst>
              <a:ext uri="{FF2B5EF4-FFF2-40B4-BE49-F238E27FC236}">
                <a16:creationId xmlns:a16="http://schemas.microsoft.com/office/drawing/2014/main" id="{E6C57836-126B-4938-8C7A-3C3BCB59D38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1066164"/>
            <a:ext cx="6765949" cy="5148371"/>
          </a:xfrm>
          <a:prstGeom prst="roundRect">
            <a:avLst>
              <a:gd name="adj" fmla="val 2403"/>
            </a:avLst>
          </a:prstGeom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Magnifying glass">
            <a:extLst>
              <a:ext uri="{FF2B5EF4-FFF2-40B4-BE49-F238E27FC236}">
                <a16:creationId xmlns:a16="http://schemas.microsoft.com/office/drawing/2014/main" id="{6954E59A-E8CD-4B12-9311-071A3734F9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715199" y="1336566"/>
            <a:ext cx="4607567" cy="4607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6908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3">
            <a:extLst>
              <a:ext uri="{FF2B5EF4-FFF2-40B4-BE49-F238E27FC236}">
                <a16:creationId xmlns:a16="http://schemas.microsoft.com/office/drawing/2014/main" id="{8B836880-BF75-4385-9994-9270F8ACF1A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5">
            <a:extLst>
              <a:ext uri="{FF2B5EF4-FFF2-40B4-BE49-F238E27FC236}">
                <a16:creationId xmlns:a16="http://schemas.microsoft.com/office/drawing/2014/main" id="{26BCFBE2-C65F-42E3-A14A-5D04B9842E4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2FABB6E-4104-4B36-9E5F-ABF2A3C60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214586"/>
            <a:ext cx="3306744" cy="1293028"/>
          </a:xfrm>
        </p:spPr>
        <p:txBody>
          <a:bodyPr>
            <a:normAutofit/>
          </a:bodyPr>
          <a:lstStyle/>
          <a:p>
            <a:pPr algn="l"/>
            <a:r>
              <a:rPr lang="en-US" sz="2700" dirty="0"/>
              <a:t>Distribution of loans</a:t>
            </a:r>
            <a:endParaRPr lang="en-IN" sz="2700" dirty="0"/>
          </a:p>
        </p:txBody>
      </p:sp>
      <p:sp>
        <p:nvSpPr>
          <p:cNvPr id="21" name="Content Placeholder 10">
            <a:extLst>
              <a:ext uri="{FF2B5EF4-FFF2-40B4-BE49-F238E27FC236}">
                <a16:creationId xmlns:a16="http://schemas.microsoft.com/office/drawing/2014/main" id="{195E50D3-A075-4889-8312-9C51106C46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3" y="2233120"/>
            <a:ext cx="3306742" cy="4024125"/>
          </a:xfrm>
        </p:spPr>
        <p:txBody>
          <a:bodyPr>
            <a:normAutofit/>
          </a:bodyPr>
          <a:lstStyle/>
          <a:p>
            <a:r>
              <a:rPr lang="en-US" sz="1600" dirty="0"/>
              <a:t>As we can see from the graph, Cash Loans are the favored mode of lending by the banks as compared to Revolving Loans.</a:t>
            </a:r>
          </a:p>
          <a:p>
            <a:r>
              <a:rPr lang="en-US" sz="1600" dirty="0"/>
              <a:t>There is a sizeable difference between the two types of Loans handed out to the applicants by the bank.</a:t>
            </a:r>
          </a:p>
        </p:txBody>
      </p:sp>
      <p:sp>
        <p:nvSpPr>
          <p:cNvPr id="18" name="Rounded Rectangle 14">
            <a:extLst>
              <a:ext uri="{FF2B5EF4-FFF2-40B4-BE49-F238E27FC236}">
                <a16:creationId xmlns:a16="http://schemas.microsoft.com/office/drawing/2014/main" id="{38D32B90-922C-4411-A898-3F03AA808A0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1066164"/>
            <a:ext cx="6765949" cy="5148371"/>
          </a:xfrm>
          <a:prstGeom prst="roundRect">
            <a:avLst>
              <a:gd name="adj" fmla="val 2403"/>
            </a:avLst>
          </a:prstGeom>
          <a:solidFill>
            <a:srgbClr val="FFFFF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7F66B9CB-6B26-4F81-9763-DCB78313CB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5392" y="1441450"/>
            <a:ext cx="6027179" cy="418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461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03FFF8D3-2EF3-4286-935A-D01BE3C8533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CD8CCB43-545E-4064-8BB8-5C492D0F5F5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B92BB67-31EA-4666-A263-54BFCF3F6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632" y="1537637"/>
            <a:ext cx="3306744" cy="1293028"/>
          </a:xfrm>
        </p:spPr>
        <p:txBody>
          <a:bodyPr>
            <a:noAutofit/>
          </a:bodyPr>
          <a:lstStyle/>
          <a:p>
            <a:pPr algn="l"/>
            <a:r>
              <a:rPr lang="en-US" sz="2700" dirty="0">
                <a:solidFill>
                  <a:schemeClr val="bg1"/>
                </a:solidFill>
              </a:rPr>
              <a:t>Distribution of applicants AS PER THEIR INCOME</a:t>
            </a:r>
            <a:endParaRPr lang="en-IN" sz="2700" dirty="0">
              <a:solidFill>
                <a:schemeClr val="bg1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3AA8CA-D373-4876-BF9E-F5E2AE98E5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881968"/>
            <a:ext cx="3306742" cy="4024125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Applicants belonging to the Low-Income category, i.e. people  in the income range of 25650 -112500 have defaulted the most.</a:t>
            </a:r>
          </a:p>
          <a:p>
            <a:r>
              <a:rPr lang="en-US" sz="1600" dirty="0">
                <a:solidFill>
                  <a:schemeClr val="bg1"/>
                </a:solidFill>
              </a:rPr>
              <a:t>The least defaulters are people having an Average Income range, i.e. people within the income of 147150 - 168797 </a:t>
            </a:r>
          </a:p>
        </p:txBody>
      </p:sp>
      <p:sp useBgFill="1">
        <p:nvSpPr>
          <p:cNvPr id="32" name="Rounded Rectangle 14">
            <a:extLst>
              <a:ext uri="{FF2B5EF4-FFF2-40B4-BE49-F238E27FC236}">
                <a16:creationId xmlns:a16="http://schemas.microsoft.com/office/drawing/2014/main" id="{E6C57836-126B-4938-8C7A-3C3BCB59D38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1066164"/>
            <a:ext cx="6765949" cy="5148371"/>
          </a:xfrm>
          <a:prstGeom prst="roundRect">
            <a:avLst>
              <a:gd name="adj" fmla="val 2403"/>
            </a:avLst>
          </a:prstGeom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icture containing screenshot, drawing&#10;&#10;Description automatically generated">
            <a:extLst>
              <a:ext uri="{FF2B5EF4-FFF2-40B4-BE49-F238E27FC236}">
                <a16:creationId xmlns:a16="http://schemas.microsoft.com/office/drawing/2014/main" id="{6B12D7F9-6B46-4A6D-A35B-D14687785A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6442" y="1881970"/>
            <a:ext cx="6625080" cy="3516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4108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3FFF8D3-2EF3-4286-935A-D01BE3C8533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D8CCB43-545E-4064-8BB8-5C492D0F5F5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237FB95-A13D-4F72-A211-314169888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267292"/>
            <a:ext cx="3306744" cy="1293028"/>
          </a:xfrm>
        </p:spPr>
        <p:txBody>
          <a:bodyPr>
            <a:normAutofit/>
          </a:bodyPr>
          <a:lstStyle/>
          <a:p>
            <a:pPr algn="l"/>
            <a:r>
              <a:rPr lang="en-US" sz="2700" dirty="0">
                <a:solidFill>
                  <a:schemeClr val="bg1"/>
                </a:solidFill>
              </a:rPr>
              <a:t>Approach to the banks </a:t>
            </a:r>
            <a:endParaRPr lang="en-IN" sz="2700" dirty="0">
              <a:solidFill>
                <a:schemeClr val="bg1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92E05D2-87BC-4796-A589-C0FEE3593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285618"/>
            <a:ext cx="3306742" cy="4024125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As from the visual, we can see that there is no certain pattern for the applicants to approach the banks for Loans. </a:t>
            </a:r>
          </a:p>
          <a:p>
            <a:r>
              <a:rPr lang="en-US" sz="1600" dirty="0">
                <a:solidFill>
                  <a:schemeClr val="bg1"/>
                </a:solidFill>
              </a:rPr>
              <a:t>There are various modes through which an applicant can approach the bank for Loans.</a:t>
            </a:r>
          </a:p>
        </p:txBody>
      </p:sp>
      <p:sp useBgFill="1">
        <p:nvSpPr>
          <p:cNvPr id="16" name="Rounded Rectangle 14">
            <a:extLst>
              <a:ext uri="{FF2B5EF4-FFF2-40B4-BE49-F238E27FC236}">
                <a16:creationId xmlns:a16="http://schemas.microsoft.com/office/drawing/2014/main" id="{E6C57836-126B-4938-8C7A-3C3BCB59D38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1066164"/>
            <a:ext cx="6765949" cy="5148371"/>
          </a:xfrm>
          <a:prstGeom prst="roundRect">
            <a:avLst>
              <a:gd name="adj" fmla="val 2403"/>
            </a:avLst>
          </a:prstGeom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3B8DFF0-EB99-4614-B50E-AA90394BAE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2892" y="1114912"/>
            <a:ext cx="6672179" cy="4982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2399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3FFF8D3-2EF3-4286-935A-D01BE3C8533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D8CCB43-545E-4064-8BB8-5C492D0F5F5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A21654B-F4F0-454A-91EC-8FE22C0DD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441450"/>
            <a:ext cx="3306744" cy="1293028"/>
          </a:xfrm>
        </p:spPr>
        <p:txBody>
          <a:bodyPr>
            <a:normAutofit/>
          </a:bodyPr>
          <a:lstStyle/>
          <a:p>
            <a:pPr algn="l"/>
            <a:r>
              <a:rPr lang="en-US" sz="2700" dirty="0">
                <a:solidFill>
                  <a:schemeClr val="bg1"/>
                </a:solidFill>
              </a:rPr>
              <a:t>Categorization by profession</a:t>
            </a:r>
            <a:endParaRPr lang="en-IN" sz="2700" dirty="0">
              <a:solidFill>
                <a:schemeClr val="bg1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E328DC3-4DD7-4815-8198-BA333493F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412201"/>
            <a:ext cx="3306742" cy="4024125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Most of the applicants belong to the Working category.</a:t>
            </a:r>
          </a:p>
          <a:p>
            <a:r>
              <a:rPr lang="en-US" sz="1600" dirty="0">
                <a:solidFill>
                  <a:schemeClr val="bg1"/>
                </a:solidFill>
              </a:rPr>
              <a:t>While most of the defaulters are concentrated in the three professions of a Working-class professional as well as State servants and Commercial associates, there are almost none to negligible defaulters if the applicant is either a businessman, a student or a pensioner</a:t>
            </a:r>
          </a:p>
        </p:txBody>
      </p:sp>
      <p:sp useBgFill="1">
        <p:nvSpPr>
          <p:cNvPr id="16" name="Rounded Rectangle 14">
            <a:extLst>
              <a:ext uri="{FF2B5EF4-FFF2-40B4-BE49-F238E27FC236}">
                <a16:creationId xmlns:a16="http://schemas.microsoft.com/office/drawing/2014/main" id="{E6C57836-126B-4938-8C7A-3C3BCB59D38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1066164"/>
            <a:ext cx="6765949" cy="5148371"/>
          </a:xfrm>
          <a:prstGeom prst="roundRect">
            <a:avLst>
              <a:gd name="adj" fmla="val 2403"/>
            </a:avLst>
          </a:prstGeom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A617998-7151-4848-A08E-1A330100AC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875" y="1786888"/>
            <a:ext cx="6632214" cy="3706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0232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3FFF8D3-2EF3-4286-935A-D01BE3C8533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D8CCB43-545E-4064-8BB8-5C492D0F5F5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2334E60-12F0-44C5-B5C2-5B81C8F76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336566"/>
            <a:ext cx="3306744" cy="1293028"/>
          </a:xfrm>
        </p:spPr>
        <p:txBody>
          <a:bodyPr>
            <a:normAutofit/>
          </a:bodyPr>
          <a:lstStyle/>
          <a:p>
            <a:pPr algn="l"/>
            <a:r>
              <a:rPr lang="en-US" sz="2700" dirty="0">
                <a:solidFill>
                  <a:schemeClr val="bg1"/>
                </a:solidFill>
              </a:rPr>
              <a:t>Univariate analysis</a:t>
            </a:r>
            <a:endParaRPr lang="en-IN" sz="27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5BD65-82A1-43BC-96A1-272095598A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633" y="2629594"/>
            <a:ext cx="3306742" cy="4024125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Here we try and analyze the data keeping only one variable</a:t>
            </a:r>
            <a:endParaRPr lang="en-IN" sz="1600" dirty="0">
              <a:solidFill>
                <a:schemeClr val="bg1"/>
              </a:solidFill>
            </a:endParaRPr>
          </a:p>
        </p:txBody>
      </p:sp>
      <p:sp useBgFill="1">
        <p:nvSpPr>
          <p:cNvPr id="14" name="Rounded Rectangle 14">
            <a:extLst>
              <a:ext uri="{FF2B5EF4-FFF2-40B4-BE49-F238E27FC236}">
                <a16:creationId xmlns:a16="http://schemas.microsoft.com/office/drawing/2014/main" id="{E6C57836-126B-4938-8C7A-3C3BCB59D38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1066164"/>
            <a:ext cx="6765949" cy="5148371"/>
          </a:xfrm>
          <a:prstGeom prst="roundRect">
            <a:avLst>
              <a:gd name="adj" fmla="val 2403"/>
            </a:avLst>
          </a:prstGeom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Diagnostic">
            <a:extLst>
              <a:ext uri="{FF2B5EF4-FFF2-40B4-BE49-F238E27FC236}">
                <a16:creationId xmlns:a16="http://schemas.microsoft.com/office/drawing/2014/main" id="{B9D4B3F0-6ABF-4A16-9870-544F6673DB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715199" y="1336566"/>
            <a:ext cx="4607567" cy="4607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588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3FFF8D3-2EF3-4286-935A-D01BE3C8533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D8CCB43-545E-4064-8BB8-5C492D0F5F5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C559E5-A4DB-49F6-9CF3-CAEBED4E2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319913"/>
            <a:ext cx="3306744" cy="1293028"/>
          </a:xfrm>
        </p:spPr>
        <p:txBody>
          <a:bodyPr>
            <a:normAutofit/>
          </a:bodyPr>
          <a:lstStyle/>
          <a:p>
            <a:pPr algn="l"/>
            <a:r>
              <a:rPr lang="en-US" sz="2700" dirty="0">
                <a:solidFill>
                  <a:schemeClr val="bg1"/>
                </a:solidFill>
              </a:rPr>
              <a:t>Defaulters by gender and family status</a:t>
            </a:r>
            <a:endParaRPr lang="en-IN" sz="2700" dirty="0">
              <a:solidFill>
                <a:schemeClr val="bg1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DCA3BF-46CD-4709-BA92-8664194793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480420"/>
            <a:ext cx="3306742" cy="4024125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When it comes to defaulting on Loans, Applicants who are married, tend to default the most. </a:t>
            </a:r>
          </a:p>
          <a:p>
            <a:r>
              <a:rPr lang="en-US" sz="1600" dirty="0">
                <a:solidFill>
                  <a:schemeClr val="bg1"/>
                </a:solidFill>
              </a:rPr>
              <a:t>Females who are widowers tend to default on loans more than their male counterparts. </a:t>
            </a:r>
          </a:p>
          <a:p>
            <a:r>
              <a:rPr lang="en-US" sz="1600" dirty="0">
                <a:solidFill>
                  <a:schemeClr val="bg1"/>
                </a:solidFill>
              </a:rPr>
              <a:t>Apart from the single/unmarried category, men default on loans on fewer instances than females. </a:t>
            </a:r>
          </a:p>
        </p:txBody>
      </p:sp>
      <p:sp useBgFill="1">
        <p:nvSpPr>
          <p:cNvPr id="16" name="Rounded Rectangle 14">
            <a:extLst>
              <a:ext uri="{FF2B5EF4-FFF2-40B4-BE49-F238E27FC236}">
                <a16:creationId xmlns:a16="http://schemas.microsoft.com/office/drawing/2014/main" id="{E6C57836-126B-4938-8C7A-3C3BCB59D38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1066164"/>
            <a:ext cx="6765949" cy="5148371"/>
          </a:xfrm>
          <a:prstGeom prst="roundRect">
            <a:avLst>
              <a:gd name="adj" fmla="val 2403"/>
            </a:avLst>
          </a:prstGeom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E978332D-399B-4711-BD79-120BF16E0D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1151" y="1336566"/>
            <a:ext cx="6147581" cy="4877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4909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3FFF8D3-2EF3-4286-935A-D01BE3C8533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D8CCB43-545E-4064-8BB8-5C492D0F5F5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80810E-C484-4961-99A4-E7428637E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344517"/>
            <a:ext cx="3306744" cy="1293028"/>
          </a:xfrm>
        </p:spPr>
        <p:txBody>
          <a:bodyPr>
            <a:normAutofit/>
          </a:bodyPr>
          <a:lstStyle/>
          <a:p>
            <a:pPr algn="l"/>
            <a:r>
              <a:rPr lang="en-US" sz="2700" dirty="0">
                <a:solidFill>
                  <a:schemeClr val="bg1"/>
                </a:solidFill>
              </a:rPr>
              <a:t>Non-defaulters by gender and family status </a:t>
            </a:r>
            <a:endParaRPr lang="en-IN" sz="2700" dirty="0">
              <a:solidFill>
                <a:schemeClr val="bg1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B83BA2A-BE72-40CF-8B9F-456CADF8B6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3208355"/>
            <a:ext cx="3306742" cy="4024125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When it comes to the non-defaulters, married men and women have defaulted the least. </a:t>
            </a:r>
          </a:p>
          <a:p>
            <a:endParaRPr lang="en-US" sz="1600" dirty="0">
              <a:solidFill>
                <a:schemeClr val="bg1"/>
              </a:solidFill>
            </a:endParaRPr>
          </a:p>
        </p:txBody>
      </p:sp>
      <p:sp useBgFill="1">
        <p:nvSpPr>
          <p:cNvPr id="16" name="Rounded Rectangle 14">
            <a:extLst>
              <a:ext uri="{FF2B5EF4-FFF2-40B4-BE49-F238E27FC236}">
                <a16:creationId xmlns:a16="http://schemas.microsoft.com/office/drawing/2014/main" id="{E6C57836-126B-4938-8C7A-3C3BCB59D38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1066164"/>
            <a:ext cx="6765949" cy="5148371"/>
          </a:xfrm>
          <a:prstGeom prst="roundRect">
            <a:avLst>
              <a:gd name="adj" fmla="val 2403"/>
            </a:avLst>
          </a:prstGeom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F0167386-CED5-4ADA-A134-2C33370882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850" y="1336566"/>
            <a:ext cx="5052265" cy="4607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9074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621</Words>
  <Application>Microsoft Office PowerPoint</Application>
  <PresentationFormat>Widescreen</PresentationFormat>
  <Paragraphs>49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Century Gothic</vt:lpstr>
      <vt:lpstr>Vapor Trail</vt:lpstr>
      <vt:lpstr>Credit eda case study</vt:lpstr>
      <vt:lpstr>Primary Analysis</vt:lpstr>
      <vt:lpstr>Distribution of loans</vt:lpstr>
      <vt:lpstr>Distribution of applicants AS PER THEIR INCOME</vt:lpstr>
      <vt:lpstr>Approach to the banks </vt:lpstr>
      <vt:lpstr>Categorization by profession</vt:lpstr>
      <vt:lpstr>Univariate analysis</vt:lpstr>
      <vt:lpstr>Defaulters by gender and family status</vt:lpstr>
      <vt:lpstr>Non-defaulters by gender and family status </vt:lpstr>
      <vt:lpstr>Applications by education</vt:lpstr>
      <vt:lpstr>Result of owning a car for defaulters</vt:lpstr>
      <vt:lpstr>Bivariate analysis</vt:lpstr>
      <vt:lpstr>Relationship of education with credit amount</vt:lpstr>
      <vt:lpstr>Relationship of education with income amount</vt:lpstr>
      <vt:lpstr>observations</vt:lpstr>
      <vt:lpstr>Observations - cont.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eda case study</dc:title>
  <dc:creator>Office 16</dc:creator>
  <cp:lastModifiedBy>tanvi</cp:lastModifiedBy>
  <cp:revision>3</cp:revision>
  <dcterms:created xsi:type="dcterms:W3CDTF">2020-08-10T16:05:49Z</dcterms:created>
  <dcterms:modified xsi:type="dcterms:W3CDTF">2020-11-26T05:34:38Z</dcterms:modified>
</cp:coreProperties>
</file>