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4"/>
  </p:notesMasterIdLst>
  <p:sldIdLst>
    <p:sldId id="258" r:id="rId2"/>
    <p:sldId id="259" r:id="rId3"/>
    <p:sldId id="263" r:id="rId4"/>
    <p:sldId id="265" r:id="rId5"/>
    <p:sldId id="267" r:id="rId6"/>
    <p:sldId id="268" r:id="rId7"/>
    <p:sldId id="270" r:id="rId8"/>
    <p:sldId id="264" r:id="rId9"/>
    <p:sldId id="272" r:id="rId10"/>
    <p:sldId id="271" r:id="rId11"/>
    <p:sldId id="269"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DBD08-FB67-4472-969B-F6535FF01949}"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BD66C-CC83-4E9A-A5B7-EAD5B11C537B}" type="slidenum">
              <a:rPr lang="en-US" smtClean="0"/>
              <a:t>‹#›</a:t>
            </a:fld>
            <a:endParaRPr lang="en-US"/>
          </a:p>
        </p:txBody>
      </p:sp>
    </p:spTree>
    <p:extLst>
      <p:ext uri="{BB962C8B-B14F-4D97-AF65-F5344CB8AC3E}">
        <p14:creationId xmlns:p14="http://schemas.microsoft.com/office/powerpoint/2010/main" val="296562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ADE2B4-9A5F-490A-B010-D5D96DF3719A}" type="datetimeFigureOut">
              <a:rPr lang="en-US" smtClean="0"/>
              <a:t>1/25/2024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264720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2B4-9A5F-490A-B010-D5D96DF3719A}"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269238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2B4-9A5F-490A-B010-D5D96DF3719A}"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2744482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2B4-9A5F-490A-B010-D5D96DF3719A}"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11164-98B5-47C6-A55E-DAEFDBB97BB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8739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2B4-9A5F-490A-B010-D5D96DF3719A}"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2597296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ADE2B4-9A5F-490A-B010-D5D96DF3719A}"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893320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ADE2B4-9A5F-490A-B010-D5D96DF3719A}"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419274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2B4-9A5F-490A-B010-D5D96DF3719A}"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718991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2B4-9A5F-490A-B010-D5D96DF3719A}"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354111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2B4-9A5F-490A-B010-D5D96DF3719A}"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28944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2B4-9A5F-490A-B010-D5D96DF3719A}"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183160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E2B4-9A5F-490A-B010-D5D96DF3719A}"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256741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DE2B4-9A5F-490A-B010-D5D96DF3719A}"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199131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DE2B4-9A5F-490A-B010-D5D96DF3719A}"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94888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DE2B4-9A5F-490A-B010-D5D96DF3719A}"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333930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2B4-9A5F-490A-B010-D5D96DF3719A}"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365121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2B4-9A5F-490A-B010-D5D96DF3719A}"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11164-98B5-47C6-A55E-DAEFDBB97BBD}" type="slidenum">
              <a:rPr lang="en-US" smtClean="0"/>
              <a:t>‹#›</a:t>
            </a:fld>
            <a:endParaRPr lang="en-US"/>
          </a:p>
        </p:txBody>
      </p:sp>
    </p:spTree>
    <p:extLst>
      <p:ext uri="{BB962C8B-B14F-4D97-AF65-F5344CB8AC3E}">
        <p14:creationId xmlns:p14="http://schemas.microsoft.com/office/powerpoint/2010/main" val="256322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ADE2B4-9A5F-490A-B010-D5D96DF3719A}" type="datetimeFigureOut">
              <a:rPr lang="en-US" smtClean="0"/>
              <a:t>1/25/2024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811164-98B5-47C6-A55E-DAEFDBB97BBD}" type="slidenum">
              <a:rPr lang="en-US" smtClean="0"/>
              <a:t>‹#›</a:t>
            </a:fld>
            <a:endParaRPr lang="en-US"/>
          </a:p>
        </p:txBody>
      </p:sp>
    </p:spTree>
    <p:extLst>
      <p:ext uri="{BB962C8B-B14F-4D97-AF65-F5344CB8AC3E}">
        <p14:creationId xmlns:p14="http://schemas.microsoft.com/office/powerpoint/2010/main" val="788249421"/>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2158119-09C4-08AA-967C-9DD85BDBF7DD}"/>
              </a:ext>
            </a:extLst>
          </p:cNvPr>
          <p:cNvSpPr/>
          <p:nvPr/>
        </p:nvSpPr>
        <p:spPr>
          <a:xfrm>
            <a:off x="6581192" y="4155643"/>
            <a:ext cx="3352800" cy="158590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4879910" y="445655"/>
            <a:ext cx="1313481" cy="1195698"/>
          </a:xfrm>
          <a:prstGeom prst="rect">
            <a:avLst/>
          </a:prstGeom>
        </p:spPr>
      </p:pic>
      <p:sp>
        <p:nvSpPr>
          <p:cNvPr id="5" name="TextBox 4">
            <a:extLst>
              <a:ext uri="{FF2B5EF4-FFF2-40B4-BE49-F238E27FC236}">
                <a16:creationId xmlns:a16="http://schemas.microsoft.com/office/drawing/2014/main" id="{961C837C-DC65-A011-9602-2AD2D3F0B495}"/>
              </a:ext>
            </a:extLst>
          </p:cNvPr>
          <p:cNvSpPr txBox="1"/>
          <p:nvPr/>
        </p:nvSpPr>
        <p:spPr>
          <a:xfrm>
            <a:off x="4142793" y="1920018"/>
            <a:ext cx="337146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Presentation -1 </a:t>
            </a:r>
          </a:p>
        </p:txBody>
      </p:sp>
      <p:grpSp>
        <p:nvGrpSpPr>
          <p:cNvPr id="7" name="Group 6">
            <a:extLst>
              <a:ext uri="{FF2B5EF4-FFF2-40B4-BE49-F238E27FC236}">
                <a16:creationId xmlns:a16="http://schemas.microsoft.com/office/drawing/2014/main" id="{31D829A2-99E2-3F10-4E9E-1F842A146CCA}"/>
              </a:ext>
            </a:extLst>
          </p:cNvPr>
          <p:cNvGrpSpPr/>
          <p:nvPr/>
        </p:nvGrpSpPr>
        <p:grpSpPr>
          <a:xfrm>
            <a:off x="1747936" y="4206090"/>
            <a:ext cx="3862874" cy="1685923"/>
            <a:chOff x="2043404" y="4211024"/>
            <a:chExt cx="3862874" cy="1685923"/>
          </a:xfrm>
        </p:grpSpPr>
        <p:sp>
          <p:nvSpPr>
            <p:cNvPr id="2" name="Rectangle: Rounded Corners 1">
              <a:extLst>
                <a:ext uri="{FF2B5EF4-FFF2-40B4-BE49-F238E27FC236}">
                  <a16:creationId xmlns:a16="http://schemas.microsoft.com/office/drawing/2014/main" id="{F09372CB-08A3-0F84-C561-22517BCE9167}"/>
                </a:ext>
              </a:extLst>
            </p:cNvPr>
            <p:cNvSpPr/>
            <p:nvPr/>
          </p:nvSpPr>
          <p:spPr>
            <a:xfrm>
              <a:off x="2043404" y="4211024"/>
              <a:ext cx="3862874" cy="168592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6" name="TextBox 5">
              <a:extLst>
                <a:ext uri="{FF2B5EF4-FFF2-40B4-BE49-F238E27FC236}">
                  <a16:creationId xmlns:a16="http://schemas.microsoft.com/office/drawing/2014/main" id="{3D9346FD-4452-1209-9FDE-6865420B0F8F}"/>
                </a:ext>
              </a:extLst>
            </p:cNvPr>
            <p:cNvSpPr txBox="1"/>
            <p:nvPr/>
          </p:nvSpPr>
          <p:spPr>
            <a:xfrm>
              <a:off x="2258009" y="4361487"/>
              <a:ext cx="3648269" cy="1384995"/>
            </a:xfrm>
            <a:prstGeom prst="rect">
              <a:avLst/>
            </a:prstGeom>
            <a:noFill/>
          </p:spPr>
          <p:txBody>
            <a:bodyPr wrap="square" rtlCol="0">
              <a:spAutoFit/>
            </a:bodyPr>
            <a:lstStyle/>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Synopsis </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ER Diagram </a:t>
              </a:r>
            </a:p>
            <a:p>
              <a:pPr marL="342900" indent="-342900">
                <a:buAutoNum type="arabicPeriod"/>
              </a:pPr>
              <a:r>
                <a:rPr lang="en-US" sz="2800" dirty="0">
                  <a:solidFill>
                    <a:schemeClr val="bg1"/>
                  </a:solidFill>
                  <a:latin typeface="Times New Roman" panose="02020603050405020304" pitchFamily="18" charset="0"/>
                  <a:cs typeface="Times New Roman" panose="02020603050405020304" pitchFamily="18" charset="0"/>
                </a:rPr>
                <a:t>Use Case Diagram</a:t>
              </a:r>
            </a:p>
          </p:txBody>
        </p:sp>
      </p:grpSp>
      <p:sp>
        <p:nvSpPr>
          <p:cNvPr id="8" name="TextBox 7">
            <a:extLst>
              <a:ext uri="{FF2B5EF4-FFF2-40B4-BE49-F238E27FC236}">
                <a16:creationId xmlns:a16="http://schemas.microsoft.com/office/drawing/2014/main" id="{8E0B663C-2217-5808-298D-65C0AB71F37A}"/>
              </a:ext>
            </a:extLst>
          </p:cNvPr>
          <p:cNvSpPr txBox="1"/>
          <p:nvPr/>
        </p:nvSpPr>
        <p:spPr>
          <a:xfrm>
            <a:off x="2754862" y="2783458"/>
            <a:ext cx="6682276" cy="707886"/>
          </a:xfrm>
          <a:prstGeom prst="rect">
            <a:avLst/>
          </a:prstGeom>
          <a:noFill/>
        </p:spPr>
        <p:txBody>
          <a:bodyPr wrap="square" rtlCol="0">
            <a:spAutoFit/>
          </a:bodyPr>
          <a:lstStyle/>
          <a:p>
            <a:r>
              <a:rPr lang="en-US" sz="4000" b="1" dirty="0">
                <a:solidFill>
                  <a:schemeClr val="bg1"/>
                </a:solidFill>
                <a:latin typeface="Aptos Display" panose="020B0004020202020204" pitchFamily="34" charset="0"/>
                <a:cs typeface="Times New Roman" panose="02020603050405020304" pitchFamily="18" charset="0"/>
              </a:rPr>
              <a:t>NOTES SHARING SYSTEM</a:t>
            </a:r>
            <a:endParaRPr lang="en-US" sz="3200" b="1" dirty="0">
              <a:solidFill>
                <a:schemeClr val="bg1"/>
              </a:solidFill>
              <a:latin typeface="Aptos Display"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54A5651-6C14-6089-1CA5-A015D8833838}"/>
              </a:ext>
            </a:extLst>
          </p:cNvPr>
          <p:cNvSpPr txBox="1"/>
          <p:nvPr/>
        </p:nvSpPr>
        <p:spPr>
          <a:xfrm>
            <a:off x="7315200" y="4526795"/>
            <a:ext cx="1884784"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Tanvi Kolte </a:t>
            </a:r>
          </a:p>
          <a:p>
            <a:pPr algn="ctr"/>
            <a:r>
              <a:rPr lang="en-US" sz="2800" dirty="0">
                <a:solidFill>
                  <a:schemeClr val="bg1"/>
                </a:solidFill>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305711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3489E-613D-29CB-EDBB-F7F21B98789E}"/>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4" name="TextBox 3">
            <a:extLst>
              <a:ext uri="{FF2B5EF4-FFF2-40B4-BE49-F238E27FC236}">
                <a16:creationId xmlns:a16="http://schemas.microsoft.com/office/drawing/2014/main" id="{5B921C51-2993-7428-4756-4BC8AD0C88B5}"/>
              </a:ext>
            </a:extLst>
          </p:cNvPr>
          <p:cNvSpPr txBox="1"/>
          <p:nvPr/>
        </p:nvSpPr>
        <p:spPr>
          <a:xfrm>
            <a:off x="1676400" y="375920"/>
            <a:ext cx="453136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2. </a:t>
            </a:r>
            <a:r>
              <a:rPr lang="en-US" sz="2000" b="1" u="sng" dirty="0">
                <a:solidFill>
                  <a:schemeClr val="bg1"/>
                </a:solidFill>
                <a:latin typeface="Times New Roman" panose="02020603050405020304" pitchFamily="18" charset="0"/>
                <a:cs typeface="Times New Roman" panose="02020603050405020304" pitchFamily="18" charset="0"/>
              </a:rPr>
              <a:t>Entity Relationship Diagram</a:t>
            </a:r>
          </a:p>
        </p:txBody>
      </p:sp>
    </p:spTree>
    <p:extLst>
      <p:ext uri="{BB962C8B-B14F-4D97-AF65-F5344CB8AC3E}">
        <p14:creationId xmlns:p14="http://schemas.microsoft.com/office/powerpoint/2010/main" val="183902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2" name="TextBox 1">
            <a:extLst>
              <a:ext uri="{FF2B5EF4-FFF2-40B4-BE49-F238E27FC236}">
                <a16:creationId xmlns:a16="http://schemas.microsoft.com/office/drawing/2014/main" id="{CDE00D94-BE65-065C-425C-61EC08A2FE32}"/>
              </a:ext>
            </a:extLst>
          </p:cNvPr>
          <p:cNvSpPr txBox="1"/>
          <p:nvPr/>
        </p:nvSpPr>
        <p:spPr>
          <a:xfrm>
            <a:off x="1788160" y="406400"/>
            <a:ext cx="368808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3. </a:t>
            </a:r>
            <a:r>
              <a:rPr lang="en-US" sz="2400" b="1" u="sng" dirty="0">
                <a:solidFill>
                  <a:schemeClr val="bg1"/>
                </a:solidFill>
                <a:latin typeface="Times New Roman" panose="02020603050405020304" pitchFamily="18" charset="0"/>
                <a:cs typeface="Times New Roman" panose="02020603050405020304" pitchFamily="18" charset="0"/>
              </a:rPr>
              <a:t>Use Case Diagram</a:t>
            </a:r>
          </a:p>
        </p:txBody>
      </p:sp>
      <p:pic>
        <p:nvPicPr>
          <p:cNvPr id="6" name="Picture 5">
            <a:extLst>
              <a:ext uri="{FF2B5EF4-FFF2-40B4-BE49-F238E27FC236}">
                <a16:creationId xmlns:a16="http://schemas.microsoft.com/office/drawing/2014/main" id="{B31D47B5-0CA1-FF54-4C4B-F1F2B6E77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80" y="93305"/>
            <a:ext cx="4229338" cy="6540759"/>
          </a:xfrm>
          <a:prstGeom prst="rect">
            <a:avLst/>
          </a:prstGeom>
          <a:ln>
            <a:solidFill>
              <a:schemeClr val="bg1"/>
            </a:solidFill>
          </a:ln>
        </p:spPr>
      </p:pic>
    </p:spTree>
    <p:extLst>
      <p:ext uri="{BB962C8B-B14F-4D97-AF65-F5344CB8AC3E}">
        <p14:creationId xmlns:p14="http://schemas.microsoft.com/office/powerpoint/2010/main" val="33224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3489E-613D-29CB-EDBB-F7F21B98789E}"/>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4" name="TextBox 3">
            <a:extLst>
              <a:ext uri="{FF2B5EF4-FFF2-40B4-BE49-F238E27FC236}">
                <a16:creationId xmlns:a16="http://schemas.microsoft.com/office/drawing/2014/main" id="{5B921C51-2993-7428-4756-4BC8AD0C88B5}"/>
              </a:ext>
            </a:extLst>
          </p:cNvPr>
          <p:cNvSpPr txBox="1"/>
          <p:nvPr/>
        </p:nvSpPr>
        <p:spPr>
          <a:xfrm>
            <a:off x="3449216" y="2503300"/>
            <a:ext cx="4531360" cy="1107996"/>
          </a:xfrm>
          <a:prstGeom prst="rect">
            <a:avLst/>
          </a:prstGeom>
          <a:noFill/>
        </p:spPr>
        <p:txBody>
          <a:bodyPr wrap="square" rtlCol="0">
            <a:spAutoFit/>
          </a:bodyPr>
          <a:lstStyle/>
          <a:p>
            <a:r>
              <a:rPr lang="en-US" sz="6600" b="1" dirty="0">
                <a:solidFill>
                  <a:schemeClr val="bg1"/>
                </a:solidFill>
                <a:latin typeface="Times New Roman" panose="02020603050405020304" pitchFamily="18" charset="0"/>
                <a:cs typeface="Times New Roman" panose="02020603050405020304" pitchFamily="18" charset="0"/>
              </a:rPr>
              <a:t>Thank you!</a:t>
            </a:r>
          </a:p>
        </p:txBody>
      </p:sp>
      <p:pic>
        <p:nvPicPr>
          <p:cNvPr id="8" name="Picture 7">
            <a:extLst>
              <a:ext uri="{FF2B5EF4-FFF2-40B4-BE49-F238E27FC236}">
                <a16:creationId xmlns:a16="http://schemas.microsoft.com/office/drawing/2014/main" id="{CA1AEDD2-0E81-3F0B-820D-4BC12E8ED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702" y="916603"/>
            <a:ext cx="7735078" cy="4348187"/>
          </a:xfrm>
          <a:prstGeom prst="rect">
            <a:avLst/>
          </a:prstGeom>
        </p:spPr>
      </p:pic>
    </p:spTree>
    <p:extLst>
      <p:ext uri="{BB962C8B-B14F-4D97-AF65-F5344CB8AC3E}">
        <p14:creationId xmlns:p14="http://schemas.microsoft.com/office/powerpoint/2010/main" val="395028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9316E5-02B0-945B-D7AE-A8DF59CB12FB}"/>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4" name="TextBox 3">
            <a:extLst>
              <a:ext uri="{FF2B5EF4-FFF2-40B4-BE49-F238E27FC236}">
                <a16:creationId xmlns:a16="http://schemas.microsoft.com/office/drawing/2014/main" id="{9F04F91C-CBFC-3C36-BFAE-C67DF11864F0}"/>
              </a:ext>
            </a:extLst>
          </p:cNvPr>
          <p:cNvSpPr txBox="1"/>
          <p:nvPr/>
        </p:nvSpPr>
        <p:spPr>
          <a:xfrm>
            <a:off x="1411256" y="597849"/>
            <a:ext cx="6106884" cy="461665"/>
          </a:xfrm>
          <a:prstGeom prst="rect">
            <a:avLst/>
          </a:prstGeom>
          <a:noFill/>
        </p:spPr>
        <p:txBody>
          <a:bodyPr wrap="square">
            <a:spAutoFit/>
          </a:bodyPr>
          <a:lstStyle/>
          <a:p>
            <a:pPr marL="342900" indent="-342900">
              <a:buAutoNum type="arabicPeriod"/>
            </a:pPr>
            <a:r>
              <a:rPr lang="en-US" sz="2400" b="1" u="sng" dirty="0">
                <a:solidFill>
                  <a:schemeClr val="bg1"/>
                </a:solidFill>
                <a:latin typeface="Times New Roman" panose="02020603050405020304" pitchFamily="18" charset="0"/>
                <a:cs typeface="Times New Roman" panose="02020603050405020304" pitchFamily="18" charset="0"/>
              </a:rPr>
              <a:t>Synopsis </a:t>
            </a:r>
          </a:p>
        </p:txBody>
      </p:sp>
      <p:sp>
        <p:nvSpPr>
          <p:cNvPr id="6" name="TextBox 5">
            <a:extLst>
              <a:ext uri="{FF2B5EF4-FFF2-40B4-BE49-F238E27FC236}">
                <a16:creationId xmlns:a16="http://schemas.microsoft.com/office/drawing/2014/main" id="{7CACC9BB-8439-28BC-2943-2C7E5F60BAF6}"/>
              </a:ext>
            </a:extLst>
          </p:cNvPr>
          <p:cNvSpPr txBox="1"/>
          <p:nvPr/>
        </p:nvSpPr>
        <p:spPr>
          <a:xfrm>
            <a:off x="1047361" y="1274230"/>
            <a:ext cx="6106884" cy="390684"/>
          </a:xfrm>
          <a:prstGeom prst="rect">
            <a:avLst/>
          </a:prstGeom>
          <a:noFill/>
        </p:spPr>
        <p:txBody>
          <a:bodyPr wrap="square">
            <a:spAutoFit/>
          </a:bodyPr>
          <a:lstStyle/>
          <a:p>
            <a:pPr marL="0" marR="0" algn="just">
              <a:lnSpc>
                <a:spcPct val="115000"/>
              </a:lnSpc>
              <a:spcBef>
                <a:spcPts val="0"/>
              </a:spcBef>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rPr>
              <a:t>Title of the Project: </a:t>
            </a:r>
            <a:r>
              <a:rPr lang="en-US" sz="1800" dirty="0">
                <a:solidFill>
                  <a:schemeClr val="bg1"/>
                </a:solidFill>
                <a:effectLst/>
                <a:latin typeface="Times New Roman" panose="02020603050405020304" pitchFamily="18" charset="0"/>
                <a:ea typeface="Times New Roman" panose="02020603050405020304" pitchFamily="18" charset="0"/>
              </a:rPr>
              <a:t>Notes Sharing System</a:t>
            </a:r>
            <a:endParaRPr lang="en-US" sz="1600" dirty="0">
              <a:solidFill>
                <a:schemeClr val="bg1"/>
              </a:solidFill>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F941AB3E-94F8-C50F-A001-71F775CD70E7}"/>
              </a:ext>
            </a:extLst>
          </p:cNvPr>
          <p:cNvSpPr txBox="1"/>
          <p:nvPr/>
        </p:nvSpPr>
        <p:spPr>
          <a:xfrm>
            <a:off x="1047361" y="1992505"/>
            <a:ext cx="6302826" cy="390684"/>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rPr>
              <a:t>Company/Client Name &amp; Contact Details (if any): </a:t>
            </a:r>
            <a:endParaRPr lang="en-US" sz="1600" dirty="0">
              <a:solidFill>
                <a:schemeClr val="bg1"/>
              </a:solidFill>
              <a:effectLst/>
              <a:latin typeface="Calibri" panose="020F0502020204030204" pitchFamily="34" charset="0"/>
              <a:ea typeface="Calibri" panose="020F0502020204030204" pitchFamily="34" charset="0"/>
            </a:endParaRPr>
          </a:p>
        </p:txBody>
      </p:sp>
      <p:sp>
        <p:nvSpPr>
          <p:cNvPr id="10" name="Rectangle 1">
            <a:extLst>
              <a:ext uri="{FF2B5EF4-FFF2-40B4-BE49-F238E27FC236}">
                <a16:creationId xmlns:a16="http://schemas.microsoft.com/office/drawing/2014/main" id="{E072D33A-ECFA-ECAB-05C7-B23B019AA93D}"/>
              </a:ext>
            </a:extLst>
          </p:cNvPr>
          <p:cNvSpPr>
            <a:spLocks noChangeArrowheads="1"/>
          </p:cNvSpPr>
          <p:nvPr/>
        </p:nvSpPr>
        <p:spPr bwMode="auto">
          <a:xfrm>
            <a:off x="1047361" y="2727225"/>
            <a:ext cx="1086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Details :                 </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06853EF-3962-AC3E-E7DD-37658C5D2295}"/>
              </a:ext>
            </a:extLst>
          </p:cNvPr>
          <p:cNvGraphicFramePr>
            <a:graphicFrameLocks noGrp="1"/>
          </p:cNvGraphicFramePr>
          <p:nvPr>
            <p:extLst>
              <p:ext uri="{D42A27DB-BD31-4B8C-83A1-F6EECF244321}">
                <p14:modId xmlns:p14="http://schemas.microsoft.com/office/powerpoint/2010/main" val="2681777544"/>
              </p:ext>
            </p:extLst>
          </p:nvPr>
        </p:nvGraphicFramePr>
        <p:xfrm>
          <a:off x="1313481" y="3440592"/>
          <a:ext cx="5524199" cy="2055968"/>
        </p:xfrm>
        <a:graphic>
          <a:graphicData uri="http://schemas.openxmlformats.org/drawingml/2006/table">
            <a:tbl>
              <a:tblPr firstRow="1" firstCol="1" bandRow="1">
                <a:tableStyleId>{9D7B26C5-4107-4FEC-AEDC-1716B250A1EF}</a:tableStyleId>
              </a:tblPr>
              <a:tblGrid>
                <a:gridCol w="2843543">
                  <a:extLst>
                    <a:ext uri="{9D8B030D-6E8A-4147-A177-3AD203B41FA5}">
                      <a16:colId xmlns:a16="http://schemas.microsoft.com/office/drawing/2014/main" val="3079471467"/>
                    </a:ext>
                  </a:extLst>
                </a:gridCol>
                <a:gridCol w="2680656">
                  <a:extLst>
                    <a:ext uri="{9D8B030D-6E8A-4147-A177-3AD203B41FA5}">
                      <a16:colId xmlns:a16="http://schemas.microsoft.com/office/drawing/2014/main" val="1135099777"/>
                    </a:ext>
                  </a:extLst>
                </a:gridCol>
              </a:tblGrid>
              <a:tr h="513992">
                <a:tc>
                  <a:txBody>
                    <a:bodyPr/>
                    <a:lstStyle/>
                    <a:p>
                      <a:pPr marL="0" marR="0">
                        <a:lnSpc>
                          <a:spcPct val="115000"/>
                        </a:lnSpc>
                        <a:spcBef>
                          <a:spcPts val="0"/>
                        </a:spcBef>
                        <a:spcAft>
                          <a:spcPts val="10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Name </a:t>
                      </a: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1000"/>
                        </a:spcAft>
                      </a:pPr>
                      <a:r>
                        <a:rPr lang="en-US" sz="1800" b="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Tanvi Kolte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077544"/>
                  </a:ext>
                </a:extLst>
              </a:tr>
              <a:tr h="513992">
                <a:tc>
                  <a:txBody>
                    <a:bodyPr/>
                    <a:lstStyle/>
                    <a:p>
                      <a:pPr marL="0" marR="0">
                        <a:lnSpc>
                          <a:spcPct val="115000"/>
                        </a:lnSpc>
                        <a:spcBef>
                          <a:spcPts val="0"/>
                        </a:spcBef>
                        <a:spcAft>
                          <a:spcPts val="10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Roll Number </a:t>
                      </a: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16</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641061"/>
                  </a:ext>
                </a:extLst>
              </a:tr>
              <a:tr h="513992">
                <a:tc>
                  <a:txBody>
                    <a:bodyPr/>
                    <a:lstStyle/>
                    <a:p>
                      <a:pPr marL="0" marR="0">
                        <a:lnSpc>
                          <a:spcPct val="115000"/>
                        </a:lnSpc>
                        <a:spcBef>
                          <a:spcPts val="0"/>
                        </a:spcBef>
                        <a:spcAft>
                          <a:spcPts val="10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Contact Number </a:t>
                      </a: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1000"/>
                        </a:spcAft>
                      </a:pPr>
                      <a:r>
                        <a:rPr lang="en-US" sz="2000" kern="100" dirty="0">
                          <a:solidFill>
                            <a:schemeClr val="bg1"/>
                          </a:solidFill>
                          <a:effectLst/>
                          <a:latin typeface="Times New Roman" panose="02020603050405020304" pitchFamily="18" charset="0"/>
                          <a:cs typeface="Times New Roman" panose="02020603050405020304" pitchFamily="18" charset="0"/>
                        </a:rPr>
                        <a:t>9156991484</a:t>
                      </a: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7290773"/>
                  </a:ext>
                </a:extLst>
              </a:tr>
              <a:tr h="513992">
                <a:tc>
                  <a:txBody>
                    <a:bodyPr/>
                    <a:lstStyle/>
                    <a:p>
                      <a:pPr marL="0" marR="0">
                        <a:lnSpc>
                          <a:spcPct val="115000"/>
                        </a:lnSpc>
                        <a:spcBef>
                          <a:spcPts val="0"/>
                        </a:spcBef>
                        <a:spcAft>
                          <a:spcPts val="10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Email ID</a:t>
                      </a: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10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koltetanvi07@gmail.com</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252181"/>
                  </a:ext>
                </a:extLst>
              </a:tr>
            </a:tbl>
          </a:graphicData>
        </a:graphic>
      </p:graphicFrame>
    </p:spTree>
    <p:extLst>
      <p:ext uri="{BB962C8B-B14F-4D97-AF65-F5344CB8AC3E}">
        <p14:creationId xmlns:p14="http://schemas.microsoft.com/office/powerpoint/2010/main" val="235899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6" name="TextBox 5">
            <a:extLst>
              <a:ext uri="{FF2B5EF4-FFF2-40B4-BE49-F238E27FC236}">
                <a16:creationId xmlns:a16="http://schemas.microsoft.com/office/drawing/2014/main" id="{FC40F313-64EE-F3C9-7D13-729F6E04BE36}"/>
              </a:ext>
            </a:extLst>
          </p:cNvPr>
          <p:cNvSpPr txBox="1"/>
          <p:nvPr/>
        </p:nvSpPr>
        <p:spPr>
          <a:xfrm>
            <a:off x="1313481" y="402507"/>
            <a:ext cx="6106884" cy="390684"/>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rPr>
              <a:t>About the Existing System: </a:t>
            </a:r>
            <a:endParaRPr lang="en-US" sz="1600" dirty="0">
              <a:solidFill>
                <a:schemeClr val="bg1"/>
              </a:solidFill>
              <a:effectLst/>
              <a:latin typeface="Calibri" panose="020F0502020204030204" pitchFamily="34" charset="0"/>
              <a:ea typeface="Calibri" panose="020F0502020204030204" pitchFamily="34" charset="0"/>
            </a:endParaRPr>
          </a:p>
        </p:txBody>
      </p:sp>
      <p:sp>
        <p:nvSpPr>
          <p:cNvPr id="2" name="TextBox 1">
            <a:extLst>
              <a:ext uri="{FF2B5EF4-FFF2-40B4-BE49-F238E27FC236}">
                <a16:creationId xmlns:a16="http://schemas.microsoft.com/office/drawing/2014/main" id="{46DEF42C-9712-6EAF-5AD1-8D3C2FFA7677}"/>
              </a:ext>
            </a:extLst>
          </p:cNvPr>
          <p:cNvSpPr txBox="1"/>
          <p:nvPr/>
        </p:nvSpPr>
        <p:spPr>
          <a:xfrm>
            <a:off x="1313481" y="968239"/>
            <a:ext cx="9871789" cy="5355312"/>
          </a:xfrm>
          <a:prstGeom prst="rect">
            <a:avLst/>
          </a:prstGeom>
          <a:noFill/>
        </p:spPr>
        <p:txBody>
          <a:bodyPr wrap="square" rtlCol="0">
            <a:spAutoFit/>
          </a:bodyPr>
          <a:lstStyle/>
          <a:p>
            <a:pPr algn="just"/>
            <a:r>
              <a:rPr lang="en-US" b="0" i="0" dirty="0">
                <a:solidFill>
                  <a:srgbClr val="0F0F0F"/>
                </a:solidFill>
                <a:effectLst/>
                <a:latin typeface="Times New Roman" panose="02020603050405020304" pitchFamily="18" charset="0"/>
                <a:cs typeface="Times New Roman" panose="02020603050405020304" pitchFamily="18" charset="0"/>
              </a:rPr>
              <a:t>The existing system was developed in response to a common challenge faced during the pandemic when individuals encountered difficulties in sharing educational notes due to the collapse of traditional offline methods. The pandemic created a situation where physical gatherings and offline note-sharing became impractical or even impossible. As a result, there was a need for an online platform that could facilitate the sharing of educational materials efficiently. </a:t>
            </a:r>
          </a:p>
          <a:p>
            <a:pPr algn="just"/>
            <a:r>
              <a:rPr lang="en-US" i="0" dirty="0">
                <a:solidFill>
                  <a:schemeClr val="bg1"/>
                </a:solidFill>
                <a:effectLst/>
                <a:latin typeface="Times New Roman" panose="02020603050405020304" pitchFamily="18" charset="0"/>
                <a:cs typeface="Times New Roman" panose="02020603050405020304" pitchFamily="18" charset="0"/>
              </a:rPr>
              <a:t>Beyond the pandemic, the online platform remains a convenient and accessible way for students and teachers to share educational materials. Users can access notes from anywhere, eliminating the constraints of physical location.</a:t>
            </a:r>
          </a:p>
          <a:p>
            <a:pPr algn="just"/>
            <a:endParaRPr lang="en-US" b="0" i="0" dirty="0">
              <a:solidFill>
                <a:srgbClr val="0F0F0F"/>
              </a:solidFill>
              <a:effectLst/>
              <a:latin typeface="Times New Roman" panose="02020603050405020304" pitchFamily="18" charset="0"/>
              <a:cs typeface="Times New Roman" panose="02020603050405020304" pitchFamily="18" charset="0"/>
            </a:endParaRPr>
          </a:p>
          <a:p>
            <a:pPr algn="just"/>
            <a:r>
              <a:rPr lang="en-US" b="1" i="0" dirty="0">
                <a:solidFill>
                  <a:schemeClr val="bg1"/>
                </a:solidFill>
                <a:effectLst/>
                <a:latin typeface="Times New Roman" panose="02020603050405020304" pitchFamily="18" charset="0"/>
                <a:cs typeface="Times New Roman" panose="02020603050405020304" pitchFamily="18" charset="0"/>
              </a:rPr>
              <a:t>Key Challenges Addressed:</a:t>
            </a:r>
            <a:endParaRPr lang="en-US" b="0" i="0" dirty="0">
              <a:solidFill>
                <a:schemeClr val="bg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i="0" dirty="0">
                <a:solidFill>
                  <a:schemeClr val="bg1"/>
                </a:solidFill>
                <a:effectLst/>
                <a:latin typeface="Times New Roman" panose="02020603050405020304" pitchFamily="18" charset="0"/>
                <a:cs typeface="Times New Roman" panose="02020603050405020304" pitchFamily="18" charset="0"/>
              </a:rPr>
              <a:t> Pandemic-Related Restrictions</a:t>
            </a:r>
          </a:p>
          <a:p>
            <a:pPr algn="just"/>
            <a:r>
              <a:rPr lang="en-US" b="0" dirty="0">
                <a:solidFill>
                  <a:schemeClr val="bg1"/>
                </a:solidFill>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The pandemic imposed restrictions on physical interactions, making it challenging for students and teachers to share educational notes in traditional offline settings.</a:t>
            </a:r>
          </a:p>
          <a:p>
            <a:pPr algn="just"/>
            <a:r>
              <a:rPr lang="en-US" i="0" dirty="0">
                <a:solidFill>
                  <a:schemeClr val="bg1"/>
                </a:solidFill>
                <a:effectLst/>
                <a:latin typeface="Times New Roman" panose="02020603050405020304" pitchFamily="18" charset="0"/>
                <a:cs typeface="Times New Roman" panose="02020603050405020304" pitchFamily="18" charset="0"/>
              </a:rPr>
              <a:t>2. Time Constraints:</a:t>
            </a:r>
          </a:p>
          <a:p>
            <a:pPr algn="just"/>
            <a:r>
              <a:rPr lang="en-US" b="0" dirty="0">
                <a:solidFill>
                  <a:schemeClr val="bg1"/>
                </a:solidFill>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The offline sharing process was time-consuming, leading to delays in accessing and distributing important educational materials.</a:t>
            </a:r>
          </a:p>
          <a:p>
            <a:pPr algn="just"/>
            <a:r>
              <a:rPr lang="en-US" i="0" dirty="0">
                <a:solidFill>
                  <a:schemeClr val="bg1"/>
                </a:solidFill>
                <a:effectLst/>
                <a:latin typeface="Times New Roman" panose="02020603050405020304" pitchFamily="18" charset="0"/>
                <a:cs typeface="Times New Roman" panose="02020603050405020304" pitchFamily="18" charset="0"/>
              </a:rPr>
              <a:t>3. Limited Accessibility:</a:t>
            </a:r>
          </a:p>
          <a:p>
            <a:pPr algn="just"/>
            <a:r>
              <a:rPr lang="en-US" b="0" dirty="0">
                <a:solidFill>
                  <a:schemeClr val="bg1"/>
                </a:solidFill>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Offline methods restricted the accessibility of notes, especially for individuals who were geographically distant from each other.</a:t>
            </a:r>
          </a:p>
        </p:txBody>
      </p:sp>
    </p:spTree>
    <p:extLst>
      <p:ext uri="{BB962C8B-B14F-4D97-AF65-F5344CB8AC3E}">
        <p14:creationId xmlns:p14="http://schemas.microsoft.com/office/powerpoint/2010/main" val="423691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3" name="TextBox 2">
            <a:extLst>
              <a:ext uri="{FF2B5EF4-FFF2-40B4-BE49-F238E27FC236}">
                <a16:creationId xmlns:a16="http://schemas.microsoft.com/office/drawing/2014/main" id="{9C70608B-39DF-156E-D1AD-79492227E7F9}"/>
              </a:ext>
            </a:extLst>
          </p:cNvPr>
          <p:cNvSpPr txBox="1"/>
          <p:nvPr/>
        </p:nvSpPr>
        <p:spPr>
          <a:xfrm>
            <a:off x="1313481" y="597849"/>
            <a:ext cx="6106884" cy="458074"/>
          </a:xfrm>
          <a:prstGeom prst="rect">
            <a:avLst/>
          </a:prstGeom>
          <a:noFill/>
        </p:spPr>
        <p:txBody>
          <a:bodyPr wrap="square">
            <a:spAutoFit/>
          </a:bodyPr>
          <a:lstStyle/>
          <a:p>
            <a:pPr marL="0" marR="0" algn="just">
              <a:lnSpc>
                <a:spcPct val="150000"/>
              </a:lnSpc>
              <a:spcAft>
                <a:spcPts val="800"/>
              </a:spcAft>
            </a:pPr>
            <a:r>
              <a:rPr lang="en-US" sz="1800" b="1" dirty="0">
                <a:solidFill>
                  <a:schemeClr val="bg1"/>
                </a:solidFill>
                <a:effectLst/>
                <a:latin typeface="Times New Roman" panose="02020603050405020304" pitchFamily="18" charset="0"/>
                <a:ea typeface="Times New Roman" panose="02020603050405020304" pitchFamily="18" charset="0"/>
              </a:rPr>
              <a:t>Need of Proposed System: </a:t>
            </a:r>
            <a:endParaRPr lang="en-US" sz="1800" dirty="0">
              <a:solidFill>
                <a:schemeClr val="bg1"/>
              </a:solidFill>
              <a:effectLst/>
              <a:latin typeface="Times New Roman" panose="02020603050405020304" pitchFamily="18" charset="0"/>
              <a:ea typeface="SimSun" panose="02010600030101010101" pitchFamily="2" charset="-122"/>
            </a:endParaRPr>
          </a:p>
        </p:txBody>
      </p:sp>
      <p:sp>
        <p:nvSpPr>
          <p:cNvPr id="2" name="TextBox 1">
            <a:extLst>
              <a:ext uri="{FF2B5EF4-FFF2-40B4-BE49-F238E27FC236}">
                <a16:creationId xmlns:a16="http://schemas.microsoft.com/office/drawing/2014/main" id="{4F7EA81C-BE5B-5950-1E04-36B8DC97E334}"/>
              </a:ext>
            </a:extLst>
          </p:cNvPr>
          <p:cNvSpPr txBox="1"/>
          <p:nvPr/>
        </p:nvSpPr>
        <p:spPr>
          <a:xfrm>
            <a:off x="699796" y="1195698"/>
            <a:ext cx="10792408" cy="2585323"/>
          </a:xfrm>
          <a:prstGeom prst="rect">
            <a:avLst/>
          </a:prstGeom>
          <a:noFill/>
        </p:spPr>
        <p:txBody>
          <a:bodyPr wrap="square" rtlCol="0">
            <a:spAutoFit/>
          </a:bodyPr>
          <a:lstStyle/>
          <a:p>
            <a:pPr algn="just"/>
            <a:r>
              <a:rPr lang="en-US" b="0" i="0" dirty="0">
                <a:solidFill>
                  <a:schemeClr val="bg1"/>
                </a:solidFill>
                <a:effectLst/>
                <a:latin typeface="Times New Roman" panose="02020603050405020304" pitchFamily="18" charset="0"/>
                <a:cs typeface="Times New Roman" panose="02020603050405020304" pitchFamily="18" charset="0"/>
              </a:rPr>
              <a:t>The proposed Online Notes Sharing System aims to provide an advanced and user-friendly platform for seamless collaboration among students, teachers, and administrators. The system addresses the challenges posed by the pandemic and enhances the overall educational experience through efficient digital note-sharing.</a:t>
            </a:r>
          </a:p>
          <a:p>
            <a:pPr algn="just"/>
            <a:r>
              <a:rPr lang="en-US" b="0" i="0" dirty="0">
                <a:solidFill>
                  <a:schemeClr val="bg1"/>
                </a:solidFill>
                <a:effectLst/>
                <a:latin typeface="Times New Roman" panose="02020603050405020304" pitchFamily="18" charset="0"/>
                <a:cs typeface="Times New Roman" panose="02020603050405020304" pitchFamily="18" charset="0"/>
              </a:rPr>
              <a:t>Sharing class notes as a group can help create community in your class while supporting students at the same time! Students can fill in the blanks and share what they heard differently. You may even be able to see where they aren't quite understanding certain points.</a:t>
            </a:r>
          </a:p>
          <a:p>
            <a:pPr algn="just"/>
            <a:r>
              <a:rPr lang="en-US" b="0" i="0" dirty="0">
                <a:solidFill>
                  <a:schemeClr val="bg1"/>
                </a:solidFill>
                <a:effectLst/>
                <a:latin typeface="Times New Roman" panose="02020603050405020304" pitchFamily="18" charset="0"/>
                <a:cs typeface="Times New Roman" panose="02020603050405020304" pitchFamily="18" charset="0"/>
              </a:rPr>
              <a:t>In summary, the proposed system's purpose is to create a dynamic and adaptive online learning environment that addresses the challenges of the present while preparing for the future. It seeks to enhance collaboration, streamline processes, and provide an enriching educational experience for students, teachers, and administrators alike.</a:t>
            </a:r>
          </a:p>
        </p:txBody>
      </p:sp>
      <p:sp>
        <p:nvSpPr>
          <p:cNvPr id="6" name="TextBox 5">
            <a:extLst>
              <a:ext uri="{FF2B5EF4-FFF2-40B4-BE49-F238E27FC236}">
                <a16:creationId xmlns:a16="http://schemas.microsoft.com/office/drawing/2014/main" id="{B37C9335-1D41-DB6E-D28C-EFA7D5C25E45}"/>
              </a:ext>
            </a:extLst>
          </p:cNvPr>
          <p:cNvSpPr txBox="1"/>
          <p:nvPr/>
        </p:nvSpPr>
        <p:spPr>
          <a:xfrm>
            <a:off x="699796" y="3781021"/>
            <a:ext cx="6106884" cy="458074"/>
          </a:xfrm>
          <a:prstGeom prst="rect">
            <a:avLst/>
          </a:prstGeom>
          <a:noFill/>
        </p:spPr>
        <p:txBody>
          <a:bodyPr wrap="square">
            <a:spAutoFit/>
          </a:bodyPr>
          <a:lstStyle/>
          <a:p>
            <a:pPr marL="0" marR="0" algn="just">
              <a:lnSpc>
                <a:spcPct val="150000"/>
              </a:lnSpc>
              <a:spcAft>
                <a:spcPts val="800"/>
              </a:spcAft>
            </a:pPr>
            <a:r>
              <a:rPr lang="en-US" b="1" dirty="0">
                <a:solidFill>
                  <a:schemeClr val="bg1"/>
                </a:solidFill>
                <a:latin typeface="Times New Roman" panose="02020603050405020304" pitchFamily="18" charset="0"/>
                <a:ea typeface="Times New Roman" panose="02020603050405020304" pitchFamily="18" charset="0"/>
              </a:rPr>
              <a:t>Scope</a:t>
            </a:r>
            <a:r>
              <a:rPr lang="en-US" sz="1800" b="1" dirty="0">
                <a:solidFill>
                  <a:schemeClr val="bg1"/>
                </a:solidFill>
                <a:effectLst/>
                <a:latin typeface="Times New Roman" panose="02020603050405020304" pitchFamily="18" charset="0"/>
                <a:ea typeface="Times New Roman" panose="02020603050405020304" pitchFamily="18" charset="0"/>
              </a:rPr>
              <a:t>: </a:t>
            </a:r>
            <a:endParaRPr lang="en-US" sz="1800" dirty="0">
              <a:solidFill>
                <a:schemeClr val="bg1"/>
              </a:solidFill>
              <a:effectLst/>
              <a:latin typeface="Times New Roman" panose="02020603050405020304" pitchFamily="18" charset="0"/>
              <a:ea typeface="SimSun" panose="02010600030101010101" pitchFamily="2" charset="-122"/>
            </a:endParaRPr>
          </a:p>
        </p:txBody>
      </p:sp>
      <p:sp>
        <p:nvSpPr>
          <p:cNvPr id="8" name="TextBox 7">
            <a:extLst>
              <a:ext uri="{FF2B5EF4-FFF2-40B4-BE49-F238E27FC236}">
                <a16:creationId xmlns:a16="http://schemas.microsoft.com/office/drawing/2014/main" id="{A36CB1A4-9925-A374-935F-D1ECD4D838E0}"/>
              </a:ext>
            </a:extLst>
          </p:cNvPr>
          <p:cNvSpPr txBox="1"/>
          <p:nvPr/>
        </p:nvSpPr>
        <p:spPr>
          <a:xfrm>
            <a:off x="830036" y="4354923"/>
            <a:ext cx="10531928" cy="1754326"/>
          </a:xfrm>
          <a:prstGeom prst="rect">
            <a:avLst/>
          </a:prstGeom>
          <a:noFill/>
        </p:spPr>
        <p:txBody>
          <a:bodyPr wrap="square">
            <a:spAutoFit/>
          </a:bodyPr>
          <a:lstStyle/>
          <a:p>
            <a:pPr algn="just"/>
            <a:r>
              <a:rPr lang="en-US" b="0" i="0" dirty="0">
                <a:solidFill>
                  <a:schemeClr val="bg1"/>
                </a:solidFill>
                <a:effectLst/>
                <a:latin typeface="Times New Roman" panose="02020603050405020304" pitchFamily="18" charset="0"/>
                <a:cs typeface="Times New Roman" panose="02020603050405020304" pitchFamily="18" charset="0"/>
              </a:rPr>
              <a:t>The system will encompass user-friendly interfaces for students, teachers, and administrators, allowing for secure note-sharing, user profile management, and administrative oversight. The proposed system builds upon the existing features while introducing enhancements for a more robust and comprehensive online learning experience.</a:t>
            </a:r>
          </a:p>
          <a:p>
            <a:pPr algn="just"/>
            <a:r>
              <a:rPr lang="en-US" b="0" i="0" dirty="0">
                <a:solidFill>
                  <a:schemeClr val="bg1"/>
                </a:solidFill>
                <a:effectLst/>
                <a:latin typeface="Times New Roman" panose="02020603050405020304" pitchFamily="18" charset="0"/>
                <a:cs typeface="Times New Roman" panose="02020603050405020304" pitchFamily="18" charset="0"/>
              </a:rPr>
              <a:t>The system focuses on facilitating the sharing of educational materials by students and teachers. It ensures that notes uploaded by users go through an approval process managed by the admin.</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31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3" name="TextBox 2">
            <a:extLst>
              <a:ext uri="{FF2B5EF4-FFF2-40B4-BE49-F238E27FC236}">
                <a16:creationId xmlns:a16="http://schemas.microsoft.com/office/drawing/2014/main" id="{36D6D00A-AE0F-44D5-BF93-E73378949C16}"/>
              </a:ext>
            </a:extLst>
          </p:cNvPr>
          <p:cNvSpPr txBox="1"/>
          <p:nvPr/>
        </p:nvSpPr>
        <p:spPr>
          <a:xfrm>
            <a:off x="1313481" y="323853"/>
            <a:ext cx="6106884" cy="369332"/>
          </a:xfrm>
          <a:prstGeom prst="rect">
            <a:avLst/>
          </a:prstGeom>
          <a:noFill/>
        </p:spPr>
        <p:txBody>
          <a:bodyPr wrap="square">
            <a:spAutoFit/>
          </a:bodyPr>
          <a:lstStyle/>
          <a:p>
            <a:pPr marL="0" marR="0" algn="just">
              <a:spcAft>
                <a:spcPts val="800"/>
              </a:spcAft>
            </a:pPr>
            <a:r>
              <a:rPr lang="en-US" sz="1800" b="1" dirty="0">
                <a:solidFill>
                  <a:schemeClr val="bg1"/>
                </a:solidFill>
                <a:effectLst/>
                <a:latin typeface="Times New Roman" panose="02020603050405020304" pitchFamily="18" charset="0"/>
                <a:ea typeface="Times New Roman" panose="02020603050405020304" pitchFamily="18" charset="0"/>
              </a:rPr>
              <a:t>Objectives of the Proposed System: </a:t>
            </a:r>
            <a:endParaRPr lang="en-US" sz="1800" dirty="0">
              <a:solidFill>
                <a:schemeClr val="bg1"/>
              </a:solidFill>
              <a:effectLst/>
              <a:latin typeface="Times New Roman" panose="02020603050405020304" pitchFamily="18" charset="0"/>
              <a:ea typeface="SimSun" panose="02010600030101010101" pitchFamily="2" charset="-122"/>
            </a:endParaRPr>
          </a:p>
        </p:txBody>
      </p:sp>
      <p:sp>
        <p:nvSpPr>
          <p:cNvPr id="5" name="TextBox 4">
            <a:extLst>
              <a:ext uri="{FF2B5EF4-FFF2-40B4-BE49-F238E27FC236}">
                <a16:creationId xmlns:a16="http://schemas.microsoft.com/office/drawing/2014/main" id="{56CF716C-8623-D84F-5D87-95A53DAF5419}"/>
              </a:ext>
            </a:extLst>
          </p:cNvPr>
          <p:cNvSpPr txBox="1"/>
          <p:nvPr/>
        </p:nvSpPr>
        <p:spPr>
          <a:xfrm>
            <a:off x="1390261" y="858416"/>
            <a:ext cx="10114384" cy="5632311"/>
          </a:xfrm>
          <a:prstGeom prst="rect">
            <a:avLst/>
          </a:prstGeom>
          <a:noFill/>
        </p:spPr>
        <p:txBody>
          <a:bodyPr wrap="square" rtlCol="0">
            <a:spAutoFit/>
          </a:bodyPr>
          <a:lstStyle/>
          <a:p>
            <a:pPr algn="l"/>
            <a:r>
              <a:rPr lang="en-US" b="0" i="0" dirty="0">
                <a:solidFill>
                  <a:schemeClr val="bg1"/>
                </a:solidFill>
                <a:effectLst/>
                <a:latin typeface="Times New Roman" panose="02020603050405020304" pitchFamily="18" charset="0"/>
                <a:cs typeface="Times New Roman" panose="02020603050405020304" pitchFamily="18" charset="0"/>
              </a:rPr>
              <a:t>The objectives for the proposed Online Notes Sharing System can be derived from the outlined purpose and the potential benefits mentioned. Here are some specific objectives for the system:</a:t>
            </a:r>
          </a:p>
          <a:p>
            <a:pPr algn="l">
              <a:buFont typeface="+mj-lt"/>
              <a:buAutoNum type="arabicPeriod"/>
            </a:pPr>
            <a:r>
              <a:rPr lang="en-US" b="1" i="0" dirty="0">
                <a:solidFill>
                  <a:schemeClr val="bg1"/>
                </a:solidFill>
                <a:effectLst/>
                <a:latin typeface="Times New Roman" panose="02020603050405020304" pitchFamily="18" charset="0"/>
                <a:cs typeface="Times New Roman" panose="02020603050405020304" pitchFamily="18" charset="0"/>
              </a:rPr>
              <a:t> Facilitate Seamless Collaboration:</a:t>
            </a:r>
            <a:endParaRPr lang="en-US" dirty="0">
              <a:solidFill>
                <a:schemeClr val="bg1"/>
              </a:solidFill>
              <a:latin typeface="Times New Roman" panose="02020603050405020304" pitchFamily="18" charset="0"/>
              <a:cs typeface="Times New Roman" panose="02020603050405020304" pitchFamily="18" charset="0"/>
            </a:endParaRPr>
          </a:p>
          <a:p>
            <a:pPr algn="l"/>
            <a:r>
              <a:rPr lang="en-US" b="1" i="0" dirty="0">
                <a:solidFill>
                  <a:schemeClr val="bg1"/>
                </a:solidFill>
                <a:effectLst/>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 To provide a platform that enables seamless collaboration among students, teachers, and administrators for efficient note-sharing and knowledge exchange.</a:t>
            </a:r>
          </a:p>
          <a:p>
            <a:pPr algn="l"/>
            <a:r>
              <a:rPr lang="en-US" b="1" i="0" dirty="0">
                <a:solidFill>
                  <a:schemeClr val="bg1"/>
                </a:solidFill>
                <a:effectLst/>
                <a:latin typeface="Times New Roman" panose="02020603050405020304" pitchFamily="18" charset="0"/>
                <a:cs typeface="Times New Roman" panose="02020603050405020304" pitchFamily="18" charset="0"/>
              </a:rPr>
              <a:t>2. Enhance User Experience:</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0" i="0" dirty="0">
                <a:solidFill>
                  <a:schemeClr val="bg1"/>
                </a:solidFill>
                <a:effectLst/>
                <a:latin typeface="Times New Roman" panose="02020603050405020304" pitchFamily="18" charset="0"/>
                <a:cs typeface="Times New Roman" panose="02020603050405020304" pitchFamily="18" charset="0"/>
              </a:rPr>
              <a:t>To improve the overall educational experience by offering a user-friendly interface and advanced features that support collaborative learning.</a:t>
            </a:r>
          </a:p>
          <a:p>
            <a:pPr algn="l"/>
            <a:r>
              <a:rPr lang="en-US" b="1" i="0" dirty="0">
                <a:solidFill>
                  <a:schemeClr val="bg1"/>
                </a:solidFill>
                <a:effectLst/>
                <a:latin typeface="Times New Roman" panose="02020603050405020304" pitchFamily="18" charset="0"/>
                <a:cs typeface="Times New Roman" panose="02020603050405020304" pitchFamily="18" charset="0"/>
              </a:rPr>
              <a:t>3. Address Pandemic Challenges:</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0" i="0" dirty="0">
                <a:solidFill>
                  <a:schemeClr val="bg1"/>
                </a:solidFill>
                <a:effectLst/>
                <a:latin typeface="Times New Roman" panose="02020603050405020304" pitchFamily="18" charset="0"/>
                <a:cs typeface="Times New Roman" panose="02020603050405020304" pitchFamily="18" charset="0"/>
              </a:rPr>
              <a:t>To specifically address challenges posed by the pandemic, ensuring continuity in education through effective digital note-sharing and online collaboration.</a:t>
            </a:r>
          </a:p>
          <a:p>
            <a:pPr algn="l"/>
            <a:r>
              <a:rPr lang="en-US" b="1" i="0" dirty="0">
                <a:solidFill>
                  <a:schemeClr val="bg1"/>
                </a:solidFill>
                <a:effectLst/>
                <a:latin typeface="Times New Roman" panose="02020603050405020304" pitchFamily="18" charset="0"/>
                <a:cs typeface="Times New Roman" panose="02020603050405020304" pitchFamily="18" charset="0"/>
              </a:rPr>
              <a:t>4. Promote Community Building:</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0" i="0" dirty="0">
                <a:solidFill>
                  <a:schemeClr val="bg1"/>
                </a:solidFill>
                <a:effectLst/>
                <a:latin typeface="Times New Roman" panose="02020603050405020304" pitchFamily="18" charset="0"/>
                <a:cs typeface="Times New Roman" panose="02020603050405020304" pitchFamily="18" charset="0"/>
              </a:rPr>
              <a:t>To foster a sense of community within classes by encouraging students to share class notes, collaborate, and support each other in their learning journey.</a:t>
            </a:r>
          </a:p>
          <a:p>
            <a:pPr algn="l"/>
            <a:r>
              <a:rPr lang="en-US" b="1" i="0" dirty="0">
                <a:solidFill>
                  <a:schemeClr val="bg1"/>
                </a:solidFill>
                <a:effectLst/>
                <a:latin typeface="Times New Roman" panose="02020603050405020304" pitchFamily="18" charset="0"/>
                <a:cs typeface="Times New Roman" panose="02020603050405020304" pitchFamily="18" charset="0"/>
              </a:rPr>
              <a:t>5. Support Different Learning Styles:</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0" i="0" dirty="0">
                <a:solidFill>
                  <a:schemeClr val="bg1"/>
                </a:solidFill>
                <a:effectLst/>
                <a:latin typeface="Times New Roman" panose="02020603050405020304" pitchFamily="18" charset="0"/>
                <a:cs typeface="Times New Roman" panose="02020603050405020304" pitchFamily="18" charset="0"/>
              </a:rPr>
              <a:t>To accommodate various learning styles by allowing students to contribute to shared notes, fill in missing information, and provide alternative perspectives.</a:t>
            </a:r>
          </a:p>
          <a:p>
            <a:pPr algn="l"/>
            <a:r>
              <a:rPr lang="en-US" b="1" i="0" dirty="0">
                <a:solidFill>
                  <a:schemeClr val="bg1"/>
                </a:solidFill>
                <a:effectLst/>
                <a:latin typeface="Times New Roman" panose="02020603050405020304" pitchFamily="18" charset="0"/>
                <a:cs typeface="Times New Roman" panose="02020603050405020304" pitchFamily="18" charset="0"/>
              </a:rPr>
              <a:t>6. Improve Understanding:</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0" i="0" dirty="0">
                <a:solidFill>
                  <a:schemeClr val="bg1"/>
                </a:solidFill>
                <a:effectLst/>
                <a:latin typeface="Times New Roman" panose="02020603050405020304" pitchFamily="18" charset="0"/>
                <a:cs typeface="Times New Roman" panose="02020603050405020304" pitchFamily="18" charset="0"/>
              </a:rPr>
              <a:t>To facilitate improved understanding of course materials by identifying areas where students may struggle or have different interpretations.</a:t>
            </a:r>
          </a:p>
        </p:txBody>
      </p:sp>
    </p:spTree>
    <p:extLst>
      <p:ext uri="{BB962C8B-B14F-4D97-AF65-F5344CB8AC3E}">
        <p14:creationId xmlns:p14="http://schemas.microsoft.com/office/powerpoint/2010/main" val="41575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3" name="TextBox 2">
            <a:extLst>
              <a:ext uri="{FF2B5EF4-FFF2-40B4-BE49-F238E27FC236}">
                <a16:creationId xmlns:a16="http://schemas.microsoft.com/office/drawing/2014/main" id="{32A404D3-A3D8-0F5A-2C85-B3D78CF51FB7}"/>
              </a:ext>
            </a:extLst>
          </p:cNvPr>
          <p:cNvSpPr txBox="1"/>
          <p:nvPr/>
        </p:nvSpPr>
        <p:spPr>
          <a:xfrm>
            <a:off x="873759" y="1195698"/>
            <a:ext cx="11236961" cy="2585323"/>
          </a:xfrm>
          <a:prstGeom prst="rect">
            <a:avLst/>
          </a:prstGeom>
          <a:noFill/>
        </p:spPr>
        <p:txBody>
          <a:bodyPr wrap="square">
            <a:spAutoFit/>
          </a:bodyPr>
          <a:lstStyle/>
          <a:p>
            <a:pPr algn="just"/>
            <a:r>
              <a:rPr lang="en-US" b="1" i="0" dirty="0">
                <a:solidFill>
                  <a:schemeClr val="bg1"/>
                </a:solidFill>
                <a:effectLst/>
                <a:latin typeface="Times New Roman" panose="02020603050405020304" pitchFamily="18" charset="0"/>
                <a:cs typeface="Times New Roman" panose="02020603050405020304" pitchFamily="18" charset="0"/>
              </a:rPr>
              <a:t>7. Create Dynamic Learning Environment:</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just"/>
            <a:r>
              <a:rPr lang="en-US" b="0" i="0" dirty="0">
                <a:solidFill>
                  <a:schemeClr val="bg1"/>
                </a:solidFill>
                <a:effectLst/>
                <a:latin typeface="Times New Roman" panose="02020603050405020304" pitchFamily="18" charset="0"/>
                <a:cs typeface="Times New Roman" panose="02020603050405020304" pitchFamily="18" charset="0"/>
              </a:rPr>
              <a:t>To establish a dynamic and adaptive online learning environment that can evolve based on user feedback, emerging trends, and changing educational needs.</a:t>
            </a:r>
          </a:p>
          <a:p>
            <a:pPr lvl="1" algn="just"/>
            <a:endParaRPr lang="en-US" b="0" i="0" dirty="0">
              <a:solidFill>
                <a:schemeClr val="bg1"/>
              </a:solidFill>
              <a:effectLst/>
              <a:latin typeface="Times New Roman" panose="02020603050405020304" pitchFamily="18" charset="0"/>
              <a:cs typeface="Times New Roman" panose="02020603050405020304"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These objectives collectively aim to create a comprehensive and effective Online Notes Sharing System that meets the diverse needs of students, teachers, and administrators while adapting to the challenges and opportunities presented by the current educational landscape.</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ED5C93-1E6D-46E2-76F2-2E44FC9D2E41}"/>
              </a:ext>
            </a:extLst>
          </p:cNvPr>
          <p:cNvSpPr txBox="1"/>
          <p:nvPr/>
        </p:nvSpPr>
        <p:spPr>
          <a:xfrm>
            <a:off x="873759" y="3429000"/>
            <a:ext cx="6106160" cy="390684"/>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rPr>
              <a:t>Problem Statement: </a:t>
            </a:r>
            <a:endParaRPr lang="en-US" sz="1600" dirty="0">
              <a:solidFill>
                <a:schemeClr val="bg1"/>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BBC8FFFC-0AE7-445D-5FA8-5896BFAEB2C4}"/>
              </a:ext>
            </a:extLst>
          </p:cNvPr>
          <p:cNvSpPr txBox="1"/>
          <p:nvPr/>
        </p:nvSpPr>
        <p:spPr>
          <a:xfrm>
            <a:off x="873759" y="3822557"/>
            <a:ext cx="10892144"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traditional methods of sharing educational notes face significant disruptions due to the pandemic, leading to inefficiencies in communication and collaboration among students and educators. Current online platforms lack a centralized system for collaborative note-sharing, quality control measures, and efficient administrative oversight, resulting in a disjointed and less secure educational environment. There is an immediate need for a robust Online Notes Sharing System that addresses these challenges, providing a seamless and secure platform for students and teachers to collaborate, share educational materials, and enhance the overall online learning experience.</a:t>
            </a:r>
          </a:p>
        </p:txBody>
      </p:sp>
    </p:spTree>
    <p:extLst>
      <p:ext uri="{BB962C8B-B14F-4D97-AF65-F5344CB8AC3E}">
        <p14:creationId xmlns:p14="http://schemas.microsoft.com/office/powerpoint/2010/main" val="184590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14" name="TextBox 13">
            <a:extLst>
              <a:ext uri="{FF2B5EF4-FFF2-40B4-BE49-F238E27FC236}">
                <a16:creationId xmlns:a16="http://schemas.microsoft.com/office/drawing/2014/main" id="{04132A4C-9462-B017-D035-3379F91FA748}"/>
              </a:ext>
            </a:extLst>
          </p:cNvPr>
          <p:cNvSpPr txBox="1"/>
          <p:nvPr/>
        </p:nvSpPr>
        <p:spPr>
          <a:xfrm>
            <a:off x="1400203" y="517257"/>
            <a:ext cx="6106884" cy="406547"/>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Times New Roman" panose="02020603050405020304" pitchFamily="18" charset="0"/>
                <a:ea typeface="Calibri" panose="020F0502020204030204" pitchFamily="34" charset="0"/>
              </a:rPr>
              <a:t>Goals of the Proposed System:</a:t>
            </a:r>
            <a:endParaRPr lang="en-US" sz="1600" dirty="0">
              <a:solidFill>
                <a:schemeClr val="bg1"/>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20C8E325-D4FB-0E14-179E-EC8B4A28C0CA}"/>
              </a:ext>
            </a:extLst>
          </p:cNvPr>
          <p:cNvSpPr txBox="1"/>
          <p:nvPr/>
        </p:nvSpPr>
        <p:spPr>
          <a:xfrm>
            <a:off x="1242361" y="1280160"/>
            <a:ext cx="10350199" cy="5078313"/>
          </a:xfrm>
          <a:prstGeom prst="rect">
            <a:avLst/>
          </a:prstGeom>
          <a:noFill/>
        </p:spPr>
        <p:txBody>
          <a:bodyPr wrap="square" rtlCol="0">
            <a:spAutoFit/>
          </a:bodyPr>
          <a:lstStyle/>
          <a:p>
            <a:pPr algn="l">
              <a:buFont typeface="+mj-lt"/>
              <a:buAutoNum type="arabicPeriod"/>
            </a:pPr>
            <a:r>
              <a:rPr lang="en-US" b="1" i="0" dirty="0">
                <a:solidFill>
                  <a:schemeClr val="bg1"/>
                </a:solidFill>
                <a:effectLst/>
                <a:latin typeface="Times New Roman" panose="02020603050405020304" pitchFamily="18" charset="0"/>
                <a:cs typeface="Times New Roman" panose="02020603050405020304" pitchFamily="18" charset="0"/>
              </a:rPr>
              <a:t>Adaptability to Future Educational Trends:</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1" i="0" dirty="0">
                <a:solidFill>
                  <a:schemeClr val="bg1"/>
                </a:solidFill>
                <a:effectLst/>
                <a:latin typeface="Times New Roman" panose="02020603050405020304" pitchFamily="18" charset="0"/>
                <a:cs typeface="Times New Roman" panose="02020603050405020304" pitchFamily="18" charset="0"/>
              </a:rPr>
              <a:t>Goal:</a:t>
            </a:r>
            <a:r>
              <a:rPr lang="en-US" b="0" i="0" dirty="0">
                <a:solidFill>
                  <a:schemeClr val="bg1"/>
                </a:solidFill>
                <a:effectLst/>
                <a:latin typeface="Times New Roman" panose="02020603050405020304" pitchFamily="18" charset="0"/>
                <a:cs typeface="Times New Roman" panose="02020603050405020304" pitchFamily="18" charset="0"/>
              </a:rPr>
              <a:t> Design the system with adaptability in mind, ensuring it remains responsive to emerging trends in online education and technology.</a:t>
            </a:r>
          </a:p>
          <a:p>
            <a:pPr algn="l">
              <a:buFont typeface="+mj-lt"/>
              <a:buAutoNum type="arabicPeriod"/>
            </a:pPr>
            <a:r>
              <a:rPr lang="en-US" b="1" i="0" dirty="0">
                <a:solidFill>
                  <a:schemeClr val="bg1"/>
                </a:solidFill>
                <a:effectLst/>
                <a:latin typeface="Times New Roman" panose="02020603050405020304" pitchFamily="18" charset="0"/>
                <a:cs typeface="Times New Roman" panose="02020603050405020304" pitchFamily="18" charset="0"/>
              </a:rPr>
              <a:t>Encourage Active Learning and Participation:</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1" i="0" dirty="0">
                <a:solidFill>
                  <a:schemeClr val="bg1"/>
                </a:solidFill>
                <a:effectLst/>
                <a:latin typeface="Times New Roman" panose="02020603050405020304" pitchFamily="18" charset="0"/>
                <a:cs typeface="Times New Roman" panose="02020603050405020304" pitchFamily="18" charset="0"/>
              </a:rPr>
              <a:t>Goal:</a:t>
            </a:r>
            <a:r>
              <a:rPr lang="en-US" b="0" i="0" dirty="0">
                <a:solidFill>
                  <a:schemeClr val="bg1"/>
                </a:solidFill>
                <a:effectLst/>
                <a:latin typeface="Times New Roman" panose="02020603050405020304" pitchFamily="18" charset="0"/>
                <a:cs typeface="Times New Roman" panose="02020603050405020304" pitchFamily="18" charset="0"/>
              </a:rPr>
              <a:t> Promote active learning by incorporating features that encourage user participation, such as discussion forums, live Q&amp;A sessions, and collaborative editing.</a:t>
            </a:r>
          </a:p>
          <a:p>
            <a:pPr algn="l">
              <a:buFont typeface="+mj-lt"/>
              <a:buAutoNum type="arabicPeriod"/>
            </a:pPr>
            <a:r>
              <a:rPr lang="en-US" b="1" i="0" dirty="0">
                <a:solidFill>
                  <a:schemeClr val="bg1"/>
                </a:solidFill>
                <a:effectLst/>
                <a:latin typeface="Times New Roman" panose="02020603050405020304" pitchFamily="18" charset="0"/>
                <a:cs typeface="Times New Roman" panose="02020603050405020304" pitchFamily="18" charset="0"/>
              </a:rPr>
              <a:t>Ensure Data Security and User Privacy:</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1" i="0" dirty="0">
                <a:solidFill>
                  <a:schemeClr val="bg1"/>
                </a:solidFill>
                <a:effectLst/>
                <a:latin typeface="Times New Roman" panose="02020603050405020304" pitchFamily="18" charset="0"/>
                <a:cs typeface="Times New Roman" panose="02020603050405020304" pitchFamily="18" charset="0"/>
              </a:rPr>
              <a:t>Goal:</a:t>
            </a:r>
            <a:r>
              <a:rPr lang="en-US" b="0" i="0" dirty="0">
                <a:solidFill>
                  <a:schemeClr val="bg1"/>
                </a:solidFill>
                <a:effectLst/>
                <a:latin typeface="Times New Roman" panose="02020603050405020304" pitchFamily="18" charset="0"/>
                <a:cs typeface="Times New Roman" panose="02020603050405020304" pitchFamily="18" charset="0"/>
              </a:rPr>
              <a:t> Implement robust security measures to protect user data, maintain privacy, and establish trust in the platform's integrity.</a:t>
            </a:r>
          </a:p>
          <a:p>
            <a:pPr algn="l"/>
            <a:r>
              <a:rPr lang="en-US" b="1" i="0" dirty="0">
                <a:solidFill>
                  <a:schemeClr val="bg1"/>
                </a:solidFill>
                <a:effectLst/>
                <a:latin typeface="Times New Roman" panose="02020603050405020304" pitchFamily="18" charset="0"/>
                <a:cs typeface="Times New Roman" panose="02020603050405020304" pitchFamily="18" charset="0"/>
              </a:rPr>
              <a:t>4. Reduce Delays in Accessing Educational Materials:</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1" i="0" dirty="0">
                <a:solidFill>
                  <a:schemeClr val="bg1"/>
                </a:solidFill>
                <a:effectLst/>
                <a:latin typeface="Times New Roman" panose="02020603050405020304" pitchFamily="18" charset="0"/>
                <a:cs typeface="Times New Roman" panose="02020603050405020304" pitchFamily="18" charset="0"/>
              </a:rPr>
              <a:t>Goal:</a:t>
            </a:r>
            <a:r>
              <a:rPr lang="en-US" b="0" i="0" dirty="0">
                <a:solidFill>
                  <a:schemeClr val="bg1"/>
                </a:solidFill>
                <a:effectLst/>
                <a:latin typeface="Times New Roman" panose="02020603050405020304" pitchFamily="18" charset="0"/>
                <a:cs typeface="Times New Roman" panose="02020603050405020304" pitchFamily="18" charset="0"/>
              </a:rPr>
              <a:t> Minimize delays in accessing educational materials by providing a platform that allows quick sharing and approval of notes.</a:t>
            </a:r>
          </a:p>
          <a:p>
            <a:pPr algn="l"/>
            <a:r>
              <a:rPr lang="en-US" b="1" i="0" dirty="0">
                <a:solidFill>
                  <a:schemeClr val="bg1"/>
                </a:solidFill>
                <a:effectLst/>
                <a:latin typeface="Times New Roman" panose="02020603050405020304" pitchFamily="18" charset="0"/>
                <a:cs typeface="Times New Roman" panose="02020603050405020304" pitchFamily="18" charset="0"/>
              </a:rPr>
              <a:t>5. Facilitate Efficient Communication Channels:</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1" i="0" dirty="0">
                <a:solidFill>
                  <a:schemeClr val="bg1"/>
                </a:solidFill>
                <a:effectLst/>
                <a:latin typeface="Times New Roman" panose="02020603050405020304" pitchFamily="18" charset="0"/>
                <a:cs typeface="Times New Roman" panose="02020603050405020304" pitchFamily="18" charset="0"/>
              </a:rPr>
              <a:t>Goal:</a:t>
            </a:r>
            <a:r>
              <a:rPr lang="en-US" b="0" i="0" dirty="0">
                <a:solidFill>
                  <a:schemeClr val="bg1"/>
                </a:solidFill>
                <a:effectLst/>
                <a:latin typeface="Times New Roman" panose="02020603050405020304" pitchFamily="18" charset="0"/>
                <a:cs typeface="Times New Roman" panose="02020603050405020304" pitchFamily="18" charset="0"/>
              </a:rPr>
              <a:t> Enhance communication among users through features like notifications, discussion forums, and real-time interaction tools.</a:t>
            </a:r>
          </a:p>
          <a:p>
            <a:pPr algn="l"/>
            <a:r>
              <a:rPr lang="en-US" b="1" i="0" dirty="0">
                <a:solidFill>
                  <a:schemeClr val="bg1"/>
                </a:solidFill>
                <a:effectLst/>
                <a:latin typeface="Times New Roman" panose="02020603050405020304" pitchFamily="18" charset="0"/>
                <a:cs typeface="Times New Roman" panose="02020603050405020304" pitchFamily="18" charset="0"/>
              </a:rPr>
              <a:t>6. Create a Dynamic and Adaptive Learning Environment:</a:t>
            </a:r>
            <a:endParaRPr lang="en-US" b="0" i="0" dirty="0">
              <a:solidFill>
                <a:schemeClr val="bg1"/>
              </a:solidFill>
              <a:effectLst/>
              <a:latin typeface="Times New Roman" panose="02020603050405020304" pitchFamily="18" charset="0"/>
              <a:cs typeface="Times New Roman" panose="02020603050405020304" pitchFamily="18" charset="0"/>
            </a:endParaRPr>
          </a:p>
          <a:p>
            <a:pPr lvl="1" algn="l"/>
            <a:r>
              <a:rPr lang="en-US" b="1" i="0" dirty="0">
                <a:solidFill>
                  <a:schemeClr val="bg1"/>
                </a:solidFill>
                <a:effectLst/>
                <a:latin typeface="Times New Roman" panose="02020603050405020304" pitchFamily="18" charset="0"/>
                <a:cs typeface="Times New Roman" panose="02020603050405020304" pitchFamily="18" charset="0"/>
              </a:rPr>
              <a:t>Goal:</a:t>
            </a:r>
            <a:r>
              <a:rPr lang="en-US" b="0" i="0" dirty="0">
                <a:solidFill>
                  <a:schemeClr val="bg1"/>
                </a:solidFill>
                <a:effectLst/>
                <a:latin typeface="Times New Roman" panose="02020603050405020304" pitchFamily="18" charset="0"/>
                <a:cs typeface="Times New Roman" panose="02020603050405020304" pitchFamily="18" charset="0"/>
              </a:rPr>
              <a:t> Establish a dynamic online learning environment that adapts to user feedback, evolving educational needs, and technological advancements.</a:t>
            </a:r>
          </a:p>
        </p:txBody>
      </p:sp>
    </p:spTree>
    <p:extLst>
      <p:ext uri="{BB962C8B-B14F-4D97-AF65-F5344CB8AC3E}">
        <p14:creationId xmlns:p14="http://schemas.microsoft.com/office/powerpoint/2010/main" val="390522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52E8E2-039F-299B-6890-70AC2983A029}"/>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6" name="TextBox 5">
            <a:extLst>
              <a:ext uri="{FF2B5EF4-FFF2-40B4-BE49-F238E27FC236}">
                <a16:creationId xmlns:a16="http://schemas.microsoft.com/office/drawing/2014/main" id="{FE19D0E5-6BF5-0D36-E2D5-0C7907A31FE3}"/>
              </a:ext>
            </a:extLst>
          </p:cNvPr>
          <p:cNvSpPr txBox="1"/>
          <p:nvPr/>
        </p:nvSpPr>
        <p:spPr>
          <a:xfrm>
            <a:off x="1233974" y="697617"/>
            <a:ext cx="6106884" cy="389402"/>
          </a:xfrm>
          <a:prstGeom prst="rect">
            <a:avLst/>
          </a:prstGeom>
          <a:noFill/>
        </p:spPr>
        <p:txBody>
          <a:bodyPr wrap="square">
            <a:spAutoFit/>
          </a:bodyPr>
          <a:lstStyle/>
          <a:p>
            <a:pPr marL="0" marR="0">
              <a:lnSpc>
                <a:spcPct val="115000"/>
              </a:lnSpc>
              <a:spcBef>
                <a:spcPts val="0"/>
              </a:spcBef>
              <a:spcAft>
                <a:spcPts val="1000"/>
              </a:spcAft>
            </a:pP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b="1" kern="0" dirty="0">
                <a:solidFill>
                  <a:schemeClr val="bg1"/>
                </a:solidFill>
                <a:effectLst/>
                <a:latin typeface="Times New Roman" panose="02020603050405020304" pitchFamily="18" charset="0"/>
                <a:ea typeface="Times New Roman" panose="02020603050405020304" pitchFamily="18" charset="0"/>
              </a:rPr>
              <a:t>Technology Description:</a:t>
            </a:r>
            <a:endParaRPr lang="en-US" dirty="0">
              <a:solidFill>
                <a:schemeClr val="bg1"/>
              </a:solidFill>
            </a:endParaRPr>
          </a:p>
        </p:txBody>
      </p:sp>
      <p:pic>
        <p:nvPicPr>
          <p:cNvPr id="1028" name="Picture 4" descr="Python Logo, symbol, meaning, history, PNG, brand">
            <a:extLst>
              <a:ext uri="{FF2B5EF4-FFF2-40B4-BE49-F238E27FC236}">
                <a16:creationId xmlns:a16="http://schemas.microsoft.com/office/drawing/2014/main" id="{8B040FF2-A0D3-D61E-B087-5E6D44927B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84" r="18366"/>
          <a:stretch/>
        </p:blipFill>
        <p:spPr bwMode="auto">
          <a:xfrm>
            <a:off x="8040529" y="697617"/>
            <a:ext cx="2807132" cy="26605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jango: All about the Python web development framework">
            <a:extLst>
              <a:ext uri="{FF2B5EF4-FFF2-40B4-BE49-F238E27FC236}">
                <a16:creationId xmlns:a16="http://schemas.microsoft.com/office/drawing/2014/main" id="{698DCC98-7101-1433-89C9-476E385027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18" t="24038" r="22821" b="8771"/>
          <a:stretch/>
        </p:blipFill>
        <p:spPr bwMode="auto">
          <a:xfrm>
            <a:off x="4624145" y="4819493"/>
            <a:ext cx="2548815" cy="16138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ySQL logo and symbol, meaning, history, PNG">
            <a:extLst>
              <a:ext uri="{FF2B5EF4-FFF2-40B4-BE49-F238E27FC236}">
                <a16:creationId xmlns:a16="http://schemas.microsoft.com/office/drawing/2014/main" id="{3E0A3DFF-D290-29D1-A12B-5BA2CD230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373" y="3358152"/>
            <a:ext cx="3967324" cy="20758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y PyCharm is Becoming Important for Every Python Programmer? - WebPrecious">
            <a:extLst>
              <a:ext uri="{FF2B5EF4-FFF2-40B4-BE49-F238E27FC236}">
                <a16:creationId xmlns:a16="http://schemas.microsoft.com/office/drawing/2014/main" id="{A9CFAB0D-BC32-14C9-268F-56C4612CE29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629"/>
          <a:stretch/>
        </p:blipFill>
        <p:spPr bwMode="auto">
          <a:xfrm>
            <a:off x="7567856" y="3975667"/>
            <a:ext cx="4239495" cy="18389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02E4708E-2230-5D4F-1841-D905F4339C7B}"/>
              </a:ext>
            </a:extLst>
          </p:cNvPr>
          <p:cNvGraphicFramePr>
            <a:graphicFrameLocks noGrp="1"/>
          </p:cNvGraphicFramePr>
          <p:nvPr>
            <p:extLst>
              <p:ext uri="{D42A27DB-BD31-4B8C-83A1-F6EECF244321}">
                <p14:modId xmlns:p14="http://schemas.microsoft.com/office/powerpoint/2010/main" val="2788333058"/>
              </p:ext>
            </p:extLst>
          </p:nvPr>
        </p:nvGraphicFramePr>
        <p:xfrm>
          <a:off x="1536885" y="1255718"/>
          <a:ext cx="5428265" cy="2075822"/>
        </p:xfrm>
        <a:graphic>
          <a:graphicData uri="http://schemas.openxmlformats.org/drawingml/2006/table">
            <a:tbl>
              <a:tblPr firstRow="1" firstCol="1" bandRow="1">
                <a:tableStyleId>{9D7B26C5-4107-4FEC-AEDC-1716B250A1EF}</a:tableStyleId>
              </a:tblPr>
              <a:tblGrid>
                <a:gridCol w="2313895">
                  <a:extLst>
                    <a:ext uri="{9D8B030D-6E8A-4147-A177-3AD203B41FA5}">
                      <a16:colId xmlns:a16="http://schemas.microsoft.com/office/drawing/2014/main" val="3079471467"/>
                    </a:ext>
                  </a:extLst>
                </a:gridCol>
                <a:gridCol w="3114370">
                  <a:extLst>
                    <a:ext uri="{9D8B030D-6E8A-4147-A177-3AD203B41FA5}">
                      <a16:colId xmlns:a16="http://schemas.microsoft.com/office/drawing/2014/main" val="1135099777"/>
                    </a:ext>
                  </a:extLst>
                </a:gridCol>
              </a:tblGrid>
              <a:tr h="296546">
                <a:tc>
                  <a:txBody>
                    <a:bodyPr/>
                    <a:lstStyle/>
                    <a:p>
                      <a:pPr marL="0" marR="0">
                        <a:lnSpc>
                          <a:spcPct val="115000"/>
                        </a:lnSpc>
                        <a:spcBef>
                          <a:spcPts val="0"/>
                        </a:spcBef>
                        <a:spcAft>
                          <a:spcPts val="1000"/>
                        </a:spcAft>
                      </a:pPr>
                      <a:r>
                        <a:rPr lang="en-US" sz="1800" kern="100" dirty="0">
                          <a:solidFill>
                            <a:schemeClr val="bg1"/>
                          </a:solidFill>
                          <a:effectLst/>
                        </a:rPr>
                        <a:t>Front End Language</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kern="100" dirty="0">
                          <a:solidFill>
                            <a:schemeClr val="bg1"/>
                          </a:solidFill>
                          <a:effectLst/>
                        </a:rPr>
                        <a:t> </a:t>
                      </a:r>
                      <a:r>
                        <a:rPr lang="en-US" sz="1800" b="0" kern="100" dirty="0">
                          <a:solidFill>
                            <a:schemeClr val="bg1"/>
                          </a:solidFill>
                          <a:effectLst/>
                        </a:rPr>
                        <a:t>HTML,CSS,JS</a:t>
                      </a:r>
                      <a:endParaRPr lang="en-US" sz="1600" b="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4077544"/>
                  </a:ext>
                </a:extLst>
              </a:tr>
              <a:tr h="296546">
                <a:tc>
                  <a:txBody>
                    <a:bodyPr/>
                    <a:lstStyle/>
                    <a:p>
                      <a:pPr marL="0" marR="0">
                        <a:lnSpc>
                          <a:spcPct val="115000"/>
                        </a:lnSpc>
                        <a:spcBef>
                          <a:spcPts val="0"/>
                        </a:spcBef>
                        <a:spcAft>
                          <a:spcPts val="1000"/>
                        </a:spcAft>
                      </a:pPr>
                      <a:r>
                        <a:rPr lang="en-US" sz="1800" kern="100">
                          <a:solidFill>
                            <a:schemeClr val="bg1"/>
                          </a:solidFill>
                          <a:effectLst/>
                        </a:rPr>
                        <a:t>Back End Language</a:t>
                      </a:r>
                      <a:endParaRPr lang="en-US" sz="16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kern="100" dirty="0">
                          <a:ln>
                            <a:noFill/>
                          </a:ln>
                          <a:solidFill>
                            <a:schemeClr val="bg1"/>
                          </a:solidFill>
                          <a:effectLst>
                            <a:outerShdw blurRad="38100" dist="19050" dir="2700000" algn="tl">
                              <a:schemeClr val="dk1">
                                <a:alpha val="40000"/>
                              </a:schemeClr>
                            </a:outerShdw>
                          </a:effectLst>
                        </a:rPr>
                        <a:t>Python</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641061"/>
                  </a:ext>
                </a:extLst>
              </a:tr>
              <a:tr h="296546">
                <a:tc>
                  <a:txBody>
                    <a:bodyPr/>
                    <a:lstStyle/>
                    <a:p>
                      <a:pPr marL="0" marR="0">
                        <a:lnSpc>
                          <a:spcPct val="115000"/>
                        </a:lnSpc>
                        <a:spcBef>
                          <a:spcPts val="0"/>
                        </a:spcBef>
                        <a:spcAft>
                          <a:spcPts val="1000"/>
                        </a:spcAft>
                      </a:pPr>
                      <a:r>
                        <a:rPr lang="en-US" sz="1800" kern="100" dirty="0">
                          <a:solidFill>
                            <a:schemeClr val="bg1"/>
                          </a:solidFill>
                          <a:effectLst/>
                        </a:rPr>
                        <a:t>Library</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kern="100" dirty="0">
                          <a:solidFill>
                            <a:schemeClr val="bg1"/>
                          </a:solidFill>
                          <a:effectLst/>
                        </a:rPr>
                        <a:t> </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290773"/>
                  </a:ext>
                </a:extLst>
              </a:tr>
              <a:tr h="296546">
                <a:tc>
                  <a:txBody>
                    <a:bodyPr/>
                    <a:lstStyle/>
                    <a:p>
                      <a:pPr marL="0" marR="0">
                        <a:lnSpc>
                          <a:spcPct val="115000"/>
                        </a:lnSpc>
                        <a:spcBef>
                          <a:spcPts val="0"/>
                        </a:spcBef>
                        <a:spcAft>
                          <a:spcPts val="1000"/>
                        </a:spcAft>
                      </a:pPr>
                      <a:r>
                        <a:rPr lang="en-US" sz="1800" kern="100" dirty="0">
                          <a:solidFill>
                            <a:schemeClr val="bg1"/>
                          </a:solidFill>
                          <a:effectLst/>
                        </a:rPr>
                        <a:t>Tools</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kern="100" dirty="0">
                          <a:solidFill>
                            <a:schemeClr val="bg1"/>
                          </a:solidFill>
                          <a:effectLst/>
                        </a:rPr>
                        <a:t>PyCharm</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252181"/>
                  </a:ext>
                </a:extLst>
              </a:tr>
              <a:tr h="296546">
                <a:tc>
                  <a:txBody>
                    <a:bodyPr/>
                    <a:lstStyle/>
                    <a:p>
                      <a:pPr marL="0" marR="0">
                        <a:lnSpc>
                          <a:spcPct val="115000"/>
                        </a:lnSpc>
                        <a:spcBef>
                          <a:spcPts val="0"/>
                        </a:spcBef>
                        <a:spcAft>
                          <a:spcPts val="1000"/>
                        </a:spcAft>
                      </a:pPr>
                      <a:r>
                        <a:rPr lang="en-US" sz="1800" kern="100" dirty="0">
                          <a:solidFill>
                            <a:schemeClr val="bg1"/>
                          </a:solidFill>
                          <a:effectLst/>
                        </a:rPr>
                        <a:t>API</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kern="100" dirty="0">
                          <a:solidFill>
                            <a:schemeClr val="bg1"/>
                          </a:solidFill>
                          <a:effectLst/>
                        </a:rPr>
                        <a:t> </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651585"/>
                  </a:ext>
                </a:extLst>
              </a:tr>
              <a:tr h="296546">
                <a:tc>
                  <a:txBody>
                    <a:bodyPr/>
                    <a:lstStyle/>
                    <a:p>
                      <a:pPr marL="0" marR="0">
                        <a:lnSpc>
                          <a:spcPct val="115000"/>
                        </a:lnSpc>
                        <a:spcBef>
                          <a:spcPts val="0"/>
                        </a:spcBef>
                        <a:spcAft>
                          <a:spcPts val="1000"/>
                        </a:spcAft>
                      </a:pPr>
                      <a:r>
                        <a:rPr lang="en-US" sz="1800" kern="100" dirty="0">
                          <a:solidFill>
                            <a:schemeClr val="bg1"/>
                          </a:solidFill>
                          <a:effectLst/>
                        </a:rPr>
                        <a:t>Framework</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kern="100" dirty="0">
                          <a:solidFill>
                            <a:schemeClr val="bg1"/>
                          </a:solidFill>
                          <a:effectLst/>
                        </a:rPr>
                        <a:t>Django</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437932"/>
                  </a:ext>
                </a:extLst>
              </a:tr>
              <a:tr h="296546">
                <a:tc>
                  <a:txBody>
                    <a:bodyPr/>
                    <a:lstStyle/>
                    <a:p>
                      <a:pPr marL="0" marR="0">
                        <a:lnSpc>
                          <a:spcPct val="115000"/>
                        </a:lnSpc>
                        <a:spcBef>
                          <a:spcPts val="0"/>
                        </a:spcBef>
                        <a:spcAft>
                          <a:spcPts val="1000"/>
                        </a:spcAft>
                      </a:pPr>
                      <a:r>
                        <a:rPr lang="en-US" sz="1800" kern="100" dirty="0">
                          <a:solidFill>
                            <a:schemeClr val="bg1"/>
                          </a:solidFill>
                          <a:effectLst/>
                        </a:rPr>
                        <a:t>Database</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kern="100" dirty="0">
                          <a:solidFill>
                            <a:schemeClr val="bg1"/>
                          </a:solidFill>
                          <a:effectLst/>
                        </a:rPr>
                        <a:t>MySQL</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3724778"/>
                  </a:ext>
                </a:extLst>
              </a:tr>
            </a:tbl>
          </a:graphicData>
        </a:graphic>
      </p:graphicFrame>
      <p:pic>
        <p:nvPicPr>
          <p:cNvPr id="1038" name="Picture 14" descr="JavaScript PNG, Transparent JS Logo Free Download - Free Transparent PNG  Logos">
            <a:extLst>
              <a:ext uri="{FF2B5EF4-FFF2-40B4-BE49-F238E27FC236}">
                <a16:creationId xmlns:a16="http://schemas.microsoft.com/office/drawing/2014/main" id="{6009DD6E-29A1-E83C-F8D8-0F6B19F67B4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8547" r="66486" b="7986"/>
          <a:stretch/>
        </p:blipFill>
        <p:spPr bwMode="auto">
          <a:xfrm>
            <a:off x="4925829" y="57282"/>
            <a:ext cx="657767" cy="95986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4" descr="JavaScript PNG, Transparent JS Logo Free Download - Free Transparent PNG  Logos">
            <a:extLst>
              <a:ext uri="{FF2B5EF4-FFF2-40B4-BE49-F238E27FC236}">
                <a16:creationId xmlns:a16="http://schemas.microsoft.com/office/drawing/2014/main" id="{812F0415-C7B5-D797-4809-22A17AC13FD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2852" t="5819" r="32753" b="7986"/>
          <a:stretch/>
        </p:blipFill>
        <p:spPr bwMode="auto">
          <a:xfrm>
            <a:off x="5769145" y="57282"/>
            <a:ext cx="653710" cy="9598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JavaScript PNG, Transparent JS Logo Free Download - Free Transparent PNG  Logos">
            <a:extLst>
              <a:ext uri="{FF2B5EF4-FFF2-40B4-BE49-F238E27FC236}">
                <a16:creationId xmlns:a16="http://schemas.microsoft.com/office/drawing/2014/main" id="{3D3E3967-3A52-D041-7002-32ED8BB6FF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5605" t="5020" b="6974"/>
          <a:stretch/>
        </p:blipFill>
        <p:spPr bwMode="auto">
          <a:xfrm>
            <a:off x="6608406" y="0"/>
            <a:ext cx="686854" cy="102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12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739BD4-CE4D-D4E0-1768-C66E47B1845A}"/>
              </a:ext>
            </a:extLst>
          </p:cNvPr>
          <p:cNvPicPr>
            <a:picLocks noChangeAspect="1"/>
          </p:cNvPicPr>
          <p:nvPr/>
        </p:nvPicPr>
        <p:blipFill rotWithShape="1">
          <a:blip r:embed="rId2">
            <a:extLst>
              <a:ext uri="{28A0092B-C50C-407E-A947-70E740481C1C}">
                <a14:useLocalDpi xmlns:a14="http://schemas.microsoft.com/office/drawing/2010/main" val="0"/>
              </a:ext>
            </a:extLst>
          </a:blip>
          <a:srcRect l="12626" r="12860"/>
          <a:stretch/>
        </p:blipFill>
        <p:spPr>
          <a:xfrm>
            <a:off x="0" y="0"/>
            <a:ext cx="1313481" cy="1195698"/>
          </a:xfrm>
          <a:prstGeom prst="rect">
            <a:avLst/>
          </a:prstGeom>
        </p:spPr>
      </p:pic>
      <p:sp>
        <p:nvSpPr>
          <p:cNvPr id="4" name="TextBox 3">
            <a:extLst>
              <a:ext uri="{FF2B5EF4-FFF2-40B4-BE49-F238E27FC236}">
                <a16:creationId xmlns:a16="http://schemas.microsoft.com/office/drawing/2014/main" id="{745D4165-B349-8446-E33C-3728F125F6CA}"/>
              </a:ext>
            </a:extLst>
          </p:cNvPr>
          <p:cNvSpPr txBox="1"/>
          <p:nvPr/>
        </p:nvSpPr>
        <p:spPr>
          <a:xfrm>
            <a:off x="1437640" y="353041"/>
            <a:ext cx="6106160" cy="3473259"/>
          </a:xfrm>
          <a:prstGeom prst="rect">
            <a:avLst/>
          </a:prstGeom>
          <a:noFill/>
        </p:spPr>
        <p:txBody>
          <a:bodyPr wrap="square">
            <a:spAutoFit/>
          </a:bodyPr>
          <a:lstStyle/>
          <a:p>
            <a:pPr marL="0" marR="0">
              <a:lnSpc>
                <a:spcPct val="115000"/>
              </a:lnSpc>
              <a:spcBef>
                <a:spcPts val="0"/>
              </a:spcBef>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rPr>
              <a:t>Hardware-Software Requirements: </a:t>
            </a:r>
            <a:endParaRPr lang="en-US" sz="1600" dirty="0">
              <a:solidFill>
                <a:schemeClr val="bg1"/>
              </a:solidFill>
              <a:effectLst/>
              <a:latin typeface="Calibri" panose="020F0502020204030204" pitchFamily="34" charset="0"/>
              <a:ea typeface="Calibri" panose="020F0502020204030204" pitchFamily="34" charset="0"/>
            </a:endParaRPr>
          </a:p>
          <a:p>
            <a:pPr marL="0" marR="0" algn="just">
              <a:spcAft>
                <a:spcPts val="800"/>
              </a:spcAft>
            </a:pPr>
            <a:r>
              <a:rPr lang="en-US" sz="1800" b="1" dirty="0">
                <a:solidFill>
                  <a:schemeClr val="bg1"/>
                </a:solidFill>
                <a:effectLst/>
                <a:latin typeface="Times New Roman" panose="02020603050405020304" pitchFamily="18" charset="0"/>
                <a:ea typeface="SimSun" panose="02010600030101010101" pitchFamily="2" charset="-122"/>
              </a:rPr>
              <a:t>Hardware:</a:t>
            </a:r>
            <a:endParaRPr lang="en-US" sz="1800" dirty="0">
              <a:solidFill>
                <a:schemeClr val="bg1"/>
              </a:solidFill>
              <a:effectLst/>
              <a:latin typeface="Times New Roman" panose="02020603050405020304" pitchFamily="18" charset="0"/>
              <a:ea typeface="SimSun" panose="02010600030101010101" pitchFamily="2" charset="-122"/>
            </a:endParaRPr>
          </a:p>
          <a:p>
            <a:pPr marL="0" marR="0" algn="just">
              <a:spcAft>
                <a:spcPts val="800"/>
              </a:spcAft>
            </a:pPr>
            <a:r>
              <a:rPr lang="en-US" sz="1800" dirty="0">
                <a:solidFill>
                  <a:schemeClr val="bg1"/>
                </a:solidFill>
                <a:effectLst/>
                <a:latin typeface="Times New Roman" panose="02020603050405020304" pitchFamily="18" charset="0"/>
                <a:ea typeface="SimSun" panose="02010600030101010101" pitchFamily="2" charset="-122"/>
              </a:rPr>
              <a:t>RAM :  4GB And Onwards</a:t>
            </a:r>
          </a:p>
          <a:p>
            <a:pPr marL="0" marR="0" algn="just">
              <a:spcAft>
                <a:spcPts val="800"/>
              </a:spcAft>
            </a:pPr>
            <a:r>
              <a:rPr lang="en-US" sz="1800" dirty="0">
                <a:solidFill>
                  <a:schemeClr val="bg1"/>
                </a:solidFill>
                <a:effectLst/>
                <a:latin typeface="Times New Roman" panose="02020603050405020304" pitchFamily="18" charset="0"/>
                <a:ea typeface="SimSun" panose="02010600030101010101" pitchFamily="2" charset="-122"/>
              </a:rPr>
              <a:t>Storage: 150GB Minimum</a:t>
            </a:r>
          </a:p>
          <a:p>
            <a:pPr marL="0" marR="0" algn="just">
              <a:spcAft>
                <a:spcPts val="800"/>
              </a:spcAft>
            </a:pPr>
            <a:r>
              <a:rPr lang="en-US" sz="1800" dirty="0">
                <a:solidFill>
                  <a:schemeClr val="bg1"/>
                </a:solidFill>
                <a:effectLst/>
                <a:latin typeface="Times New Roman" panose="02020603050405020304" pitchFamily="18" charset="0"/>
                <a:ea typeface="SimSun" panose="02010600030101010101" pitchFamily="2" charset="-122"/>
              </a:rPr>
              <a:t>Processor: 2.0 GHz or Faster.</a:t>
            </a:r>
          </a:p>
          <a:p>
            <a:pPr marL="0" marR="0" algn="just">
              <a:spcAft>
                <a:spcPts val="800"/>
              </a:spcAft>
            </a:pPr>
            <a:r>
              <a:rPr lang="en-US" sz="1800" b="1" dirty="0">
                <a:solidFill>
                  <a:schemeClr val="bg1"/>
                </a:solidFill>
                <a:effectLst/>
                <a:latin typeface="Times New Roman" panose="02020603050405020304" pitchFamily="18" charset="0"/>
                <a:ea typeface="SimSun" panose="02010600030101010101" pitchFamily="2" charset="-122"/>
              </a:rPr>
              <a:t>Software:</a:t>
            </a:r>
            <a:endParaRPr lang="en-US" sz="1800" dirty="0">
              <a:solidFill>
                <a:schemeClr val="bg1"/>
              </a:solidFill>
              <a:effectLst/>
              <a:latin typeface="Times New Roman" panose="02020603050405020304" pitchFamily="18" charset="0"/>
              <a:ea typeface="SimSun" panose="02010600030101010101" pitchFamily="2" charset="-122"/>
            </a:endParaRPr>
          </a:p>
          <a:p>
            <a:pPr marL="0" marR="0" algn="just">
              <a:spcAft>
                <a:spcPts val="800"/>
              </a:spcAft>
            </a:pPr>
            <a:r>
              <a:rPr lang="en-US" sz="1800" dirty="0">
                <a:solidFill>
                  <a:schemeClr val="bg1"/>
                </a:solidFill>
                <a:effectLst/>
                <a:latin typeface="Times New Roman" panose="02020603050405020304" pitchFamily="18" charset="0"/>
                <a:ea typeface="SimSun" panose="02010600030101010101" pitchFamily="2" charset="-122"/>
              </a:rPr>
              <a:t>Platforms: Window 7 and Onwards	</a:t>
            </a:r>
          </a:p>
          <a:p>
            <a:pPr marL="0" marR="0" algn="just">
              <a:spcAft>
                <a:spcPts val="800"/>
              </a:spcAft>
            </a:pPr>
            <a:r>
              <a:rPr lang="en-US" sz="1800" dirty="0">
                <a:solidFill>
                  <a:schemeClr val="bg1"/>
                </a:solidFill>
                <a:effectLst/>
                <a:latin typeface="Times New Roman" panose="02020603050405020304" pitchFamily="18" charset="0"/>
                <a:ea typeface="SimSun" panose="02010600030101010101" pitchFamily="2" charset="-122"/>
              </a:rPr>
              <a:t>Browser: Google Chrome, Internet Explorer</a:t>
            </a:r>
          </a:p>
          <a:p>
            <a:pPr marL="0" marR="0" algn="just">
              <a:spcAft>
                <a:spcPts val="800"/>
              </a:spcAft>
            </a:pPr>
            <a:r>
              <a:rPr lang="en-US" sz="1800" dirty="0">
                <a:solidFill>
                  <a:schemeClr val="bg1"/>
                </a:solidFill>
                <a:effectLst/>
                <a:latin typeface="Times New Roman" panose="02020603050405020304" pitchFamily="18" charset="0"/>
                <a:ea typeface="SimSun" panose="02010600030101010101" pitchFamily="2" charset="-122"/>
              </a:rPr>
              <a:t>Database: MYSQL</a:t>
            </a:r>
          </a:p>
        </p:txBody>
      </p:sp>
      <p:sp>
        <p:nvSpPr>
          <p:cNvPr id="6" name="TextBox 5">
            <a:extLst>
              <a:ext uri="{FF2B5EF4-FFF2-40B4-BE49-F238E27FC236}">
                <a16:creationId xmlns:a16="http://schemas.microsoft.com/office/drawing/2014/main" id="{C020D225-D156-463E-7478-2AF5123E9EF6}"/>
              </a:ext>
            </a:extLst>
          </p:cNvPr>
          <p:cNvSpPr txBox="1"/>
          <p:nvPr/>
        </p:nvSpPr>
        <p:spPr>
          <a:xfrm>
            <a:off x="1437640" y="3930439"/>
            <a:ext cx="6106160" cy="369332"/>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ea typeface="Times New Roman" panose="02020603050405020304" pitchFamily="18" charset="0"/>
              </a:rPr>
              <a:t>Expected GUI Screens:  </a:t>
            </a:r>
            <a:endParaRPr lang="en-US" sz="1600" dirty="0">
              <a:solidFill>
                <a:schemeClr val="bg1"/>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2AEF8939-B46F-A565-74C7-A543283AA009}"/>
              </a:ext>
            </a:extLst>
          </p:cNvPr>
          <p:cNvSpPr txBox="1"/>
          <p:nvPr/>
        </p:nvSpPr>
        <p:spPr>
          <a:xfrm>
            <a:off x="1524000" y="4299771"/>
            <a:ext cx="5252720" cy="2308324"/>
          </a:xfrm>
          <a:prstGeom prst="rect">
            <a:avLst/>
          </a:prstGeom>
          <a:noFill/>
        </p:spPr>
        <p:txBody>
          <a:bodyPr wrap="square" rtlCol="0">
            <a:spAutoFit/>
          </a:bodyPr>
          <a:lstStyle/>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Home Page </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User Signup Page</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User Login Page </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User Home Page </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Admin Login Page </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Admin Home Page </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About Us Page </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Contact Us Page </a:t>
            </a:r>
          </a:p>
        </p:txBody>
      </p:sp>
    </p:spTree>
    <p:extLst>
      <p:ext uri="{BB962C8B-B14F-4D97-AF65-F5344CB8AC3E}">
        <p14:creationId xmlns:p14="http://schemas.microsoft.com/office/powerpoint/2010/main" val="1529131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7013</TotalTime>
  <Words>1156</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 Display</vt: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 Kolte</dc:creator>
  <cp:lastModifiedBy>Tanvi Kolte</cp:lastModifiedBy>
  <cp:revision>54</cp:revision>
  <dcterms:created xsi:type="dcterms:W3CDTF">2024-01-16T15:30:48Z</dcterms:created>
  <dcterms:modified xsi:type="dcterms:W3CDTF">2024-01-25T11:11:33Z</dcterms:modified>
</cp:coreProperties>
</file>