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9" r:id="rId2"/>
    <p:sldId id="256" r:id="rId3"/>
    <p:sldId id="257" r:id="rId4"/>
    <p:sldId id="258" r:id="rId5"/>
    <p:sldId id="260" r:id="rId6"/>
    <p:sldId id="263" r:id="rId7"/>
    <p:sldId id="264" r:id="rId8"/>
    <p:sldId id="265" r:id="rId9"/>
    <p:sldId id="266"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31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349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1021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887476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240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8627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307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8482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391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519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594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379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048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690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720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435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887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4/28/2025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504751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5E22-C5AA-9CB2-A16A-C81E9542F7B3}"/>
              </a:ext>
            </a:extLst>
          </p:cNvPr>
          <p:cNvSpPr>
            <a:spLocks noGrp="1"/>
          </p:cNvSpPr>
          <p:nvPr>
            <p:ph type="title"/>
          </p:nvPr>
        </p:nvSpPr>
        <p:spPr>
          <a:xfrm>
            <a:off x="970444" y="2418735"/>
            <a:ext cx="7543800" cy="1651819"/>
          </a:xfrm>
        </p:spPr>
        <p:txBody>
          <a:bodyPr>
            <a:normAutofit/>
          </a:bodyPr>
          <a:lstStyle/>
          <a:p>
            <a:r>
              <a:rPr lang="en-US" b="1" dirty="0"/>
              <a:t>IBM HR Analytics Employee Attrition &amp; Performance</a:t>
            </a:r>
          </a:p>
        </p:txBody>
      </p:sp>
    </p:spTree>
    <p:extLst>
      <p:ext uri="{BB962C8B-B14F-4D97-AF65-F5344CB8AC3E}">
        <p14:creationId xmlns:p14="http://schemas.microsoft.com/office/powerpoint/2010/main" val="76137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E7D6-0C31-E50B-F44C-3924B24A40C7}"/>
              </a:ext>
            </a:extLst>
          </p:cNvPr>
          <p:cNvSpPr>
            <a:spLocks noGrp="1"/>
          </p:cNvSpPr>
          <p:nvPr>
            <p:ph type="title"/>
          </p:nvPr>
        </p:nvSpPr>
        <p:spPr>
          <a:xfrm>
            <a:off x="279919" y="317241"/>
            <a:ext cx="4562670" cy="515879"/>
          </a:xfrm>
        </p:spPr>
        <p:txBody>
          <a:bodyPr/>
          <a:lstStyle/>
          <a:p>
            <a:r>
              <a:rPr lang="en-US" dirty="0"/>
              <a:t>Attrition vs Percent salary hike</a:t>
            </a:r>
          </a:p>
        </p:txBody>
      </p:sp>
      <p:pic>
        <p:nvPicPr>
          <p:cNvPr id="10" name="Content Placeholder 9">
            <a:extLst>
              <a:ext uri="{FF2B5EF4-FFF2-40B4-BE49-F238E27FC236}">
                <a16:creationId xmlns:a16="http://schemas.microsoft.com/office/drawing/2014/main" id="{ADAF4B08-0A6F-771D-1804-3604033D93AF}"/>
              </a:ext>
            </a:extLst>
          </p:cNvPr>
          <p:cNvPicPr>
            <a:picLocks noGrp="1" noChangeAspect="1"/>
          </p:cNvPicPr>
          <p:nvPr>
            <p:ph idx="1"/>
          </p:nvPr>
        </p:nvPicPr>
        <p:blipFill>
          <a:blip r:embed="rId2"/>
          <a:stretch>
            <a:fillRect/>
          </a:stretch>
        </p:blipFill>
        <p:spPr>
          <a:xfrm>
            <a:off x="5026252" y="1716833"/>
            <a:ext cx="3897312" cy="3654904"/>
          </a:xfrm>
        </p:spPr>
      </p:pic>
      <p:sp>
        <p:nvSpPr>
          <p:cNvPr id="11" name="Rectangle 1">
            <a:extLst>
              <a:ext uri="{FF2B5EF4-FFF2-40B4-BE49-F238E27FC236}">
                <a16:creationId xmlns:a16="http://schemas.microsoft.com/office/drawing/2014/main" id="{5B3E8E58-BABF-B872-CD78-A2819C13930A}"/>
              </a:ext>
            </a:extLst>
          </p:cNvPr>
          <p:cNvSpPr>
            <a:spLocks noGrp="1" noChangeArrowheads="1"/>
          </p:cNvSpPr>
          <p:nvPr>
            <p:ph type="body" sz="half" idx="2"/>
          </p:nvPr>
        </p:nvSpPr>
        <p:spPr bwMode="auto">
          <a:xfrm>
            <a:off x="111968" y="1355661"/>
            <a:ext cx="473062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The analysis shows that employees who left (</a:t>
            </a:r>
            <a:r>
              <a:rPr kumimoji="0" lang="en-US" altLang="en-US" sz="2000" b="0" i="0" u="none" strike="noStrike" cap="none" normalizeH="0" baseline="0" dirty="0">
                <a:ln>
                  <a:noFill/>
                </a:ln>
                <a:solidFill>
                  <a:schemeClr val="tx1"/>
                </a:solidFill>
                <a:effectLst/>
                <a:latin typeface="Arial Unicode MS"/>
              </a:rPr>
              <a:t>Attrition = Yes</a:t>
            </a:r>
            <a:r>
              <a:rPr kumimoji="0" lang="en-US" altLang="en-US" sz="2000" b="0" i="0" u="none" strike="noStrike" cap="none" normalizeH="0" baseline="0" dirty="0">
                <a:ln>
                  <a:noFill/>
                </a:ln>
                <a:solidFill>
                  <a:schemeClr val="tx1"/>
                </a:solidFill>
                <a:effectLst/>
              </a:rPr>
              <a:t>) and employees who stayed </a:t>
            </a:r>
            <a:r>
              <a:rPr lang="en-US" altLang="en-US" sz="2000" dirty="0">
                <a:latin typeface="Arial Unicode MS"/>
              </a:rPr>
              <a:t>Attrition = No</a:t>
            </a:r>
            <a:r>
              <a:rPr lang="en-US" altLang="en-US" sz="2000" dirty="0"/>
              <a:t>) both received a similar percent salary hike (approximately </a:t>
            </a:r>
            <a:r>
              <a:rPr kumimoji="0" lang="en-US" altLang="en-US" sz="2000" b="0" i="0" u="none" strike="noStrike" cap="none" normalizeH="0" baseline="0" dirty="0">
                <a:ln>
                  <a:noFill/>
                </a:ln>
                <a:solidFill>
                  <a:schemeClr val="tx1"/>
                </a:solidFill>
                <a:effectLst/>
              </a:rPr>
              <a:t>(15%).</a:t>
            </a:r>
          </a:p>
          <a:p>
            <a:pPr lvl="0" defTabSz="914400" eaLnBrk="0" fontAlgn="base" hangingPunct="0">
              <a:spcBef>
                <a:spcPct val="0"/>
              </a:spcBef>
              <a:spcAft>
                <a:spcPct val="0"/>
              </a:spcAft>
              <a:buClrTx/>
              <a:buSzTx/>
            </a:pP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suggests that the </a:t>
            </a:r>
            <a:r>
              <a:rPr kumimoji="0" lang="en-US" altLang="en-US" sz="2000" b="1" i="0" u="none" strike="noStrike" cap="none" normalizeH="0" baseline="0" dirty="0">
                <a:ln>
                  <a:noFill/>
                </a:ln>
                <a:solidFill>
                  <a:schemeClr val="tx1"/>
                </a:solidFill>
                <a:effectLst/>
                <a:latin typeface="Arial" panose="020B0604020202020204" pitchFamily="34" charset="0"/>
              </a:rPr>
              <a:t>percent salary hike</a:t>
            </a:r>
            <a:r>
              <a:rPr kumimoji="0" lang="en-US" altLang="en-US" sz="2000" b="0" i="0" u="none" strike="noStrike" cap="none" normalizeH="0" baseline="0" dirty="0">
                <a:ln>
                  <a:noFill/>
                </a:ln>
                <a:solidFill>
                  <a:schemeClr val="tx1"/>
                </a:solidFill>
                <a:effectLst/>
                <a:latin typeface="Arial" panose="020B0604020202020204" pitchFamily="34" charset="0"/>
              </a:rPr>
              <a:t> is </a:t>
            </a:r>
            <a:r>
              <a:rPr kumimoji="0" lang="en-US" altLang="en-US" sz="2000" b="1" i="0" u="none" strike="noStrike" cap="none" normalizeH="0" baseline="0" dirty="0">
                <a:ln>
                  <a:noFill/>
                </a:ln>
                <a:solidFill>
                  <a:schemeClr val="tx1"/>
                </a:solidFill>
                <a:effectLst/>
                <a:latin typeface="Arial" panose="020B0604020202020204" pitchFamily="34" charset="0"/>
              </a:rPr>
              <a:t>not a significant differentiating factor</a:t>
            </a:r>
            <a:r>
              <a:rPr kumimoji="0" lang="en-US" altLang="en-US" sz="2000" b="0" i="0" u="none" strike="noStrike" cap="none" normalizeH="0" baseline="0" dirty="0">
                <a:ln>
                  <a:noFill/>
                </a:ln>
                <a:solidFill>
                  <a:schemeClr val="tx1"/>
                </a:solidFill>
                <a:effectLst/>
                <a:latin typeface="Arial" panose="020B0604020202020204" pitchFamily="34" charset="0"/>
              </a:rPr>
              <a:t> influencing attrition in this dataset.</a:t>
            </a:r>
          </a:p>
          <a:p>
            <a:pPr lvl="0" defTabSz="914400" eaLnBrk="0" fontAlgn="base" hangingPunct="0">
              <a:spcBef>
                <a:spcPct val="0"/>
              </a:spcBef>
              <a:spcAft>
                <a:spcPct val="0"/>
              </a:spcAft>
              <a:buClrTx/>
              <a:buSzTx/>
            </a:pP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Other variables such as </a:t>
            </a:r>
            <a:r>
              <a:rPr kumimoji="0" lang="en-US" altLang="en-US" sz="2000" b="1" i="0" u="none" strike="noStrike" cap="none" normalizeH="0" baseline="0" dirty="0">
                <a:ln>
                  <a:noFill/>
                </a:ln>
                <a:solidFill>
                  <a:schemeClr val="tx1"/>
                </a:solidFill>
                <a:effectLst/>
                <a:latin typeface="Arial" panose="020B0604020202020204" pitchFamily="34" charset="0"/>
              </a:rPr>
              <a:t>job satisfaction, work environment, or overtime</a:t>
            </a:r>
            <a:r>
              <a:rPr kumimoji="0" lang="en-US" altLang="en-US" sz="2000" b="0" i="0" u="none" strike="noStrike" cap="none" normalizeH="0" baseline="0" dirty="0">
                <a:ln>
                  <a:noFill/>
                </a:ln>
                <a:solidFill>
                  <a:schemeClr val="tx1"/>
                </a:solidFill>
                <a:effectLst/>
                <a:latin typeface="Arial" panose="020B0604020202020204" pitchFamily="34" charset="0"/>
              </a:rPr>
              <a:t> might have a stronger relationship with attrition and should be further explored</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3651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Employee attrition refers to the gradual reduction of the workforce due to resignations, retirements, or other reasons.</a:t>
            </a:r>
          </a:p>
          <a:p>
            <a:endParaRPr/>
          </a:p>
          <a:p>
            <a:r>
              <a:t>Analyzing attrition data helps organizations understand why employees leave, which can support strategies to retain top talent and improve organizational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3" name="Content Placeholder 2"/>
          <p:cNvSpPr>
            <a:spLocks noGrp="1"/>
          </p:cNvSpPr>
          <p:nvPr>
            <p:ph idx="1"/>
          </p:nvPr>
        </p:nvSpPr>
        <p:spPr>
          <a:xfrm>
            <a:off x="270387" y="1710813"/>
            <a:ext cx="8603226" cy="4911219"/>
          </a:xfrm>
        </p:spPr>
        <p:txBody>
          <a:bodyPr>
            <a:noAutofit/>
          </a:bodyPr>
          <a:lstStyle/>
          <a:p>
            <a:r>
              <a:rPr sz="1600" dirty="0"/>
              <a:t>High employee attrition can significantly impact an organization's productivity, morale, and financial performance.</a:t>
            </a:r>
          </a:p>
          <a:p>
            <a:r>
              <a:rPr sz="1600" dirty="0"/>
              <a:t>Understanding the factors contributing to employee attrition is crucial to developing effective retention strategies and improving employee satisfaction.</a:t>
            </a:r>
            <a:endParaRPr lang="en-US" sz="1600" dirty="0"/>
          </a:p>
          <a:p>
            <a:r>
              <a:rPr lang="en-US" sz="1600" dirty="0"/>
              <a:t>Organizations today face challenges due to increasing employee turnover, which results in:</a:t>
            </a:r>
          </a:p>
          <a:p>
            <a:pPr marL="0" indent="0">
              <a:buNone/>
            </a:pPr>
            <a:r>
              <a:rPr lang="en-US" sz="1600" dirty="0"/>
              <a:t>          • Loss of skilled employees leading to decreased organizational knowledge.</a:t>
            </a:r>
          </a:p>
          <a:p>
            <a:pPr marL="0" indent="0">
              <a:buNone/>
            </a:pPr>
            <a:r>
              <a:rPr lang="en-US" sz="1600" dirty="0"/>
              <a:t>          • Increased hiring and training costs.</a:t>
            </a:r>
          </a:p>
          <a:p>
            <a:pPr marL="0" indent="0">
              <a:buNone/>
            </a:pPr>
            <a:r>
              <a:rPr lang="en-US" sz="1600" dirty="0"/>
              <a:t>          • Reduced employee morale and productivity.</a:t>
            </a:r>
          </a:p>
          <a:p>
            <a:r>
              <a:rPr lang="en-US" sz="1600" dirty="0"/>
              <a:t>Despite efforts to engage employees, understanding the underlying causes of attrition remains complex due to the interplay of multiple factors like work environment, job satisfaction, compensation, career development opportunities, and management effectiveness.</a:t>
            </a:r>
          </a:p>
          <a:p>
            <a:r>
              <a:rPr lang="en-US" sz="1600" dirty="0"/>
              <a:t>Thus, a detailed analysis is required to uncover the critical drivers of attrition</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 Analyze employee data to identify key factors influencing attrition.</a:t>
            </a:r>
          </a:p>
          <a:p>
            <a:r>
              <a:t>• Measure the overall attrition rate within the organization.</a:t>
            </a:r>
          </a:p>
          <a:p>
            <a:r>
              <a:t>• Develop insights and visualizations to support data-driven decision-making.</a:t>
            </a:r>
          </a:p>
          <a:p>
            <a:r>
              <a:t>• Assist HR teams in formulating strategies to retain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0AC0-CAB5-A6F8-EC2F-DD151D62AF2D}"/>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C1D37D28-E02B-5ADC-21FE-7418C2C5EA66}"/>
              </a:ext>
            </a:extLst>
          </p:cNvPr>
          <p:cNvSpPr>
            <a:spLocks noGrp="1"/>
          </p:cNvSpPr>
          <p:nvPr>
            <p:ph idx="1"/>
          </p:nvPr>
        </p:nvSpPr>
        <p:spPr>
          <a:xfrm>
            <a:off x="827700" y="1582995"/>
            <a:ext cx="6711654" cy="4665412"/>
          </a:xfrm>
        </p:spPr>
        <p:txBody>
          <a:bodyPr>
            <a:normAutofit fontScale="92500" lnSpcReduction="20000"/>
          </a:bodyPr>
          <a:lstStyle/>
          <a:p>
            <a:r>
              <a:rPr lang="en-US" dirty="0"/>
              <a:t>H1: Employees with lower job satisfaction are more likely to leave the organization.</a:t>
            </a:r>
          </a:p>
          <a:p>
            <a:endParaRPr lang="en-US" dirty="0"/>
          </a:p>
          <a:p>
            <a:r>
              <a:rPr lang="en-US" dirty="0"/>
              <a:t>H2: Longer working hours (over time) are positively correlated with higher attrition rates.</a:t>
            </a:r>
          </a:p>
          <a:p>
            <a:endParaRPr lang="en-US" dirty="0"/>
          </a:p>
          <a:p>
            <a:r>
              <a:rPr lang="en-US" dirty="0"/>
              <a:t>H3: Lower monthly income increases the likelihood of employee attrition.</a:t>
            </a:r>
          </a:p>
          <a:p>
            <a:endParaRPr lang="en-US" dirty="0"/>
          </a:p>
          <a:p>
            <a:r>
              <a:rPr lang="en-US" dirty="0"/>
              <a:t>H4: Lack of career advancement opportunities leads to higher attrition.</a:t>
            </a:r>
          </a:p>
          <a:p>
            <a:endParaRPr lang="en-US" dirty="0"/>
          </a:p>
          <a:p>
            <a:r>
              <a:rPr lang="en-US" dirty="0"/>
              <a:t>H5: Employees with fewer years at the company are more likely to resign compared to those with longer tenure.</a:t>
            </a:r>
          </a:p>
          <a:p>
            <a:pPr marL="0" indent="0">
              <a:buNone/>
            </a:pPr>
            <a:endParaRPr lang="en-US" dirty="0"/>
          </a:p>
        </p:txBody>
      </p:sp>
    </p:spTree>
    <p:extLst>
      <p:ext uri="{BB962C8B-B14F-4D97-AF65-F5344CB8AC3E}">
        <p14:creationId xmlns:p14="http://schemas.microsoft.com/office/powerpoint/2010/main" val="379279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6823-BD2B-332D-7C1B-3E585327BC84}"/>
              </a:ext>
            </a:extLst>
          </p:cNvPr>
          <p:cNvSpPr>
            <a:spLocks noGrp="1"/>
          </p:cNvSpPr>
          <p:nvPr>
            <p:ph type="title"/>
          </p:nvPr>
        </p:nvSpPr>
        <p:spPr>
          <a:xfrm>
            <a:off x="866441" y="422786"/>
            <a:ext cx="2551462" cy="521111"/>
          </a:xfrm>
        </p:spPr>
        <p:txBody>
          <a:bodyPr/>
          <a:lstStyle/>
          <a:p>
            <a:r>
              <a:rPr lang="en-US" sz="2400" b="1" dirty="0"/>
              <a:t>EXPLORATRY DATA ANALYSIS</a:t>
            </a:r>
            <a:endParaRPr lang="en-US" dirty="0"/>
          </a:p>
        </p:txBody>
      </p:sp>
      <p:sp>
        <p:nvSpPr>
          <p:cNvPr id="4" name="Text Placeholder 3">
            <a:extLst>
              <a:ext uri="{FF2B5EF4-FFF2-40B4-BE49-F238E27FC236}">
                <a16:creationId xmlns:a16="http://schemas.microsoft.com/office/drawing/2014/main" id="{54029CB9-EC04-B27A-FDFD-6BEA527F532E}"/>
              </a:ext>
            </a:extLst>
          </p:cNvPr>
          <p:cNvSpPr>
            <a:spLocks noGrp="1"/>
          </p:cNvSpPr>
          <p:nvPr>
            <p:ph type="body" sz="half" idx="2"/>
          </p:nvPr>
        </p:nvSpPr>
        <p:spPr>
          <a:xfrm>
            <a:off x="167148" y="1553497"/>
            <a:ext cx="3250755" cy="4471383"/>
          </a:xfrm>
        </p:spPr>
        <p:txBody>
          <a:bodyPr>
            <a:normAutofit fontScale="92500" lnSpcReduction="10000"/>
          </a:bodyPr>
          <a:lstStyle/>
          <a:p>
            <a:pPr marL="285750" indent="-285750">
              <a:buFont typeface="Arial" panose="020B0604020202020204" pitchFamily="34" charset="0"/>
              <a:buChar char="•"/>
            </a:pPr>
            <a:r>
              <a:rPr lang="en-US" sz="1800" b="0" dirty="0">
                <a:effectLst/>
                <a:latin typeface="Consolas" panose="020B0609020204030204" pitchFamily="49" charset="0"/>
              </a:rPr>
              <a:t> Employees who left (‘Yes’): Average age is around 33–34 years.</a:t>
            </a:r>
          </a:p>
          <a:p>
            <a:pPr marL="285750" indent="-285750">
              <a:buFont typeface="Arial" panose="020B0604020202020204" pitchFamily="34" charset="0"/>
              <a:buChar char="•"/>
            </a:pPr>
            <a:r>
              <a:rPr lang="en-US" sz="1800" b="0" dirty="0">
                <a:effectLst/>
                <a:latin typeface="Consolas" panose="020B0609020204030204" pitchFamily="49" charset="0"/>
              </a:rPr>
              <a:t> Employees who stayed (‘No’): Average age is closer to 38 years.</a:t>
            </a:r>
          </a:p>
          <a:p>
            <a:pPr marL="285750" indent="-285750">
              <a:buFont typeface="Arial" panose="020B0604020202020204" pitchFamily="34" charset="0"/>
              <a:buChar char="•"/>
            </a:pPr>
            <a:r>
              <a:rPr lang="en-US" sz="1800" b="0" dirty="0">
                <a:effectLst/>
                <a:latin typeface="Consolas" panose="020B0609020204030204" pitchFamily="49" charset="0"/>
              </a:rPr>
              <a:t>Younger employees are more likely to leave the company.</a:t>
            </a:r>
          </a:p>
          <a:p>
            <a:pPr marL="285750" indent="-285750">
              <a:buFont typeface="Arial" panose="020B0604020202020204" pitchFamily="34" charset="0"/>
              <a:buChar char="•"/>
            </a:pPr>
            <a:r>
              <a:rPr lang="en-US" sz="1800" b="0" dirty="0">
                <a:effectLst/>
                <a:latin typeface="Consolas" panose="020B0609020204030204" pitchFamily="49" charset="0"/>
              </a:rPr>
              <a:t>Most of the company's employees are in the 30-35 age group. This indicates that the company has many employees who are at a productive and experienced age</a:t>
            </a:r>
          </a:p>
          <a:p>
            <a:pPr>
              <a:lnSpc>
                <a:spcPts val="1425"/>
              </a:lnSpc>
            </a:pPr>
            <a:endParaRPr lang="en-US" b="0" dirty="0">
              <a:effectLst/>
              <a:latin typeface="Consolas" panose="020B0609020204030204" pitchFamily="49" charset="0"/>
            </a:endParaRPr>
          </a:p>
          <a:p>
            <a:endParaRPr lang="en-US" dirty="0"/>
          </a:p>
        </p:txBody>
      </p:sp>
      <p:pic>
        <p:nvPicPr>
          <p:cNvPr id="9" name="Content Placeholder 8">
            <a:extLst>
              <a:ext uri="{FF2B5EF4-FFF2-40B4-BE49-F238E27FC236}">
                <a16:creationId xmlns:a16="http://schemas.microsoft.com/office/drawing/2014/main" id="{0DBEC2CA-AB77-A8AA-A33A-3489D6406F30}"/>
              </a:ext>
            </a:extLst>
          </p:cNvPr>
          <p:cNvPicPr>
            <a:picLocks noGrp="1" noChangeAspect="1"/>
          </p:cNvPicPr>
          <p:nvPr>
            <p:ph idx="1"/>
          </p:nvPr>
        </p:nvPicPr>
        <p:blipFill>
          <a:blip r:embed="rId2"/>
          <a:stretch>
            <a:fillRect/>
          </a:stretch>
        </p:blipFill>
        <p:spPr>
          <a:xfrm>
            <a:off x="3755923" y="1655884"/>
            <a:ext cx="4841773" cy="3977999"/>
          </a:xfrm>
        </p:spPr>
      </p:pic>
    </p:spTree>
    <p:extLst>
      <p:ext uri="{BB962C8B-B14F-4D97-AF65-F5344CB8AC3E}">
        <p14:creationId xmlns:p14="http://schemas.microsoft.com/office/powerpoint/2010/main" val="112727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E91-E357-89FA-0D00-9F5808FD6805}"/>
              </a:ext>
            </a:extLst>
          </p:cNvPr>
          <p:cNvSpPr>
            <a:spLocks noGrp="1"/>
          </p:cNvSpPr>
          <p:nvPr>
            <p:ph type="title"/>
          </p:nvPr>
        </p:nvSpPr>
        <p:spPr>
          <a:xfrm>
            <a:off x="866440" y="285136"/>
            <a:ext cx="3705560" cy="678425"/>
          </a:xfrm>
        </p:spPr>
        <p:txBody>
          <a:bodyPr/>
          <a:lstStyle/>
          <a:p>
            <a:r>
              <a:rPr lang="en-US" dirty="0"/>
              <a:t>Attrition vs overtime</a:t>
            </a:r>
          </a:p>
        </p:txBody>
      </p:sp>
      <p:pic>
        <p:nvPicPr>
          <p:cNvPr id="6" name="Content Placeholder 5">
            <a:extLst>
              <a:ext uri="{FF2B5EF4-FFF2-40B4-BE49-F238E27FC236}">
                <a16:creationId xmlns:a16="http://schemas.microsoft.com/office/drawing/2014/main" id="{6C5AF85F-2218-7633-95BA-2A97669CA639}"/>
              </a:ext>
            </a:extLst>
          </p:cNvPr>
          <p:cNvPicPr>
            <a:picLocks noGrp="1" noChangeAspect="1"/>
          </p:cNvPicPr>
          <p:nvPr>
            <p:ph idx="1"/>
          </p:nvPr>
        </p:nvPicPr>
        <p:blipFill>
          <a:blip r:embed="rId2"/>
          <a:stretch>
            <a:fillRect/>
          </a:stretch>
        </p:blipFill>
        <p:spPr>
          <a:xfrm>
            <a:off x="4080387" y="1590459"/>
            <a:ext cx="4546805" cy="3964767"/>
          </a:xfrm>
        </p:spPr>
      </p:pic>
      <p:sp>
        <p:nvSpPr>
          <p:cNvPr id="4" name="Text Placeholder 3">
            <a:extLst>
              <a:ext uri="{FF2B5EF4-FFF2-40B4-BE49-F238E27FC236}">
                <a16:creationId xmlns:a16="http://schemas.microsoft.com/office/drawing/2014/main" id="{18B742AB-A5CA-E41F-FCEB-239F5E1DE922}"/>
              </a:ext>
            </a:extLst>
          </p:cNvPr>
          <p:cNvSpPr>
            <a:spLocks noGrp="1"/>
          </p:cNvSpPr>
          <p:nvPr>
            <p:ph type="body" sz="half" idx="2"/>
          </p:nvPr>
        </p:nvSpPr>
        <p:spPr>
          <a:xfrm>
            <a:off x="108155" y="1150374"/>
            <a:ext cx="3814916" cy="5422490"/>
          </a:xfrm>
        </p:spPr>
        <p:txBody>
          <a:bodyPr>
            <a:normAutofit fontScale="92500"/>
          </a:bodyPr>
          <a:lstStyle/>
          <a:p>
            <a:pPr marL="285750" indent="-285750">
              <a:buFont typeface="Arial" panose="020B0604020202020204" pitchFamily="34" charset="0"/>
              <a:buChar char="•"/>
            </a:pPr>
            <a:r>
              <a:rPr lang="en-US" sz="2100" b="0" dirty="0">
                <a:effectLst/>
                <a:latin typeface="Consolas" panose="020B0609020204030204" pitchFamily="49" charset="0"/>
              </a:rPr>
              <a:t>Employees who work overtime have a higher attrition rate compared to those who don't.</a:t>
            </a:r>
          </a:p>
          <a:p>
            <a:pPr marL="285750" indent="-285750">
              <a:buFont typeface="Arial" panose="020B0604020202020204" pitchFamily="34" charset="0"/>
              <a:buChar char="•"/>
            </a:pPr>
            <a:r>
              <a:rPr lang="en-US" sz="2100" b="0" dirty="0">
                <a:effectLst/>
                <a:latin typeface="Consolas" panose="020B0609020204030204" pitchFamily="49" charset="0"/>
              </a:rPr>
              <a:t>The number of employees leaving is significantly higher among those who are required to work overtime.</a:t>
            </a:r>
          </a:p>
          <a:p>
            <a:pPr marL="285750" indent="-285750">
              <a:buFont typeface="Arial" panose="020B0604020202020204" pitchFamily="34" charset="0"/>
              <a:buChar char="•"/>
            </a:pPr>
            <a:r>
              <a:rPr lang="en-US" sz="2100" b="0" dirty="0">
                <a:effectLst/>
                <a:latin typeface="Consolas" panose="020B0609020204030204" pitchFamily="49" charset="0"/>
              </a:rPr>
              <a:t>Employees not working overtime show much lower attrition relative to their overall group size.</a:t>
            </a:r>
          </a:p>
          <a:p>
            <a:pPr marL="285750" indent="-285750">
              <a:buFont typeface="Arial" panose="020B0604020202020204" pitchFamily="34" charset="0"/>
              <a:buChar char="•"/>
            </a:pPr>
            <a:r>
              <a:rPr lang="en-US" sz="2100" b="0" dirty="0">
                <a:effectLst/>
                <a:latin typeface="Consolas" panose="020B0609020204030204" pitchFamily="49" charset="0"/>
              </a:rPr>
              <a:t>Majority of employees without overtime responsibilities stay with the organization.</a:t>
            </a:r>
          </a:p>
          <a:p>
            <a:endParaRPr lang="en-US" dirty="0"/>
          </a:p>
        </p:txBody>
      </p:sp>
    </p:spTree>
    <p:extLst>
      <p:ext uri="{BB962C8B-B14F-4D97-AF65-F5344CB8AC3E}">
        <p14:creationId xmlns:p14="http://schemas.microsoft.com/office/powerpoint/2010/main" val="128875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90BD-E03C-128D-75A6-6B85D75DC746}"/>
              </a:ext>
            </a:extLst>
          </p:cNvPr>
          <p:cNvSpPr>
            <a:spLocks noGrp="1"/>
          </p:cNvSpPr>
          <p:nvPr>
            <p:ph type="title"/>
          </p:nvPr>
        </p:nvSpPr>
        <p:spPr>
          <a:xfrm>
            <a:off x="866441" y="344129"/>
            <a:ext cx="4395018" cy="367129"/>
          </a:xfrm>
        </p:spPr>
        <p:txBody>
          <a:bodyPr/>
          <a:lstStyle/>
          <a:p>
            <a:r>
              <a:rPr lang="en-US" dirty="0"/>
              <a:t>Attrition vs Monthly income</a:t>
            </a:r>
          </a:p>
        </p:txBody>
      </p:sp>
      <p:pic>
        <p:nvPicPr>
          <p:cNvPr id="6" name="Content Placeholder 5">
            <a:extLst>
              <a:ext uri="{FF2B5EF4-FFF2-40B4-BE49-F238E27FC236}">
                <a16:creationId xmlns:a16="http://schemas.microsoft.com/office/drawing/2014/main" id="{C4E2A50C-A334-8BCF-5D39-42F0A58841AC}"/>
              </a:ext>
            </a:extLst>
          </p:cNvPr>
          <p:cNvPicPr>
            <a:picLocks noGrp="1" noChangeAspect="1"/>
          </p:cNvPicPr>
          <p:nvPr>
            <p:ph idx="1"/>
          </p:nvPr>
        </p:nvPicPr>
        <p:blipFill>
          <a:blip r:embed="rId2"/>
          <a:stretch>
            <a:fillRect/>
          </a:stretch>
        </p:blipFill>
        <p:spPr>
          <a:xfrm>
            <a:off x="4838035" y="1447799"/>
            <a:ext cx="3897312" cy="3782961"/>
          </a:xfrm>
        </p:spPr>
      </p:pic>
      <p:sp>
        <p:nvSpPr>
          <p:cNvPr id="8" name="Rectangle 2">
            <a:extLst>
              <a:ext uri="{FF2B5EF4-FFF2-40B4-BE49-F238E27FC236}">
                <a16:creationId xmlns:a16="http://schemas.microsoft.com/office/drawing/2014/main" id="{86901CC0-AB35-DD00-4764-60F46FEF1937}"/>
              </a:ext>
            </a:extLst>
          </p:cNvPr>
          <p:cNvSpPr>
            <a:spLocks noGrp="1" noChangeArrowheads="1"/>
          </p:cNvSpPr>
          <p:nvPr>
            <p:ph type="body" sz="half" idx="2"/>
          </p:nvPr>
        </p:nvSpPr>
        <p:spPr bwMode="auto">
          <a:xfrm>
            <a:off x="314633" y="1297058"/>
            <a:ext cx="4395019"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Employees who left ("Yes") have a lower average monthly income (~4800).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Employees who stayed ("No") have a higher average monthly income (~6800).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The income gap is significant — almost 2000 units difference.</a:t>
            </a:r>
          </a:p>
          <a:p>
            <a:pPr>
              <a:buFont typeface="Arial" panose="020B0604020202020204" pitchFamily="34" charset="0"/>
              <a:buChar char="•"/>
            </a:pPr>
            <a:r>
              <a:rPr lang="en-US" sz="2000" dirty="0"/>
              <a:t>Lower income is strongly associated with higher attrition.</a:t>
            </a:r>
          </a:p>
          <a:p>
            <a:pPr>
              <a:buFont typeface="Arial" panose="020B0604020202020204" pitchFamily="34" charset="0"/>
              <a:buChar char="•"/>
            </a:pPr>
            <a:r>
              <a:rPr lang="en-US" sz="2000" dirty="0"/>
              <a:t>Employees who are paid less are more likely to leave the company.</a:t>
            </a:r>
          </a:p>
          <a:p>
            <a:pPr>
              <a:buFont typeface="Arial" panose="020B0604020202020204" pitchFamily="34" charset="0"/>
              <a:buChar char="•"/>
            </a:pPr>
            <a:r>
              <a:rPr lang="en-US" sz="2000" dirty="0"/>
              <a:t>Salary dissatisfaction could be a major push factor for attrition.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22782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5223-755B-B55B-67DF-9030EC7642B4}"/>
              </a:ext>
            </a:extLst>
          </p:cNvPr>
          <p:cNvSpPr>
            <a:spLocks noGrp="1"/>
          </p:cNvSpPr>
          <p:nvPr>
            <p:ph type="title"/>
          </p:nvPr>
        </p:nvSpPr>
        <p:spPr>
          <a:xfrm>
            <a:off x="279918" y="186613"/>
            <a:ext cx="4739951" cy="457200"/>
          </a:xfrm>
        </p:spPr>
        <p:txBody>
          <a:bodyPr/>
          <a:lstStyle/>
          <a:p>
            <a:r>
              <a:rPr lang="en-US" dirty="0"/>
              <a:t>Attrition by Total working years</a:t>
            </a:r>
          </a:p>
        </p:txBody>
      </p:sp>
      <p:pic>
        <p:nvPicPr>
          <p:cNvPr id="6" name="Content Placeholder 5">
            <a:extLst>
              <a:ext uri="{FF2B5EF4-FFF2-40B4-BE49-F238E27FC236}">
                <a16:creationId xmlns:a16="http://schemas.microsoft.com/office/drawing/2014/main" id="{13B95DC0-6DF3-D27D-8493-954D138EB3A1}"/>
              </a:ext>
            </a:extLst>
          </p:cNvPr>
          <p:cNvPicPr>
            <a:picLocks noGrp="1" noChangeAspect="1"/>
          </p:cNvPicPr>
          <p:nvPr>
            <p:ph idx="1"/>
          </p:nvPr>
        </p:nvPicPr>
        <p:blipFill>
          <a:blip r:embed="rId2"/>
          <a:stretch>
            <a:fillRect/>
          </a:stretch>
        </p:blipFill>
        <p:spPr>
          <a:xfrm>
            <a:off x="4895623" y="1666366"/>
            <a:ext cx="3897312" cy="3885348"/>
          </a:xfrm>
        </p:spPr>
      </p:pic>
      <p:sp>
        <p:nvSpPr>
          <p:cNvPr id="7" name="Rectangle 1">
            <a:extLst>
              <a:ext uri="{FF2B5EF4-FFF2-40B4-BE49-F238E27FC236}">
                <a16:creationId xmlns:a16="http://schemas.microsoft.com/office/drawing/2014/main" id="{22C0A824-B25B-8F52-C56D-16E0EBC0F3F3}"/>
              </a:ext>
            </a:extLst>
          </p:cNvPr>
          <p:cNvSpPr>
            <a:spLocks noGrp="1" noChangeArrowheads="1"/>
          </p:cNvSpPr>
          <p:nvPr>
            <p:ph type="body" sz="half" idx="2"/>
          </p:nvPr>
        </p:nvSpPr>
        <p:spPr bwMode="auto">
          <a:xfrm>
            <a:off x="164468" y="849128"/>
            <a:ext cx="4561957"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Employees who </a:t>
            </a:r>
            <a:r>
              <a:rPr kumimoji="0" lang="en-US" altLang="en-US" sz="1800" b="1" i="0" u="none" strike="noStrike" cap="none" normalizeH="0" baseline="0" dirty="0">
                <a:ln>
                  <a:noFill/>
                </a:ln>
                <a:solidFill>
                  <a:schemeClr val="tx1"/>
                </a:solidFill>
                <a:effectLst/>
                <a:latin typeface="Arial" panose="020B0604020202020204" pitchFamily="34" charset="0"/>
              </a:rPr>
              <a:t>left ("Yes")</a:t>
            </a:r>
            <a:r>
              <a:rPr kumimoji="0" lang="en-US" altLang="en-US" sz="1800" b="0" i="0" u="none" strike="noStrike" cap="none" normalizeH="0" baseline="0" dirty="0">
                <a:ln>
                  <a:noFill/>
                </a:ln>
                <a:solidFill>
                  <a:schemeClr val="tx1"/>
                </a:solidFill>
                <a:effectLst/>
                <a:latin typeface="Arial" panose="020B0604020202020204" pitchFamily="34" charset="0"/>
              </a:rPr>
              <a:t> have a </a:t>
            </a:r>
            <a:r>
              <a:rPr kumimoji="0" lang="en-US" altLang="en-US" sz="1800" b="1" i="0" u="none" strike="noStrike" cap="none" normalizeH="0" baseline="0" dirty="0">
                <a:ln>
                  <a:noFill/>
                </a:ln>
                <a:solidFill>
                  <a:schemeClr val="tx1"/>
                </a:solidFill>
                <a:effectLst/>
                <a:latin typeface="Arial" panose="020B0604020202020204" pitchFamily="34" charset="0"/>
              </a:rPr>
              <a:t>lower median</a:t>
            </a:r>
            <a:r>
              <a:rPr kumimoji="0" lang="en-US" altLang="en-US" sz="1800" b="0" i="0" u="none" strike="noStrike" cap="none" normalizeH="0" baseline="0" dirty="0">
                <a:ln>
                  <a:noFill/>
                </a:ln>
                <a:solidFill>
                  <a:schemeClr val="tx1"/>
                </a:solidFill>
                <a:effectLst/>
                <a:latin typeface="Arial" panose="020B0604020202020204" pitchFamily="34" charset="0"/>
              </a:rPr>
              <a:t> number of working years compared to those who </a:t>
            </a:r>
            <a:r>
              <a:rPr kumimoji="0" lang="en-US" altLang="en-US" sz="1800" b="1" i="0" u="none" strike="noStrike" cap="none" normalizeH="0" baseline="0" dirty="0">
                <a:ln>
                  <a:noFill/>
                </a:ln>
                <a:solidFill>
                  <a:schemeClr val="tx1"/>
                </a:solidFill>
                <a:effectLst/>
                <a:latin typeface="Arial" panose="020B0604020202020204" pitchFamily="34" charset="0"/>
              </a:rPr>
              <a:t>stayed ("No")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suggests employees with fewer total working years are more likely to leave.</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IQR for employees who left is </a:t>
            </a:r>
            <a:r>
              <a:rPr kumimoji="0" lang="en-US" altLang="en-US" sz="1800" b="1" i="0" u="none" strike="noStrike" cap="none" normalizeH="0" baseline="0" dirty="0">
                <a:ln>
                  <a:noFill/>
                </a:ln>
                <a:solidFill>
                  <a:schemeClr val="tx1"/>
                </a:solidFill>
                <a:effectLst/>
                <a:latin typeface="Arial" panose="020B0604020202020204" pitchFamily="34" charset="0"/>
              </a:rPr>
              <a:t>narrower</a:t>
            </a:r>
            <a:r>
              <a:rPr kumimoji="0" lang="en-US" altLang="en-US" sz="1800" b="0" i="0" u="none" strike="noStrike" cap="none" normalizeH="0" baseline="0" dirty="0">
                <a:ln>
                  <a:noFill/>
                </a:ln>
                <a:solidFill>
                  <a:schemeClr val="tx1"/>
                </a:solidFill>
                <a:effectLst/>
                <a:latin typeface="Arial" panose="020B0604020202020204" pitchFamily="34" charset="0"/>
              </a:rPr>
              <a:t>, indicating their total working years are more tightly clustered around the median.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Those who stayed have a </a:t>
            </a:r>
            <a:r>
              <a:rPr kumimoji="0" lang="en-US" altLang="en-US" sz="1800" b="1" i="0" u="none" strike="noStrike" cap="none" normalizeH="0" baseline="0" dirty="0">
                <a:ln>
                  <a:noFill/>
                </a:ln>
                <a:solidFill>
                  <a:schemeClr val="tx1"/>
                </a:solidFill>
                <a:effectLst/>
                <a:latin typeface="Arial" panose="020B0604020202020204" pitchFamily="34" charset="0"/>
              </a:rPr>
              <a:t>wider spread</a:t>
            </a:r>
            <a:r>
              <a:rPr kumimoji="0" lang="en-US" altLang="en-US" sz="1800" b="0" i="0" u="none" strike="noStrike" cap="none" normalizeH="0" baseline="0" dirty="0">
                <a:ln>
                  <a:noFill/>
                </a:ln>
                <a:solidFill>
                  <a:schemeClr val="tx1"/>
                </a:solidFill>
                <a:effectLst/>
                <a:latin typeface="Arial" panose="020B0604020202020204" pitchFamily="34" charset="0"/>
              </a:rPr>
              <a:t>, showing more variability in their total working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Employees with </a:t>
            </a:r>
            <a:r>
              <a:rPr kumimoji="0" lang="en-US" altLang="en-US" sz="1800" b="1" i="0" u="none" strike="noStrike" cap="none" normalizeH="0" baseline="0" dirty="0">
                <a:ln>
                  <a:noFill/>
                </a:ln>
                <a:solidFill>
                  <a:schemeClr val="tx1"/>
                </a:solidFill>
                <a:effectLst/>
                <a:latin typeface="Arial" panose="020B0604020202020204" pitchFamily="34" charset="0"/>
              </a:rPr>
              <a:t>fewer total working years</a:t>
            </a:r>
            <a:r>
              <a:rPr kumimoji="0" lang="en-US" altLang="en-US" sz="1800" b="0" i="0" u="none" strike="noStrike" cap="none" normalizeH="0" baseline="0" dirty="0">
                <a:ln>
                  <a:noFill/>
                </a:ln>
                <a:solidFill>
                  <a:schemeClr val="tx1"/>
                </a:solidFill>
                <a:effectLst/>
                <a:latin typeface="Arial" panose="020B0604020202020204" pitchFamily="34" charset="0"/>
              </a:rPr>
              <a:t> are more likely to experience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Those with </a:t>
            </a:r>
            <a:r>
              <a:rPr kumimoji="0" lang="en-US" altLang="en-US" sz="1800" b="1" i="0" u="none" strike="noStrike" cap="none" normalizeH="0" baseline="0" dirty="0">
                <a:ln>
                  <a:noFill/>
                </a:ln>
                <a:solidFill>
                  <a:schemeClr val="tx1"/>
                </a:solidFill>
                <a:effectLst/>
                <a:latin typeface="Arial" panose="020B0604020202020204" pitchFamily="34" charset="0"/>
              </a:rPr>
              <a:t>longer careers</a:t>
            </a:r>
            <a:r>
              <a:rPr kumimoji="0" lang="en-US" altLang="en-US" sz="1800" b="0" i="0" u="none" strike="noStrike" cap="none" normalizeH="0" baseline="0" dirty="0">
                <a:ln>
                  <a:noFill/>
                </a:ln>
                <a:solidFill>
                  <a:schemeClr val="tx1"/>
                </a:solidFill>
                <a:effectLst/>
                <a:latin typeface="Arial" panose="020B0604020202020204" pitchFamily="34" charset="0"/>
              </a:rPr>
              <a:t> tend to </a:t>
            </a:r>
            <a:r>
              <a:rPr kumimoji="0" lang="en-US" altLang="en-US" sz="1800" b="1" i="0" u="none" strike="noStrike" cap="none" normalizeH="0" baseline="0" dirty="0">
                <a:ln>
                  <a:noFill/>
                </a:ln>
                <a:solidFill>
                  <a:schemeClr val="tx1"/>
                </a:solidFill>
                <a:effectLst/>
                <a:latin typeface="Arial" panose="020B0604020202020204" pitchFamily="34" charset="0"/>
              </a:rPr>
              <a:t>stay</a:t>
            </a:r>
            <a:r>
              <a:rPr kumimoji="0" lang="en-US" altLang="en-US" sz="1800" b="0" i="0" u="none" strike="noStrike" cap="none" normalizeH="0" baseline="0" dirty="0">
                <a:ln>
                  <a:noFill/>
                </a:ln>
                <a:solidFill>
                  <a:schemeClr val="tx1"/>
                </a:solidFill>
                <a:effectLst/>
                <a:latin typeface="Arial" panose="020B0604020202020204" pitchFamily="34" charset="0"/>
              </a:rPr>
              <a:t> with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are a few exceptions where employees with long experience still leave, but they are outliers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FC075A19-F350-942E-5486-4887603CDB4C}"/>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1763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98</TotalTime>
  <Words>717</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Century Gothic</vt:lpstr>
      <vt:lpstr>Consolas</vt:lpstr>
      <vt:lpstr>Wingdings 3</vt:lpstr>
      <vt:lpstr>Ion</vt:lpstr>
      <vt:lpstr>IBM HR Analytics Employee Attrition &amp; Performance</vt:lpstr>
      <vt:lpstr>Introduction</vt:lpstr>
      <vt:lpstr>Problem Statement</vt:lpstr>
      <vt:lpstr>Objective</vt:lpstr>
      <vt:lpstr>Hypothesis</vt:lpstr>
      <vt:lpstr>EXPLORATRY DATA ANALYSIS</vt:lpstr>
      <vt:lpstr>Attrition vs overtime</vt:lpstr>
      <vt:lpstr>Attrition vs Monthly income</vt:lpstr>
      <vt:lpstr>Attrition by Total working years</vt:lpstr>
      <vt:lpstr>Attrition vs Percent salary hike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dc:creator>
  <cp:keywords/>
  <dc:description>generated using python-pptx</dc:description>
  <cp:lastModifiedBy>Admin</cp:lastModifiedBy>
  <cp:revision>3</cp:revision>
  <dcterms:created xsi:type="dcterms:W3CDTF">2013-01-27T09:14:16Z</dcterms:created>
  <dcterms:modified xsi:type="dcterms:W3CDTF">2025-04-28T07:32:23Z</dcterms:modified>
  <cp:category/>
</cp:coreProperties>
</file>