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99336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78B63-AE02-4934-9A42-BCA5BCBFBF66}"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00429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351742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576628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384702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878B63-AE02-4934-9A42-BCA5BCBFBF66}"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97456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878B63-AE02-4934-9A42-BCA5BCBFBF66}" type="datetimeFigureOut">
              <a:rPr lang="en-US" smtClean="0"/>
              <a:t>4/26/2025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51510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3396646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914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07201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78B63-AE02-4934-9A42-BCA5BCBFBF66}"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90684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878B63-AE02-4934-9A42-BCA5BCBFBF66}"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87759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78B63-AE02-4934-9A42-BCA5BCBFBF66}"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82477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878B63-AE02-4934-9A42-BCA5BCBFBF66}"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47734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78B63-AE02-4934-9A42-BCA5BCBFBF66}" type="datetimeFigureOut">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136952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78B63-AE02-4934-9A42-BCA5BCBFBF66}"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389019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78B63-AE02-4934-9A42-BCA5BCBFBF66}"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16E3BE-0169-49A6-AC54-947E12B32365}" type="slidenum">
              <a:rPr lang="en-US" smtClean="0"/>
              <a:t>‹#›</a:t>
            </a:fld>
            <a:endParaRPr lang="en-US"/>
          </a:p>
        </p:txBody>
      </p:sp>
    </p:spTree>
    <p:extLst>
      <p:ext uri="{BB962C8B-B14F-4D97-AF65-F5344CB8AC3E}">
        <p14:creationId xmlns:p14="http://schemas.microsoft.com/office/powerpoint/2010/main" val="27432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878B63-AE02-4934-9A42-BCA5BCBFBF66}" type="datetimeFigureOut">
              <a:rPr lang="en-US" smtClean="0"/>
              <a:t>4/26/2025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616E3BE-0169-49A6-AC54-947E12B32365}" type="slidenum">
              <a:rPr lang="en-US" smtClean="0"/>
              <a:t>‹#›</a:t>
            </a:fld>
            <a:endParaRPr lang="en-US"/>
          </a:p>
        </p:txBody>
      </p:sp>
    </p:spTree>
    <p:extLst>
      <p:ext uri="{BB962C8B-B14F-4D97-AF65-F5344CB8AC3E}">
        <p14:creationId xmlns:p14="http://schemas.microsoft.com/office/powerpoint/2010/main" val="2521965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852B-C727-A95E-10D2-D91E535CC6D7}"/>
              </a:ext>
            </a:extLst>
          </p:cNvPr>
          <p:cNvSpPr>
            <a:spLocks noGrp="1"/>
          </p:cNvSpPr>
          <p:nvPr>
            <p:ph type="ctrTitle"/>
          </p:nvPr>
        </p:nvSpPr>
        <p:spPr>
          <a:xfrm>
            <a:off x="1524000" y="2507227"/>
            <a:ext cx="9144000" cy="921774"/>
          </a:xfrm>
        </p:spPr>
        <p:txBody>
          <a:bodyPr>
            <a:normAutofit/>
          </a:bodyPr>
          <a:lstStyle/>
          <a:p>
            <a:r>
              <a:rPr lang="en-US" b="1" i="1" dirty="0"/>
              <a:t>Olympic Games Analysis</a:t>
            </a:r>
          </a:p>
        </p:txBody>
      </p:sp>
    </p:spTree>
    <p:extLst>
      <p:ext uri="{BB962C8B-B14F-4D97-AF65-F5344CB8AC3E}">
        <p14:creationId xmlns:p14="http://schemas.microsoft.com/office/powerpoint/2010/main" val="167935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72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D76B-134B-F2EA-E5B1-501E8F5D04D4}"/>
              </a:ext>
            </a:extLst>
          </p:cNvPr>
          <p:cNvSpPr>
            <a:spLocks noGrp="1"/>
          </p:cNvSpPr>
          <p:nvPr>
            <p:ph type="title"/>
          </p:nvPr>
        </p:nvSpPr>
        <p:spPr/>
        <p:txBody>
          <a:bodyPr/>
          <a:lstStyle/>
          <a:p>
            <a:pPr algn="ctr"/>
            <a:r>
              <a:rPr lang="en-US" b="1" dirty="0"/>
              <a:t>Key Observations</a:t>
            </a:r>
          </a:p>
        </p:txBody>
      </p:sp>
      <p:sp>
        <p:nvSpPr>
          <p:cNvPr id="4" name="Rectangle 1">
            <a:extLst>
              <a:ext uri="{FF2B5EF4-FFF2-40B4-BE49-F238E27FC236}">
                <a16:creationId xmlns:a16="http://schemas.microsoft.com/office/drawing/2014/main" id="{9C0396E3-174C-67AC-78AE-5E145E8326AF}"/>
              </a:ext>
            </a:extLst>
          </p:cNvPr>
          <p:cNvSpPr>
            <a:spLocks noGrp="1" noChangeArrowheads="1"/>
          </p:cNvSpPr>
          <p:nvPr>
            <p:ph idx="1"/>
          </p:nvPr>
        </p:nvSpPr>
        <p:spPr bwMode="auto">
          <a:xfrm>
            <a:off x="931438" y="2313136"/>
            <a:ext cx="10191472" cy="343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400" b="1" dirty="0">
                <a:latin typeface="Arial" panose="020B0604020202020204" pitchFamily="34" charset="0"/>
                <a:cs typeface="Arial" panose="020B0604020202020204" pitchFamily="34" charset="0"/>
              </a:rPr>
              <a:t>Host Country Advantage: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If cross-mapped, host countries like USA, Australia, and China likely saw medal boosts during their hosting years.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Sport-Specific Dominance: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Some countries specialize heavily in certain sports (e.g., China in gymnastics, USA in swimming).</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Emergence of New Events: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rise in total event count suggests new events are introduced to promote inclusiveness and modernization.</a:t>
            </a:r>
          </a:p>
          <a:p>
            <a:pPr defTabSz="914400" eaLnBrk="0" fontAlgn="base" hangingPunct="0">
              <a:spcBef>
                <a:spcPct val="0"/>
              </a:spcBef>
              <a:spcAft>
                <a:spcPct val="0"/>
              </a:spcAft>
              <a:buClrTx/>
              <a:buSzTx/>
              <a:buFont typeface="Arial" panose="020B0604020202020204" pitchFamily="34" charset="0"/>
              <a:buChar char="•"/>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USA's gold medal dominance is exceptionally clear.</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Team sports (hockey, football, basketball) are crowd favorites and draw major athlete participation.</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Aquatics and Athletics are the backbone of the Olympics — both in medals and events.</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Medal distribution among Gold/Silver/Bronze is incredibly well-balanced.</a:t>
            </a:r>
          </a:p>
          <a:p>
            <a:pPr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Beijing emerges as a standout city for hosting successful large-scale Games.</a:t>
            </a:r>
          </a:p>
        </p:txBody>
      </p:sp>
    </p:spTree>
    <p:extLst>
      <p:ext uri="{BB962C8B-B14F-4D97-AF65-F5344CB8AC3E}">
        <p14:creationId xmlns:p14="http://schemas.microsoft.com/office/powerpoint/2010/main" val="218683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BD67-654E-76F1-7E3A-2DA63ACCF327}"/>
              </a:ext>
            </a:extLst>
          </p:cNvPr>
          <p:cNvSpPr>
            <a:spLocks noGrp="1"/>
          </p:cNvSpPr>
          <p:nvPr>
            <p:ph type="title"/>
          </p:nvPr>
        </p:nvSpPr>
        <p:spPr>
          <a:xfrm>
            <a:off x="1715293" y="1221822"/>
            <a:ext cx="8761413" cy="684952"/>
          </a:xfrm>
        </p:spPr>
        <p:txBody>
          <a:bodyPr/>
          <a:lstStyle/>
          <a:p>
            <a:pPr algn="ctr"/>
            <a:r>
              <a:rPr kumimoji="0" lang="en-US" altLang="en-US" sz="4000" b="1" i="0" u="none" strike="noStrike" cap="none" normalizeH="0" baseline="0" dirty="0">
                <a:ln>
                  <a:noFill/>
                </a:ln>
                <a:solidFill>
                  <a:schemeClr val="bg1"/>
                </a:solidFill>
                <a:effectLst/>
                <a:latin typeface="Arial" panose="020B0604020202020204" pitchFamily="34" charset="0"/>
              </a:rPr>
              <a:t>Content</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D08BB564-46E3-9522-644F-211D186B9048}"/>
              </a:ext>
            </a:extLst>
          </p:cNvPr>
          <p:cNvSpPr>
            <a:spLocks noGrp="1" noChangeArrowheads="1"/>
          </p:cNvSpPr>
          <p:nvPr>
            <p:ph idx="1"/>
          </p:nvPr>
        </p:nvSpPr>
        <p:spPr bwMode="auto">
          <a:xfrm>
            <a:off x="1804379" y="2790304"/>
            <a:ext cx="90355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latin typeface="Arial" panose="020B0604020202020204" pitchFamily="34" charset="0"/>
                <a:cs typeface="Arial" panose="020B0604020202020204" pitchFamily="34" charset="0"/>
              </a:rPr>
              <a:t>This analysis explores key trends, important observations, and significant results from the Olympics dataset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It examines how countries perform across different Olympic Games, highlights the sports and athletes that dominate the medal charts, and uncovers patterns related to medal distribution over time. By analyzing historical Olympic data, the study aims to provide valuable insights into the factors contributing to athletic success, the emergence of new sports, and the evolving global landscape of the Olympic Games.</a:t>
            </a:r>
          </a:p>
        </p:txBody>
      </p:sp>
    </p:spTree>
    <p:extLst>
      <p:ext uri="{BB962C8B-B14F-4D97-AF65-F5344CB8AC3E}">
        <p14:creationId xmlns:p14="http://schemas.microsoft.com/office/powerpoint/2010/main" val="200445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3BF6-7E4E-1A6D-5590-C1AC83652B45}"/>
              </a:ext>
            </a:extLst>
          </p:cNvPr>
          <p:cNvSpPr>
            <a:spLocks noGrp="1"/>
          </p:cNvSpPr>
          <p:nvPr>
            <p:ph type="title"/>
          </p:nvPr>
        </p:nvSpPr>
        <p:spPr/>
        <p:txBody>
          <a:bodyPr/>
          <a:lstStyle/>
          <a:p>
            <a:pPr algn="ctr"/>
            <a:r>
              <a:rPr lang="en-US" b="1" dirty="0">
                <a:solidFill>
                  <a:schemeClr val="bg1"/>
                </a:solidFill>
              </a:rPr>
              <a:t>Observations</a:t>
            </a:r>
          </a:p>
        </p:txBody>
      </p:sp>
      <p:sp>
        <p:nvSpPr>
          <p:cNvPr id="3" name="Content Placeholder 2">
            <a:extLst>
              <a:ext uri="{FF2B5EF4-FFF2-40B4-BE49-F238E27FC236}">
                <a16:creationId xmlns:a16="http://schemas.microsoft.com/office/drawing/2014/main" id="{85EA9300-DD49-1451-BE1E-5AD7E019E1F4}"/>
              </a:ext>
            </a:extLst>
          </p:cNvPr>
          <p:cNvSpPr>
            <a:spLocks noGrp="1"/>
          </p:cNvSpPr>
          <p:nvPr>
            <p:ph idx="1"/>
          </p:nvPr>
        </p:nvSpPr>
        <p:spPr>
          <a:xfrm>
            <a:off x="1683170" y="3036120"/>
            <a:ext cx="8825659" cy="2410952"/>
          </a:xfrm>
        </p:spPr>
        <p:txBody>
          <a:bodyPr>
            <a:normAutofit/>
          </a:bodyPr>
          <a:lstStyle/>
          <a:p>
            <a:pPr>
              <a:buFont typeface="Arial" panose="020B0604020202020204" pitchFamily="34" charset="0"/>
              <a:buChar char="•"/>
            </a:pPr>
            <a:r>
              <a:rPr lang="en-US" b="1" dirty="0"/>
              <a:t>Medal Distribution:</a:t>
            </a:r>
            <a:endParaRPr lang="en-US" dirty="0"/>
          </a:p>
          <a:p>
            <a:pPr marL="742950" lvl="1" indent="-285750">
              <a:buFont typeface="Arial" panose="020B0604020202020204" pitchFamily="34" charset="0"/>
              <a:buChar char="•"/>
            </a:pPr>
            <a:r>
              <a:rPr lang="en-US" dirty="0"/>
              <a:t>Certain countries consistently lead in medal counts (e.g., USA, China, Russia).</a:t>
            </a:r>
          </a:p>
          <a:p>
            <a:pPr marL="742950" lvl="1" indent="-285750">
              <a:buFont typeface="Arial" panose="020B0604020202020204" pitchFamily="34" charset="0"/>
              <a:buChar char="•"/>
            </a:pPr>
            <a:r>
              <a:rPr lang="en-US" dirty="0"/>
              <a:t>Host countries often see a boost in their medal tally.</a:t>
            </a:r>
          </a:p>
          <a:p>
            <a:pPr>
              <a:buFont typeface="Arial" panose="020B0604020202020204" pitchFamily="34" charset="0"/>
              <a:buChar char="•"/>
            </a:pPr>
            <a:r>
              <a:rPr lang="en-US" b="1" dirty="0"/>
              <a:t>Athlete and Event Analysis:</a:t>
            </a:r>
            <a:endParaRPr lang="en-US" dirty="0"/>
          </a:p>
          <a:p>
            <a:pPr marL="742950" lvl="1" indent="-285750">
              <a:buFont typeface="Arial" panose="020B0604020202020204" pitchFamily="34" charset="0"/>
              <a:buChar char="•"/>
            </a:pPr>
            <a:r>
              <a:rPr lang="en-US" dirty="0"/>
              <a:t>Swimming and Athletics account for the majority of medals awarded.</a:t>
            </a:r>
          </a:p>
          <a:p>
            <a:pPr marL="742950" lvl="1" indent="-285750">
              <a:buFont typeface="Arial" panose="020B0604020202020204" pitchFamily="34" charset="0"/>
              <a:buChar char="•"/>
            </a:pPr>
            <a:r>
              <a:rPr lang="en-US" dirty="0"/>
              <a:t>Some athletes, like Michael Phelps, dominate across multiple Olympic Games.</a:t>
            </a:r>
          </a:p>
          <a:p>
            <a:pPr marL="457200" lvl="1" indent="0">
              <a:buNone/>
            </a:pPr>
            <a:endParaRPr lang="en-US" dirty="0"/>
          </a:p>
          <a:p>
            <a:pPr marL="0" indent="0">
              <a:buNone/>
            </a:pPr>
            <a:endParaRPr lang="en-US" dirty="0"/>
          </a:p>
          <a:p>
            <a:endParaRPr lang="en-US" b="1" dirty="0"/>
          </a:p>
        </p:txBody>
      </p:sp>
    </p:spTree>
    <p:extLst>
      <p:ext uri="{BB962C8B-B14F-4D97-AF65-F5344CB8AC3E}">
        <p14:creationId xmlns:p14="http://schemas.microsoft.com/office/powerpoint/2010/main" val="140393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17ADA3-944E-FFCA-A109-C5D67F8F0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90" y="245843"/>
            <a:ext cx="11469974" cy="6366313"/>
          </a:xfrm>
          <a:prstGeom prst="rect">
            <a:avLst/>
          </a:prstGeom>
        </p:spPr>
      </p:pic>
    </p:spTree>
    <p:extLst>
      <p:ext uri="{BB962C8B-B14F-4D97-AF65-F5344CB8AC3E}">
        <p14:creationId xmlns:p14="http://schemas.microsoft.com/office/powerpoint/2010/main" val="177073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948CB6-8085-AF8F-AE4D-00D73B3F5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72" y="119254"/>
            <a:ext cx="11220621" cy="6576514"/>
          </a:xfrm>
          <a:prstGeom prst="rect">
            <a:avLst/>
          </a:prstGeom>
        </p:spPr>
      </p:pic>
    </p:spTree>
    <p:extLst>
      <p:ext uri="{BB962C8B-B14F-4D97-AF65-F5344CB8AC3E}">
        <p14:creationId xmlns:p14="http://schemas.microsoft.com/office/powerpoint/2010/main" val="350458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2C29-2B15-4196-E07B-AC0639AA45B1}"/>
              </a:ext>
            </a:extLst>
          </p:cNvPr>
          <p:cNvSpPr>
            <a:spLocks noGrp="1"/>
          </p:cNvSpPr>
          <p:nvPr>
            <p:ph type="title"/>
          </p:nvPr>
        </p:nvSpPr>
        <p:spPr/>
        <p:txBody>
          <a:bodyPr/>
          <a:lstStyle/>
          <a:p>
            <a:pPr algn="ctr"/>
            <a:r>
              <a:rPr lang="en-US" b="1" dirty="0"/>
              <a:t>Result</a:t>
            </a:r>
          </a:p>
        </p:txBody>
      </p:sp>
      <p:sp>
        <p:nvSpPr>
          <p:cNvPr id="3" name="Content Placeholder 2">
            <a:extLst>
              <a:ext uri="{FF2B5EF4-FFF2-40B4-BE49-F238E27FC236}">
                <a16:creationId xmlns:a16="http://schemas.microsoft.com/office/drawing/2014/main" id="{6730FA52-E097-B309-F291-052A54E58701}"/>
              </a:ext>
            </a:extLst>
          </p:cNvPr>
          <p:cNvSpPr>
            <a:spLocks noGrp="1"/>
          </p:cNvSpPr>
          <p:nvPr>
            <p:ph idx="1"/>
          </p:nvPr>
        </p:nvSpPr>
        <p:spPr/>
        <p:txBody>
          <a:bodyPr>
            <a:normAutofit fontScale="92500" lnSpcReduction="20000"/>
          </a:bodyPr>
          <a:lstStyle/>
          <a:p>
            <a:pPr>
              <a:buNone/>
            </a:pPr>
            <a:r>
              <a:rPr lang="en-US" b="1" dirty="0"/>
              <a:t>1. Medal Distribution by Gender:</a:t>
            </a:r>
            <a:endParaRPr lang="en-US" dirty="0"/>
          </a:p>
          <a:p>
            <a:pPr>
              <a:buFont typeface="Arial" panose="020B0604020202020204" pitchFamily="34" charset="0"/>
              <a:buChar char="•"/>
            </a:pPr>
            <a:r>
              <a:rPr lang="en-US" b="1" dirty="0"/>
              <a:t>Men:</a:t>
            </a:r>
            <a:r>
              <a:rPr lang="en-US" dirty="0"/>
              <a:t> 61.3% of total medals (~9.39K medals)</a:t>
            </a:r>
          </a:p>
          <a:p>
            <a:pPr>
              <a:buFont typeface="Arial" panose="020B0604020202020204" pitchFamily="34" charset="0"/>
              <a:buChar char="•"/>
            </a:pPr>
            <a:r>
              <a:rPr lang="en-US" b="1" dirty="0"/>
              <a:t>Women:</a:t>
            </a:r>
            <a:r>
              <a:rPr lang="en-US" dirty="0"/>
              <a:t> 38.7% of total medals (~5.93K medals)</a:t>
            </a:r>
          </a:p>
          <a:p>
            <a:pPr>
              <a:buFont typeface="Arial" panose="020B0604020202020204" pitchFamily="34" charset="0"/>
              <a:buChar char="•"/>
            </a:pPr>
            <a:r>
              <a:rPr lang="en-US" b="1" dirty="0"/>
              <a:t>Insight:</a:t>
            </a:r>
            <a:r>
              <a:rPr lang="en-US" dirty="0"/>
              <a:t> There is a significant but narrowing gender gap — male athletes have historically won more medals than females.</a:t>
            </a:r>
          </a:p>
          <a:p>
            <a:pPr>
              <a:buFont typeface="Arial" panose="020B0604020202020204" pitchFamily="34" charset="0"/>
              <a:buChar char="•"/>
            </a:pPr>
            <a:endParaRPr lang="en-US" dirty="0"/>
          </a:p>
          <a:p>
            <a:pPr>
              <a:buNone/>
            </a:pPr>
            <a:r>
              <a:rPr lang="en-US" b="1" dirty="0"/>
              <a:t>2. Top Performing Countries:</a:t>
            </a:r>
            <a:endParaRPr lang="en-US" dirty="0"/>
          </a:p>
          <a:p>
            <a:pPr>
              <a:buFont typeface="Arial" panose="020B0604020202020204" pitchFamily="34" charset="0"/>
              <a:buChar char="•"/>
            </a:pPr>
            <a:r>
              <a:rPr lang="en-US" b="1" dirty="0"/>
              <a:t>United States</a:t>
            </a:r>
            <a:r>
              <a:rPr lang="en-US" dirty="0"/>
              <a:t> leads overwhelmingly in total medals.</a:t>
            </a:r>
          </a:p>
          <a:p>
            <a:pPr>
              <a:buFont typeface="Arial" panose="020B0604020202020204" pitchFamily="34" charset="0"/>
              <a:buChar char="•"/>
            </a:pPr>
            <a:r>
              <a:rPr lang="en-US" dirty="0"/>
              <a:t>Followed by </a:t>
            </a:r>
            <a:r>
              <a:rPr lang="en-US" b="1" dirty="0"/>
              <a:t>Soviet Union</a:t>
            </a:r>
            <a:r>
              <a:rPr lang="en-US" dirty="0"/>
              <a:t>, </a:t>
            </a:r>
            <a:r>
              <a:rPr lang="en-US" b="1" dirty="0"/>
              <a:t>Australia</a:t>
            </a:r>
            <a:r>
              <a:rPr lang="en-US" dirty="0"/>
              <a:t>, </a:t>
            </a:r>
            <a:r>
              <a:rPr lang="en-US" b="1" dirty="0"/>
              <a:t>Germany</a:t>
            </a:r>
            <a:r>
              <a:rPr lang="en-US" dirty="0"/>
              <a:t>, and </a:t>
            </a:r>
            <a:r>
              <a:rPr lang="en-US" b="1" dirty="0"/>
              <a:t>China</a:t>
            </a:r>
            <a:r>
              <a:rPr lang="en-US" dirty="0"/>
              <a:t>.</a:t>
            </a:r>
          </a:p>
          <a:p>
            <a:pPr>
              <a:buFont typeface="Arial" panose="020B0604020202020204" pitchFamily="34" charset="0"/>
              <a:buChar char="•"/>
            </a:pPr>
            <a:r>
              <a:rPr lang="en-US" b="1" dirty="0"/>
              <a:t>Insight:</a:t>
            </a:r>
            <a:r>
              <a:rPr lang="en-US" dirty="0"/>
              <a:t> Dominance is evident from a few traditional sporting superpowers.</a:t>
            </a:r>
          </a:p>
          <a:p>
            <a:endParaRPr lang="en-US" dirty="0"/>
          </a:p>
        </p:txBody>
      </p:sp>
    </p:spTree>
    <p:extLst>
      <p:ext uri="{BB962C8B-B14F-4D97-AF65-F5344CB8AC3E}">
        <p14:creationId xmlns:p14="http://schemas.microsoft.com/office/powerpoint/2010/main" val="384459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30EA3C-B3BD-C61E-27BF-5942518C7FC9}"/>
              </a:ext>
            </a:extLst>
          </p:cNvPr>
          <p:cNvSpPr txBox="1"/>
          <p:nvPr/>
        </p:nvSpPr>
        <p:spPr>
          <a:xfrm>
            <a:off x="353961" y="534186"/>
            <a:ext cx="11484078" cy="5632311"/>
          </a:xfrm>
          <a:prstGeom prst="rect">
            <a:avLst/>
          </a:prstGeom>
          <a:noFill/>
        </p:spPr>
        <p:txBody>
          <a:bodyPr wrap="square">
            <a:spAutoFit/>
          </a:bodyPr>
          <a:lstStyle/>
          <a:p>
            <a:r>
              <a:rPr lang="en-US" b="1" dirty="0"/>
              <a:t>3. Year-wise Medal Trends:</a:t>
            </a:r>
            <a:endParaRPr lang="en-US" dirty="0"/>
          </a:p>
          <a:p>
            <a:pPr marL="285750" indent="-285750">
              <a:buFont typeface="Arial" panose="020B0604020202020204" pitchFamily="34" charset="0"/>
              <a:buChar char="•"/>
            </a:pPr>
            <a:r>
              <a:rPr lang="en-US" dirty="0"/>
              <a:t>Medals for both </a:t>
            </a:r>
            <a:r>
              <a:rPr lang="en-US" b="1" dirty="0"/>
              <a:t>Men</a:t>
            </a:r>
            <a:r>
              <a:rPr lang="en-US" dirty="0"/>
              <a:t> and </a:t>
            </a:r>
            <a:r>
              <a:rPr lang="en-US" b="1" dirty="0"/>
              <a:t>Women</a:t>
            </a:r>
            <a:r>
              <a:rPr lang="en-US" dirty="0"/>
              <a:t> have steadily increased over time.</a:t>
            </a:r>
          </a:p>
          <a:p>
            <a:pPr marL="285750" indent="-285750">
              <a:buFont typeface="Arial" panose="020B0604020202020204" pitchFamily="34" charset="0"/>
              <a:buChar char="•"/>
            </a:pPr>
            <a:r>
              <a:rPr lang="en-US" dirty="0"/>
              <a:t>Female medal counts especially show a sharp rise starting around </a:t>
            </a:r>
            <a:r>
              <a:rPr lang="en-US" b="1" dirty="0"/>
              <a:t>1985–1990</a:t>
            </a:r>
            <a:r>
              <a:rPr lang="en-US" dirty="0"/>
              <a:t>.</a:t>
            </a:r>
          </a:p>
          <a:p>
            <a:pPr marL="285750" indent="-285750">
              <a:buFont typeface="Arial" panose="020B0604020202020204" pitchFamily="34" charset="0"/>
              <a:buChar char="•"/>
            </a:pPr>
            <a:r>
              <a:rPr lang="en-US" b="1" dirty="0"/>
              <a:t>Insight:</a:t>
            </a:r>
            <a:r>
              <a:rPr lang="en-US" dirty="0"/>
              <a:t> Growing female participation and success over recent decades.</a:t>
            </a:r>
          </a:p>
          <a:p>
            <a:endParaRPr lang="en-US" dirty="0"/>
          </a:p>
          <a:p>
            <a:r>
              <a:rPr lang="en-US" b="1" dirty="0"/>
              <a:t>4. Top Athletes:</a:t>
            </a:r>
            <a:endParaRPr lang="en-US" dirty="0"/>
          </a:p>
          <a:p>
            <a:pPr marL="285750" indent="-285750">
              <a:buFont typeface="Arial" panose="020B0604020202020204" pitchFamily="34" charset="0"/>
              <a:buChar char="•"/>
            </a:pPr>
            <a:r>
              <a:rPr lang="en-US" b="1" dirty="0"/>
              <a:t>Michael Phelps</a:t>
            </a:r>
            <a:r>
              <a:rPr lang="en-US" dirty="0"/>
              <a:t> (Swimming) is the most decorated with a huge number of medals.</a:t>
            </a:r>
          </a:p>
          <a:p>
            <a:pPr marL="285750" indent="-285750">
              <a:buFont typeface="Arial" panose="020B0604020202020204" pitchFamily="34" charset="0"/>
              <a:buChar char="•"/>
            </a:pPr>
            <a:r>
              <a:rPr lang="en-US" dirty="0"/>
              <a:t>Other notable athletes: </a:t>
            </a:r>
            <a:r>
              <a:rPr lang="en-US" b="1" dirty="0"/>
              <a:t>Birgit Fischer</a:t>
            </a:r>
            <a:r>
              <a:rPr lang="en-US" dirty="0"/>
              <a:t>, </a:t>
            </a:r>
            <a:r>
              <a:rPr lang="en-US" b="1" dirty="0"/>
              <a:t>Jenny Thompson</a:t>
            </a:r>
            <a:r>
              <a:rPr lang="en-US" dirty="0"/>
              <a:t>, </a:t>
            </a:r>
            <a:r>
              <a:rPr lang="en-US" b="1" dirty="0"/>
              <a:t>Nikolay </a:t>
            </a:r>
            <a:r>
              <a:rPr lang="en-US" b="1" dirty="0" err="1"/>
              <a:t>Andrianov</a:t>
            </a:r>
            <a:r>
              <a:rPr lang="en-US" dirty="0"/>
              <a:t>, and </a:t>
            </a:r>
            <a:r>
              <a:rPr lang="en-US" b="1" dirty="0"/>
              <a:t>Dara Torres</a:t>
            </a:r>
            <a:r>
              <a:rPr lang="en-US" dirty="0"/>
              <a:t>.</a:t>
            </a:r>
          </a:p>
          <a:p>
            <a:pPr marL="285750" indent="-285750">
              <a:buFont typeface="Arial" panose="020B0604020202020204" pitchFamily="34" charset="0"/>
              <a:buChar char="•"/>
            </a:pPr>
            <a:r>
              <a:rPr lang="en-US" b="1" dirty="0"/>
              <a:t>Insight:</a:t>
            </a:r>
            <a:r>
              <a:rPr lang="en-US" dirty="0"/>
              <a:t> Swimming has produced several multi-medal winning legends.</a:t>
            </a:r>
          </a:p>
          <a:p>
            <a:endParaRPr lang="en-US" dirty="0"/>
          </a:p>
          <a:p>
            <a:r>
              <a:rPr lang="en-US" b="1" dirty="0"/>
              <a:t>5. Medal Distribution by Sport:</a:t>
            </a:r>
            <a:endParaRPr lang="en-US" dirty="0"/>
          </a:p>
          <a:p>
            <a:pPr marL="285750" indent="-285750">
              <a:buFont typeface="Arial" panose="020B0604020202020204" pitchFamily="34" charset="0"/>
              <a:buChar char="•"/>
            </a:pPr>
            <a:r>
              <a:rPr lang="en-US" b="1" dirty="0"/>
              <a:t>Aquatics (Swimming)</a:t>
            </a:r>
            <a:r>
              <a:rPr lang="en-US" dirty="0"/>
              <a:t> and </a:t>
            </a:r>
            <a:r>
              <a:rPr lang="en-US" b="1" dirty="0"/>
              <a:t>Athletics (Track &amp; Field)</a:t>
            </a:r>
            <a:r>
              <a:rPr lang="en-US" dirty="0"/>
              <a:t> dominate the total medals awarded.</a:t>
            </a:r>
          </a:p>
          <a:p>
            <a:pPr marL="285750" indent="-285750">
              <a:buFont typeface="Arial" panose="020B0604020202020204" pitchFamily="34" charset="0"/>
              <a:buChar char="•"/>
            </a:pPr>
            <a:r>
              <a:rPr lang="en-US" dirty="0"/>
              <a:t>Other strong sports include </a:t>
            </a:r>
            <a:r>
              <a:rPr lang="en-US" b="1" dirty="0"/>
              <a:t>Rowing</a:t>
            </a:r>
            <a:r>
              <a:rPr lang="en-US" dirty="0"/>
              <a:t>, </a:t>
            </a:r>
            <a:r>
              <a:rPr lang="en-US" b="1" dirty="0"/>
              <a:t>Hockey</a:t>
            </a:r>
            <a:r>
              <a:rPr lang="en-US" dirty="0"/>
              <a:t>, </a:t>
            </a:r>
            <a:r>
              <a:rPr lang="en-US" b="1" dirty="0"/>
              <a:t>Gymnastics</a:t>
            </a:r>
            <a:r>
              <a:rPr lang="en-US" dirty="0"/>
              <a:t>, </a:t>
            </a:r>
            <a:r>
              <a:rPr lang="en-US" b="1" dirty="0"/>
              <a:t>Handball</a:t>
            </a:r>
            <a:r>
              <a:rPr lang="en-US" dirty="0"/>
              <a:t>, and </a:t>
            </a:r>
            <a:r>
              <a:rPr lang="en-US" b="1" dirty="0"/>
              <a:t>Volleyball</a:t>
            </a:r>
            <a:r>
              <a:rPr lang="en-US" dirty="0"/>
              <a:t>.</a:t>
            </a:r>
          </a:p>
          <a:p>
            <a:pPr marL="285750" indent="-285750">
              <a:buFont typeface="Arial" panose="020B0604020202020204" pitchFamily="34" charset="0"/>
              <a:buChar char="•"/>
            </a:pPr>
            <a:r>
              <a:rPr lang="en-US" b="1" dirty="0"/>
              <a:t>Insight:</a:t>
            </a:r>
            <a:r>
              <a:rPr lang="en-US" dirty="0"/>
              <a:t> Aquatics and Athletics offer the most medal opportunities for athletes.</a:t>
            </a:r>
          </a:p>
          <a:p>
            <a:endParaRPr lang="en-US" dirty="0"/>
          </a:p>
          <a:p>
            <a:r>
              <a:rPr lang="en-US" b="1" dirty="0"/>
              <a:t>6. Medal Table Snapshot:</a:t>
            </a:r>
            <a:endParaRPr lang="en-US" dirty="0"/>
          </a:p>
          <a:p>
            <a:pPr marL="285750" indent="-285750">
              <a:buFont typeface="Arial" panose="020B0604020202020204" pitchFamily="34" charset="0"/>
              <a:buChar char="•"/>
            </a:pPr>
            <a:r>
              <a:rPr lang="en-US" dirty="0"/>
              <a:t>Country-level performance shows traditional dominance by a few European and American countries.</a:t>
            </a:r>
          </a:p>
          <a:p>
            <a:pPr marL="285750" indent="-285750">
              <a:buFont typeface="Arial" panose="020B0604020202020204" pitchFamily="34" charset="0"/>
              <a:buChar char="•"/>
            </a:pPr>
            <a:r>
              <a:rPr lang="en-US" dirty="0"/>
              <a:t>For example, </a:t>
            </a:r>
            <a:r>
              <a:rPr lang="en-US" b="1" dirty="0"/>
              <a:t>Cuba</a:t>
            </a:r>
            <a:r>
              <a:rPr lang="en-US" dirty="0"/>
              <a:t> and </a:t>
            </a:r>
            <a:r>
              <a:rPr lang="en-US" b="1" dirty="0"/>
              <a:t>France</a:t>
            </a:r>
            <a:r>
              <a:rPr lang="en-US" dirty="0"/>
              <a:t> show consistent medal wins across all types (Gold, Silver, Bronze).</a:t>
            </a:r>
          </a:p>
          <a:p>
            <a:endParaRPr lang="en-US" dirty="0"/>
          </a:p>
        </p:txBody>
      </p:sp>
    </p:spTree>
    <p:extLst>
      <p:ext uri="{BB962C8B-B14F-4D97-AF65-F5344CB8AC3E}">
        <p14:creationId xmlns:p14="http://schemas.microsoft.com/office/powerpoint/2010/main" val="239956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9D5FD6-054E-C904-73A5-ED494740FFEC}"/>
              </a:ext>
            </a:extLst>
          </p:cNvPr>
          <p:cNvSpPr txBox="1"/>
          <p:nvPr/>
        </p:nvSpPr>
        <p:spPr>
          <a:xfrm>
            <a:off x="304801" y="167148"/>
            <a:ext cx="11710218" cy="6586418"/>
          </a:xfrm>
          <a:prstGeom prst="rect">
            <a:avLst/>
          </a:prstGeom>
          <a:noFill/>
        </p:spPr>
        <p:txBody>
          <a:bodyPr wrap="square">
            <a:spAutoFit/>
          </a:bodyPr>
          <a:lstStyle/>
          <a:p>
            <a:pPr>
              <a:buNone/>
            </a:pPr>
            <a:r>
              <a:rPr lang="en-US" b="1" dirty="0"/>
              <a:t>7.</a:t>
            </a:r>
            <a:r>
              <a:rPr lang="en-US" sz="1600" b="1" dirty="0"/>
              <a:t>Gold Medal by Top 5 Countries</a:t>
            </a:r>
          </a:p>
          <a:p>
            <a:pPr marL="285750" indent="-285750">
              <a:buFont typeface="Arial" panose="020B0604020202020204" pitchFamily="34" charset="0"/>
              <a:buChar char="•"/>
            </a:pPr>
            <a:r>
              <a:rPr lang="en-US" sz="1600" b="1" dirty="0"/>
              <a:t>United States:</a:t>
            </a:r>
            <a:r>
              <a:rPr lang="en-US" sz="1600" dirty="0"/>
              <a:t> 928 golds (43.69% of top 5 total)</a:t>
            </a:r>
          </a:p>
          <a:p>
            <a:pPr marL="285750" indent="-285750">
              <a:buFont typeface="Arial" panose="020B0604020202020204" pitchFamily="34" charset="0"/>
              <a:buChar char="•"/>
            </a:pPr>
            <a:r>
              <a:rPr lang="en-US" sz="1600" b="1" dirty="0"/>
              <a:t>Soviet Union:</a:t>
            </a:r>
            <a:r>
              <a:rPr lang="en-US" sz="1600" dirty="0"/>
              <a:t> 439 golds (20.67%)</a:t>
            </a:r>
          </a:p>
          <a:p>
            <a:pPr marL="285750" indent="-285750">
              <a:buFont typeface="Arial" panose="020B0604020202020204" pitchFamily="34" charset="0"/>
              <a:buChar char="•"/>
            </a:pPr>
            <a:r>
              <a:rPr lang="en-US" sz="1600" b="1" dirty="0"/>
              <a:t>East Germany:</a:t>
            </a:r>
            <a:r>
              <a:rPr lang="en-US" sz="1600" dirty="0"/>
              <a:t> 286 golds (13.4%)</a:t>
            </a:r>
          </a:p>
          <a:p>
            <a:pPr marL="285750" indent="-285750">
              <a:buFont typeface="Arial" panose="020B0604020202020204" pitchFamily="34" charset="0"/>
              <a:buChar char="•"/>
            </a:pPr>
            <a:r>
              <a:rPr lang="en-US" sz="1600" b="1" dirty="0"/>
              <a:t>Germany:</a:t>
            </a:r>
            <a:r>
              <a:rPr lang="en-US" sz="1600" dirty="0"/>
              <a:t> 237 golds (11.16%)</a:t>
            </a:r>
          </a:p>
          <a:p>
            <a:pPr marL="285750" indent="-285750">
              <a:buFont typeface="Arial" panose="020B0604020202020204" pitchFamily="34" charset="0"/>
              <a:buChar char="•"/>
            </a:pPr>
            <a:r>
              <a:rPr lang="en-US" sz="1600" b="1" dirty="0"/>
              <a:t>China:</a:t>
            </a:r>
            <a:r>
              <a:rPr lang="en-US" sz="1600" dirty="0"/>
              <a:t> 234 golds (11.02%)</a:t>
            </a:r>
          </a:p>
          <a:p>
            <a:pPr marL="285750" indent="-285750">
              <a:buFont typeface="Arial" panose="020B0604020202020204" pitchFamily="34" charset="0"/>
              <a:buChar char="•"/>
            </a:pPr>
            <a:r>
              <a:rPr lang="en-US" sz="1600" b="1" dirty="0"/>
              <a:t>Insight:</a:t>
            </a:r>
            <a:br>
              <a:rPr lang="en-US" sz="1600" dirty="0"/>
            </a:br>
            <a:r>
              <a:rPr lang="en-US" sz="1600" dirty="0"/>
              <a:t>The USA dominates gold medals with almost </a:t>
            </a:r>
            <a:r>
              <a:rPr lang="en-US" sz="1600" b="1" dirty="0"/>
              <a:t>double</a:t>
            </a:r>
            <a:r>
              <a:rPr lang="en-US" sz="1600" dirty="0"/>
              <a:t> the total of the second-placed Soviet Union.</a:t>
            </a:r>
          </a:p>
          <a:p>
            <a:pPr marL="285750" indent="-285750">
              <a:buFont typeface="Arial" panose="020B0604020202020204" pitchFamily="34" charset="0"/>
              <a:buChar char="•"/>
            </a:pPr>
            <a:endParaRPr lang="en-US" sz="1600" dirty="0"/>
          </a:p>
          <a:p>
            <a:pPr>
              <a:buNone/>
            </a:pPr>
            <a:r>
              <a:rPr lang="en-US" sz="1600" b="1" dirty="0"/>
              <a:t>8.Top 5 Events Mostly Played</a:t>
            </a:r>
          </a:p>
          <a:p>
            <a:pPr marL="285750" indent="-285750">
              <a:buFont typeface="Arial" panose="020B0604020202020204" pitchFamily="34" charset="0"/>
              <a:buChar char="•"/>
            </a:pPr>
            <a:r>
              <a:rPr lang="en-US" sz="1600" dirty="0"/>
              <a:t>Sports like </a:t>
            </a:r>
            <a:r>
              <a:rPr lang="en-US" sz="1600" b="1" dirty="0"/>
              <a:t>Hockey</a:t>
            </a:r>
            <a:r>
              <a:rPr lang="en-US" sz="1600" dirty="0"/>
              <a:t>, </a:t>
            </a:r>
            <a:r>
              <a:rPr lang="en-US" sz="1600" b="1" dirty="0"/>
              <a:t>Handball</a:t>
            </a:r>
            <a:r>
              <a:rPr lang="en-US" sz="1600" dirty="0"/>
              <a:t>, </a:t>
            </a:r>
            <a:r>
              <a:rPr lang="en-US" sz="1600" b="1" dirty="0"/>
              <a:t>Football</a:t>
            </a:r>
            <a:r>
              <a:rPr lang="en-US" sz="1600" dirty="0"/>
              <a:t>, </a:t>
            </a:r>
            <a:r>
              <a:rPr lang="en-US" sz="1600" b="1" dirty="0"/>
              <a:t>Volleyball</a:t>
            </a:r>
            <a:r>
              <a:rPr lang="en-US" sz="1600" dirty="0"/>
              <a:t>, and </a:t>
            </a:r>
            <a:r>
              <a:rPr lang="en-US" sz="1600" b="1" dirty="0"/>
              <a:t>Basketball</a:t>
            </a:r>
            <a:r>
              <a:rPr lang="en-US" sz="1600" dirty="0"/>
              <a:t> are played the most based on event participation.</a:t>
            </a:r>
          </a:p>
          <a:p>
            <a:pPr marL="285750" indent="-285750">
              <a:buFont typeface="Arial" panose="020B0604020202020204" pitchFamily="34" charset="0"/>
              <a:buChar char="•"/>
            </a:pPr>
            <a:r>
              <a:rPr lang="en-US" sz="1600" b="1" dirty="0"/>
              <a:t>Insight:</a:t>
            </a:r>
            <a:br>
              <a:rPr lang="en-US" sz="1600" dirty="0"/>
            </a:br>
            <a:r>
              <a:rPr lang="en-US" sz="1600" dirty="0"/>
              <a:t>Team sports have massive participation, indicating their worldwide popularity and inclusiveness.</a:t>
            </a:r>
          </a:p>
          <a:p>
            <a:endParaRPr lang="en-US" sz="1600" dirty="0"/>
          </a:p>
          <a:p>
            <a:pPr>
              <a:buNone/>
            </a:pPr>
            <a:r>
              <a:rPr lang="en-US" sz="1600" b="1" dirty="0"/>
              <a:t>9.Top 5 Sports Mostly Played</a:t>
            </a:r>
          </a:p>
          <a:p>
            <a:pPr marL="285750" indent="-285750">
              <a:buFont typeface="Arial" panose="020B0604020202020204" pitchFamily="34" charset="0"/>
              <a:buChar char="•"/>
            </a:pPr>
            <a:r>
              <a:rPr lang="en-US" sz="1600" b="1" dirty="0"/>
              <a:t>Aquatics</a:t>
            </a:r>
            <a:r>
              <a:rPr lang="en-US" sz="1600" dirty="0"/>
              <a:t>: 2.21K events</a:t>
            </a:r>
          </a:p>
          <a:p>
            <a:pPr marL="285750" indent="-285750">
              <a:buFont typeface="Arial" panose="020B0604020202020204" pitchFamily="34" charset="0"/>
              <a:buChar char="•"/>
            </a:pPr>
            <a:r>
              <a:rPr lang="en-US" sz="1600" b="1" dirty="0"/>
              <a:t>Athletics</a:t>
            </a:r>
            <a:r>
              <a:rPr lang="en-US" sz="1600" dirty="0"/>
              <a:t>: 1.52K events</a:t>
            </a:r>
          </a:p>
          <a:p>
            <a:pPr marL="285750" indent="-285750">
              <a:buFont typeface="Arial" panose="020B0604020202020204" pitchFamily="34" charset="0"/>
              <a:buChar char="•"/>
            </a:pPr>
            <a:r>
              <a:rPr lang="en-US" sz="1600" b="1" dirty="0"/>
              <a:t>Rowing</a:t>
            </a:r>
            <a:r>
              <a:rPr lang="en-US" sz="1600" dirty="0"/>
              <a:t>: 1.38K events</a:t>
            </a:r>
          </a:p>
          <a:p>
            <a:pPr marL="285750" indent="-285750">
              <a:buFont typeface="Arial" panose="020B0604020202020204" pitchFamily="34" charset="0"/>
              <a:buChar char="•"/>
            </a:pPr>
            <a:r>
              <a:rPr lang="en-US" sz="1600" b="1" dirty="0"/>
              <a:t>Hockey</a:t>
            </a:r>
            <a:r>
              <a:rPr lang="en-US" sz="1600" dirty="0"/>
              <a:t>: 0.82K events</a:t>
            </a:r>
          </a:p>
          <a:p>
            <a:pPr marL="285750" indent="-285750">
              <a:buFont typeface="Arial" panose="020B0604020202020204" pitchFamily="34" charset="0"/>
              <a:buChar char="•"/>
            </a:pPr>
            <a:r>
              <a:rPr lang="en-US" sz="1600" b="1" dirty="0"/>
              <a:t>Gymnastics</a:t>
            </a:r>
            <a:r>
              <a:rPr lang="en-US" sz="1600" dirty="0"/>
              <a:t>: 0.78K events</a:t>
            </a:r>
          </a:p>
          <a:p>
            <a:pPr marL="285750" indent="-285750">
              <a:buFont typeface="Arial" panose="020B0604020202020204" pitchFamily="34" charset="0"/>
              <a:buChar char="•"/>
            </a:pPr>
            <a:r>
              <a:rPr lang="en-US" sz="1600" b="1" dirty="0"/>
              <a:t>Insight:</a:t>
            </a:r>
            <a:br>
              <a:rPr lang="en-US" sz="1600" dirty="0"/>
            </a:br>
            <a:r>
              <a:rPr lang="en-US" sz="1600" dirty="0"/>
              <a:t>Aquatics and Athletics dominate not just medal counts but also in the number of events, offering athletes the most medal opportunities.</a:t>
            </a:r>
          </a:p>
          <a:p>
            <a:endParaRPr lang="en-US" dirty="0"/>
          </a:p>
          <a:p>
            <a:endParaRPr lang="en-US" dirty="0"/>
          </a:p>
        </p:txBody>
      </p:sp>
    </p:spTree>
    <p:extLst>
      <p:ext uri="{BB962C8B-B14F-4D97-AF65-F5344CB8AC3E}">
        <p14:creationId xmlns:p14="http://schemas.microsoft.com/office/powerpoint/2010/main" val="198488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821776-091F-580D-B3E9-E80CE6D4B74A}"/>
              </a:ext>
            </a:extLst>
          </p:cNvPr>
          <p:cNvSpPr txBox="1"/>
          <p:nvPr/>
        </p:nvSpPr>
        <p:spPr>
          <a:xfrm>
            <a:off x="186813" y="335845"/>
            <a:ext cx="10304207" cy="6186309"/>
          </a:xfrm>
          <a:prstGeom prst="rect">
            <a:avLst/>
          </a:prstGeom>
          <a:noFill/>
        </p:spPr>
        <p:txBody>
          <a:bodyPr wrap="square">
            <a:spAutoFit/>
          </a:bodyPr>
          <a:lstStyle/>
          <a:p>
            <a:pPr>
              <a:buNone/>
            </a:pPr>
            <a:r>
              <a:rPr lang="en-US" b="1" dirty="0"/>
              <a:t>10. Distribution of Medals Among Top 5 Cities</a:t>
            </a:r>
          </a:p>
          <a:p>
            <a:pPr marL="285750" indent="-285750">
              <a:buFont typeface="Arial" panose="020B0604020202020204" pitchFamily="34" charset="0"/>
              <a:buChar char="•"/>
            </a:pPr>
            <a:r>
              <a:rPr lang="en-US" b="1" dirty="0"/>
              <a:t>Barcelona</a:t>
            </a:r>
            <a:r>
              <a:rPr lang="en-US" dirty="0"/>
              <a:t>, </a:t>
            </a:r>
            <a:r>
              <a:rPr lang="en-US" b="1" dirty="0"/>
              <a:t>Atlanta</a:t>
            </a:r>
            <a:r>
              <a:rPr lang="en-US" dirty="0"/>
              <a:t>, </a:t>
            </a:r>
            <a:r>
              <a:rPr lang="en-US" b="1" dirty="0"/>
              <a:t>Athens</a:t>
            </a:r>
            <a:r>
              <a:rPr lang="en-US" dirty="0"/>
              <a:t>, </a:t>
            </a:r>
            <a:r>
              <a:rPr lang="en-US" b="1" dirty="0"/>
              <a:t>Sydney</a:t>
            </a:r>
            <a:r>
              <a:rPr lang="en-US" dirty="0"/>
              <a:t>, and </a:t>
            </a:r>
            <a:r>
              <a:rPr lang="en-US" b="1" dirty="0"/>
              <a:t>Beijing</a:t>
            </a:r>
            <a:r>
              <a:rPr lang="en-US" dirty="0"/>
              <a:t> — each hosted significant Olympics with large medal distributions.</a:t>
            </a:r>
          </a:p>
          <a:p>
            <a:pPr marL="285750" indent="-285750">
              <a:buFont typeface="Arial" panose="020B0604020202020204" pitchFamily="34" charset="0"/>
              <a:buChar char="•"/>
            </a:pPr>
            <a:r>
              <a:rPr lang="en-US" b="1" dirty="0"/>
              <a:t>Beijing</a:t>
            </a:r>
            <a:r>
              <a:rPr lang="en-US" dirty="0"/>
              <a:t> and </a:t>
            </a:r>
            <a:r>
              <a:rPr lang="en-US" b="1" dirty="0"/>
              <a:t>Sydney</a:t>
            </a:r>
            <a:r>
              <a:rPr lang="en-US" dirty="0"/>
              <a:t> stand out slightly ahead.</a:t>
            </a:r>
          </a:p>
          <a:p>
            <a:pPr marL="285750" indent="-285750">
              <a:buFont typeface="Arial" panose="020B0604020202020204" pitchFamily="34" charset="0"/>
              <a:buChar char="•"/>
            </a:pPr>
            <a:r>
              <a:rPr lang="en-US" b="1" dirty="0"/>
              <a:t>Insight:</a:t>
            </a:r>
            <a:br>
              <a:rPr lang="en-US" dirty="0"/>
            </a:br>
            <a:r>
              <a:rPr lang="en-US" dirty="0"/>
              <a:t>Hosting Olympics is associated with large-scale participation and high medal volume.</a:t>
            </a:r>
          </a:p>
          <a:p>
            <a:endParaRPr lang="en-US" dirty="0"/>
          </a:p>
          <a:p>
            <a:pPr>
              <a:buNone/>
            </a:pPr>
            <a:r>
              <a:rPr lang="en-US" b="1" dirty="0"/>
              <a:t>11.Medal Distribution by Event</a:t>
            </a:r>
          </a:p>
          <a:p>
            <a:pPr marL="285750" indent="-285750">
              <a:buFont typeface="Arial" panose="020B0604020202020204" pitchFamily="34" charset="0"/>
              <a:buChar char="•"/>
            </a:pPr>
            <a:r>
              <a:rPr lang="en-US" b="1" dirty="0"/>
              <a:t>Gold:</a:t>
            </a:r>
            <a:r>
              <a:rPr lang="en-US" dirty="0"/>
              <a:t> 5.26K (34.33%)</a:t>
            </a:r>
          </a:p>
          <a:p>
            <a:pPr marL="285750" indent="-285750">
              <a:buFont typeface="Arial" panose="020B0604020202020204" pitchFamily="34" charset="0"/>
              <a:buChar char="•"/>
            </a:pPr>
            <a:r>
              <a:rPr lang="en-US" b="1" dirty="0"/>
              <a:t>Silver:</a:t>
            </a:r>
            <a:r>
              <a:rPr lang="en-US" dirty="0"/>
              <a:t> 5.02K (32.75%)</a:t>
            </a:r>
          </a:p>
          <a:p>
            <a:pPr marL="285750" indent="-285750">
              <a:buFont typeface="Arial" panose="020B0604020202020204" pitchFamily="34" charset="0"/>
              <a:buChar char="•"/>
            </a:pPr>
            <a:r>
              <a:rPr lang="en-US" b="1" dirty="0"/>
              <a:t>Bronze:</a:t>
            </a:r>
            <a:r>
              <a:rPr lang="en-US" dirty="0"/>
              <a:t> 5.04K (32.92%)</a:t>
            </a:r>
          </a:p>
          <a:p>
            <a:pPr marL="285750" indent="-285750">
              <a:buFont typeface="Arial" panose="020B0604020202020204" pitchFamily="34" charset="0"/>
              <a:buChar char="•"/>
            </a:pPr>
            <a:r>
              <a:rPr lang="en-US" b="1" dirty="0"/>
              <a:t>Insight:</a:t>
            </a:r>
            <a:br>
              <a:rPr lang="en-US" dirty="0"/>
            </a:br>
            <a:r>
              <a:rPr lang="en-US" dirty="0"/>
              <a:t>Medal distribution across Gold, Silver, and Bronze is </a:t>
            </a:r>
            <a:r>
              <a:rPr lang="en-US" b="1" dirty="0"/>
              <a:t>almost perfectly balanced</a:t>
            </a:r>
            <a:r>
              <a:rPr lang="en-US" dirty="0"/>
              <a:t>, showing fairness and standard structuring in event outcomes.</a:t>
            </a:r>
          </a:p>
          <a:p>
            <a:endParaRPr lang="en-US" dirty="0"/>
          </a:p>
          <a:p>
            <a:pPr>
              <a:buNone/>
            </a:pPr>
            <a:r>
              <a:rPr lang="en-US" b="1" dirty="0"/>
              <a:t>12.City Hosting Maximum Olympics</a:t>
            </a:r>
          </a:p>
          <a:p>
            <a:pPr marL="285750" indent="-285750">
              <a:buFont typeface="Arial" panose="020B0604020202020204" pitchFamily="34" charset="0"/>
              <a:buChar char="•"/>
            </a:pPr>
            <a:r>
              <a:rPr lang="en-US" b="1" dirty="0"/>
              <a:t>Beijing</a:t>
            </a:r>
            <a:r>
              <a:rPr lang="en-US" dirty="0"/>
              <a:t>, </a:t>
            </a:r>
            <a:r>
              <a:rPr lang="en-US" b="1" dirty="0"/>
              <a:t>Sydney</a:t>
            </a:r>
            <a:r>
              <a:rPr lang="en-US" dirty="0"/>
              <a:t>, </a:t>
            </a:r>
            <a:r>
              <a:rPr lang="en-US" b="1" dirty="0"/>
              <a:t>Athens</a:t>
            </a:r>
            <a:r>
              <a:rPr lang="en-US" dirty="0"/>
              <a:t>, </a:t>
            </a:r>
            <a:r>
              <a:rPr lang="en-US" b="1" dirty="0"/>
              <a:t>Barcelona</a:t>
            </a:r>
            <a:r>
              <a:rPr lang="en-US" dirty="0"/>
              <a:t>, </a:t>
            </a:r>
            <a:r>
              <a:rPr lang="en-US" b="1" dirty="0"/>
              <a:t>Seoul</a:t>
            </a:r>
            <a:r>
              <a:rPr lang="en-US" dirty="0"/>
              <a:t>, </a:t>
            </a:r>
            <a:r>
              <a:rPr lang="en-US" b="1" dirty="0"/>
              <a:t>Los Angeles</a:t>
            </a:r>
            <a:r>
              <a:rPr lang="en-US" dirty="0"/>
              <a:t>, </a:t>
            </a:r>
            <a:r>
              <a:rPr lang="en-US" b="1" dirty="0"/>
              <a:t>Moscow</a:t>
            </a:r>
            <a:r>
              <a:rPr lang="en-US" dirty="0"/>
              <a:t>, and </a:t>
            </a:r>
            <a:r>
              <a:rPr lang="en-US" b="1" dirty="0"/>
              <a:t>Montreal</a:t>
            </a:r>
            <a:r>
              <a:rPr lang="en-US" dirty="0"/>
              <a:t> listed.</a:t>
            </a:r>
          </a:p>
          <a:p>
            <a:pPr marL="285750" indent="-285750">
              <a:buFont typeface="Arial" panose="020B0604020202020204" pitchFamily="34" charset="0"/>
              <a:buChar char="•"/>
            </a:pPr>
            <a:r>
              <a:rPr lang="en-US" b="1" dirty="0"/>
              <a:t>Beijing and Sydney</a:t>
            </a:r>
            <a:r>
              <a:rPr lang="en-US" dirty="0"/>
              <a:t> lead in terms of total participation/scale.</a:t>
            </a:r>
          </a:p>
          <a:p>
            <a:pPr marL="285750" indent="-285750">
              <a:buFont typeface="Arial" panose="020B0604020202020204" pitchFamily="34" charset="0"/>
              <a:buChar char="•"/>
            </a:pPr>
            <a:r>
              <a:rPr lang="en-US" b="1" dirty="0"/>
              <a:t>Insight:</a:t>
            </a:r>
            <a:br>
              <a:rPr lang="en-US" dirty="0"/>
            </a:br>
            <a:r>
              <a:rPr lang="en-US" dirty="0"/>
              <a:t>These cities have hosted or organized some of the most successful and largest Olympic events in history.</a:t>
            </a:r>
          </a:p>
          <a:p>
            <a:endParaRPr lang="en-US" dirty="0"/>
          </a:p>
        </p:txBody>
      </p:sp>
    </p:spTree>
    <p:extLst>
      <p:ext uri="{BB962C8B-B14F-4D97-AF65-F5344CB8AC3E}">
        <p14:creationId xmlns:p14="http://schemas.microsoft.com/office/powerpoint/2010/main" val="14527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TotalTime>
  <Words>889</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Olympic Games Analysis</vt:lpstr>
      <vt:lpstr>Content </vt:lpstr>
      <vt:lpstr>Observations</vt:lpstr>
      <vt:lpstr>PowerPoint Presentation</vt:lpstr>
      <vt:lpstr>PowerPoint Presentation</vt:lpstr>
      <vt:lpstr>Result</vt:lpstr>
      <vt:lpstr>PowerPoint Presentation</vt:lpstr>
      <vt:lpstr>PowerPoint Presentation</vt:lpstr>
      <vt:lpstr>PowerPoint Presentation</vt:lpstr>
      <vt:lpstr>PowerPoint Presentation</vt:lpstr>
      <vt:lpstr>Key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2025-04-26T06:59:41Z</dcterms:created>
  <dcterms:modified xsi:type="dcterms:W3CDTF">2025-04-26T07:31:51Z</dcterms:modified>
</cp:coreProperties>
</file>