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1" r:id="rId7"/>
    <p:sldId id="262" r:id="rId8"/>
    <p:sldId id="257" r:id="rId9"/>
    <p:sldId id="259" r:id="rId10"/>
    <p:sldId id="264" r:id="rId11"/>
    <p:sldId id="265" r:id="rId12"/>
    <p:sldId id="266" r:id="rId13"/>
    <p:sldId id="263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7C408-1105-F787-8A52-77C2E43E3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1A0D7-DA57-A47F-D1B2-80F4A0869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19787-F923-882F-0FCC-3C421CF5E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A957F-334A-5D2E-8147-498870B5E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22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0FD9D-8456-6434-1130-C02FBAAE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D3F5C-CA91-BB07-3ED5-FD13AB224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EA19F-AC85-4622-520A-62D9CAD55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3F87-355D-B58E-2207-6FFCB6689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5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900B8-CCB4-987A-CD50-88A05A80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C3429-5651-665D-8FF7-B33CF6169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C16B84-BA4B-2624-C178-AB2136623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7B34-E708-D981-942B-B998FD271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26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6233-53EF-D630-37D1-8DFC9C7A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0DCC7-BD79-E29B-903D-BE33E60BD6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27BA8-4397-EDB2-7C8C-683A40184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2CCE-71BB-7959-1748-2D0F9E13A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2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9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538EC-90D2-CEC1-94B2-841FD3DA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3E763-B4E8-CB90-D10E-8C8C0E162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EFD1F-6228-5B68-0B96-0A8439277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E298C-C7F4-77C8-CD04-919982E5B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4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E78C-6844-2330-DD20-CBFC259BF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7D593-4ABD-B492-9944-A511D2F1C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95CAA-B1AE-2A20-2A2B-AF168622A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E9768-776E-4ABF-DB94-9E63D13B7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3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8BB98-E8DD-BF98-A784-0A18BB58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59D08-7BDB-BDFF-D7EE-A35850A6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DBF61-C234-AF29-545B-6FE7D97C4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B421B-9D6E-9875-9B62-FB14C0F60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3761933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cap="none" dirty="0">
                <a:ln>
                  <a:solidFill>
                    <a:srgbClr val="FFFF00"/>
                  </a:solidFill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OLA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837104"/>
            <a:ext cx="8767860" cy="752779"/>
          </a:xfrm>
        </p:spPr>
        <p:txBody>
          <a:bodyPr>
            <a:normAutofit/>
          </a:bodyPr>
          <a:lstStyle/>
          <a:p>
            <a:r>
              <a:rPr lang="en-US" sz="1900" b="1" dirty="0"/>
              <a:t>Project Guide By :</a:t>
            </a:r>
            <a:br>
              <a:rPr lang="en-US" sz="2000" dirty="0"/>
            </a:br>
            <a:r>
              <a:rPr lang="en-US" b="1" dirty="0"/>
              <a:t>Mr. Sumit Sir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77A2-9D33-0E62-0973-9F366A2CC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6111" y1="44215" x2="56111" y2="44215"/>
                        <a14:foregroundMark x1="68689" y1="61129" x2="68889" y2="61983"/>
                        <a14:foregroundMark x1="64444" y1="42975" x2="66553" y2="51994"/>
                        <a14:foregroundMark x1="73889" y1="61157" x2="81667" y2="44628"/>
                        <a14:backgroundMark x1="67222" y1="57438" x2="67500" y2="53719"/>
                        <a14:backgroundMark x1="66944" y1="52066" x2="66667" y2="55372"/>
                        <a14:backgroundMark x1="67500" y1="58264" x2="70000" y2="57851"/>
                        <a14:backgroundMark x1="67222" y1="56198" x2="70556" y2="55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322" y="-520436"/>
            <a:ext cx="4906297" cy="3361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7FC124-928B-1967-2EC5-619F1215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6394" y1="54787" x2="32714" y2="632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0771" y="1596588"/>
            <a:ext cx="2562225" cy="17907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C3BEA1-AD01-BF7E-0FF4-FDFC3A2433D7}"/>
              </a:ext>
            </a:extLst>
          </p:cNvPr>
          <p:cNvCxnSpPr>
            <a:cxnSpLocks/>
          </p:cNvCxnSpPr>
          <p:nvPr/>
        </p:nvCxnSpPr>
        <p:spPr>
          <a:xfrm>
            <a:off x="7508926" y="2561599"/>
            <a:ext cx="543693" cy="986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F34E9D-936B-FB90-4842-32A42381F4F2}"/>
              </a:ext>
            </a:extLst>
          </p:cNvPr>
          <p:cNvCxnSpPr>
            <a:cxnSpLocks/>
          </p:cNvCxnSpPr>
          <p:nvPr/>
        </p:nvCxnSpPr>
        <p:spPr>
          <a:xfrm>
            <a:off x="6419548" y="2821859"/>
            <a:ext cx="1361224" cy="0"/>
          </a:xfrm>
          <a:prstGeom prst="line">
            <a:avLst/>
          </a:prstGeom>
          <a:ln w="571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640FA7-66B8-CF0D-7438-073AC5753E79}"/>
              </a:ext>
            </a:extLst>
          </p:cNvPr>
          <p:cNvCxnSpPr>
            <a:cxnSpLocks/>
          </p:cNvCxnSpPr>
          <p:nvPr/>
        </p:nvCxnSpPr>
        <p:spPr>
          <a:xfrm>
            <a:off x="5201265" y="2910349"/>
            <a:ext cx="1111045" cy="0"/>
          </a:xfrm>
          <a:prstGeom prst="line">
            <a:avLst/>
          </a:prstGeom>
          <a:ln w="28575"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0262-374C-EED0-83D7-B0CBAF93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9D0D873-253F-2338-A1BF-EE47C687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4932" y="4077477"/>
            <a:ext cx="4508163" cy="234327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00DFFE-446B-CB0B-9535-A900B137F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9" y="3526971"/>
            <a:ext cx="5467729" cy="31083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A25D-4F56-3977-7A88-9E0DA2E8BEF7}"/>
              </a:ext>
            </a:extLst>
          </p:cNvPr>
          <p:cNvCxnSpPr/>
          <p:nvPr/>
        </p:nvCxnSpPr>
        <p:spPr>
          <a:xfrm>
            <a:off x="6270172" y="246614"/>
            <a:ext cx="0" cy="6364771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D675E8-BB51-73C3-37AD-E4F7DE93F1BE}"/>
              </a:ext>
            </a:extLst>
          </p:cNvPr>
          <p:cNvSpPr txBox="1"/>
          <p:nvPr/>
        </p:nvSpPr>
        <p:spPr>
          <a:xfrm>
            <a:off x="6270172" y="246614"/>
            <a:ext cx="5673010" cy="429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Cancelled Ride By Driver :</a:t>
            </a:r>
          </a:p>
          <a:p>
            <a:r>
              <a:rPr lang="en-IN" sz="12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chart is titled "Cancelled Ride By Driver" and it breaks down the reasons why drivers cancelled rides. It's a pie chart that shows four categories of cancellation causes.</a:t>
            </a:r>
          </a:p>
          <a:p>
            <a:r>
              <a:rPr lang="en-IN" sz="1200" kern="100" dirty="0">
                <a:solidFill>
                  <a:srgbClr val="006600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🔵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Personal &amp; Car related issue – 4.45K (34.95%) : This is the biggest reason. It includes things like the driver feeling unwell, car problems, or emergencies.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solidFill>
                  <a:srgbClr val="006600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🟢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Customer was coughing/sick – 3.75K (29.48%) : Drivers </a:t>
            </a:r>
            <a:r>
              <a:rPr lang="en-IN" sz="12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because they thought the </a:t>
            </a:r>
            <a:r>
              <a:rPr lang="en-IN" sz="1300" kern="100" dirty="0">
                <a:solidFill>
                  <a:srgbClr val="006600"/>
                </a:solidFill>
                <a:latin typeface="Aptos" panose="020B0004020202020204" pitchFamily="34" charset="0"/>
                <a:cs typeface="Mangal" panose="02040503050203030202" pitchFamily="18" charset="0"/>
              </a:rPr>
              <a:t>passenger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might be sick—possibly for health and safety reasons.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solidFill>
                  <a:srgbClr val="006600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🟠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Customer related issue – 2.54K (19.94%) : General issues with the customer, like wrong pickup location, being rude, or delaying too much.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⚪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More than permitted people – 1.99K (15.63%) : The ride was </a:t>
            </a:r>
            <a:r>
              <a:rPr lang="en-IN" sz="12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because the customer tried to bring more passengers than allowed.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chart helps the company </a:t>
            </a:r>
            <a:r>
              <a:rPr lang="en-IN" sz="12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analyze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improve, and manage ride cancellations more effectively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boosting both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customer experience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and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driver performance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IN" sz="1200" dirty="0">
              <a:solidFill>
                <a:srgbClr val="0066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85CB1F-96A2-683F-32DC-580E3C263ABB}"/>
              </a:ext>
            </a:extLst>
          </p:cNvPr>
          <p:cNvSpPr txBox="1"/>
          <p:nvPr/>
        </p:nvSpPr>
        <p:spPr>
          <a:xfrm>
            <a:off x="248818" y="283454"/>
            <a:ext cx="5956036" cy="3084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4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Cancelled Ride By Customer 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The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motive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for creating the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"Cancelled Ride By Customer"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chart is to </a:t>
            </a:r>
            <a:r>
              <a:rPr lang="en-IN" sz="12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analyze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the reasons why customers cancel rides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so that the business can better manage operations and improve service.</a:t>
            </a:r>
          </a:p>
          <a:p>
            <a:pPr marR="0" lvl="1">
              <a:lnSpc>
                <a:spcPct val="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Driver is not moving Towards (29.96%) </a:t>
            </a:r>
          </a:p>
          <a:p>
            <a:pPr marR="0" lvl="1">
              <a:lnSpc>
                <a:spcPct val="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Driver asked the customer to cancel (25.66%)</a:t>
            </a:r>
          </a:p>
          <a:p>
            <a:pPr marR="0" lvl="1">
              <a:lnSpc>
                <a:spcPct val="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 of plans (20.36%)</a:t>
            </a:r>
          </a:p>
          <a:p>
            <a:pPr marR="0" lvl="1">
              <a:lnSpc>
                <a:spcPct val="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 not working (14.62%)</a:t>
            </a:r>
          </a:p>
          <a:p>
            <a:pPr marR="0" lvl="1">
              <a:lnSpc>
                <a:spcPct val="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Wrong </a:t>
            </a:r>
            <a:r>
              <a:rPr lang="en-IN" sz="12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ddress  (9.4%)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This chart helps the company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understand customer </a:t>
            </a:r>
            <a:r>
              <a:rPr lang="en-IN" sz="12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behavior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reduce cancellations, and </a:t>
            </a:r>
            <a:r>
              <a:rPr lang="en-IN" sz="12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improve both rider and driver experience</a:t>
            </a: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through targeted actions.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30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0214F-403C-1CBE-10E4-00C8F042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2C3133-EC44-7F97-06D7-122BAEC1F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1" y="251927"/>
            <a:ext cx="4145871" cy="637280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563C-7298-E714-B69A-3A3E416C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2057400"/>
            <a:ext cx="7108273" cy="4038600"/>
          </a:xfrm>
        </p:spPr>
        <p:txBody>
          <a:bodyPr/>
          <a:lstStyle/>
          <a:p>
            <a:pPr>
              <a:buNone/>
            </a:pPr>
            <a:r>
              <a:rPr lang="en-US" dirty="0"/>
              <a:t>The Ola project was created to make travel easier, faster, and more convenient for people. Instead of waiting for taxis or buses, users can quickly book a ride anytime through their phones. The goal was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customers find rides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drivers find more passengers and earn money.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the whole travel experience safer, faster, and more affordable.</a:t>
            </a:r>
          </a:p>
          <a:p>
            <a:r>
              <a:rPr lang="en-US" dirty="0"/>
              <a:t>By using technology, Ola connects riders and drivers smoothly, making city travel simple for everyone</a:t>
            </a:r>
          </a:p>
          <a:p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498A825-1826-8695-54BA-3484015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02" y="609599"/>
            <a:ext cx="3778898" cy="1135225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 :           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1362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020" y="2205134"/>
            <a:ext cx="5962262" cy="2609461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0CACA-A302-9647-1E2D-C1806338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" y="243840"/>
            <a:ext cx="5038843" cy="63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DEC2-3CE6-403C-843D-B88A8A45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0217"/>
            <a:ext cx="9875520" cy="1273279"/>
          </a:xfrm>
        </p:spPr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 Dashboard                               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EBF0CE-0CB5-B698-0663-4E753BDA1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923" y="1553497"/>
            <a:ext cx="10815483" cy="5024285"/>
          </a:xfrm>
        </p:spPr>
      </p:pic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28FEB5E6-8A38-9383-7D6E-642F36E43189}"/>
              </a:ext>
            </a:extLst>
          </p:cNvPr>
          <p:cNvSpPr/>
          <p:nvPr/>
        </p:nvSpPr>
        <p:spPr>
          <a:xfrm>
            <a:off x="7914968" y="383458"/>
            <a:ext cx="3519947" cy="970933"/>
          </a:xfrm>
          <a:prstGeom prst="flowChartDocumen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Overall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33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EC234-D869-F44D-BE15-941E71F7B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B181C1-6EBB-5398-6591-8EBE8A479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275969"/>
            <a:ext cx="5761037" cy="1248031"/>
          </a:xfrm>
          <a:prstGeom prst="flowChartDocumen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Vehicle Type</a:t>
            </a:r>
            <a:endParaRPr lang="en-IN" sz="3600" b="1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E1465849-B782-509D-488C-E3DC57C115B3}"/>
              </a:ext>
            </a:extLst>
          </p:cNvPr>
          <p:cNvSpPr/>
          <p:nvPr/>
        </p:nvSpPr>
        <p:spPr>
          <a:xfrm>
            <a:off x="6174658" y="275969"/>
            <a:ext cx="5682379" cy="1248031"/>
          </a:xfrm>
          <a:prstGeom prst="flowChartDocumen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Revenue</a:t>
            </a:r>
            <a:endParaRPr lang="en-IN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3D52B6-415A-F8A0-A22A-FFC29CA7D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1" y="1622323"/>
            <a:ext cx="5761037" cy="50341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90FD57-D2AD-730B-62AA-511DBC611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22" y="1622323"/>
            <a:ext cx="5761037" cy="50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6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3E2F2-53DB-F04D-6047-B0EC286B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1137EB2-F151-C21B-467F-452E1098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275969"/>
            <a:ext cx="5761037" cy="1248031"/>
          </a:xfrm>
          <a:prstGeom prst="flowChartDocumen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Cancellation</a:t>
            </a:r>
            <a:endParaRPr lang="en-IN" sz="3600" b="1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7E7DA11D-3D72-A64B-388D-B47BEF658A2C}"/>
              </a:ext>
            </a:extLst>
          </p:cNvPr>
          <p:cNvSpPr/>
          <p:nvPr/>
        </p:nvSpPr>
        <p:spPr>
          <a:xfrm>
            <a:off x="6174658" y="275969"/>
            <a:ext cx="5682379" cy="1248031"/>
          </a:xfrm>
          <a:prstGeom prst="flowChartDocumen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Rating</a:t>
            </a:r>
            <a:endParaRPr lang="en-IN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3A37A-320C-63FD-447A-16578FAB1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0" y="1523999"/>
            <a:ext cx="5869860" cy="51324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A51A51-2ED4-4F46-EC53-CC95836AF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1523998"/>
            <a:ext cx="5791202" cy="51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34D1FF-37C5-36B4-FEA0-F48947CE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061" y="251927"/>
            <a:ext cx="4145871" cy="637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4B6193-F9F1-4C54-838F-77350B9F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82" y="233266"/>
            <a:ext cx="8028993" cy="319573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</a:t>
            </a:r>
            <a:r>
              <a:rPr lang="en-IN" sz="18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Booking Status Breakd</a:t>
            </a:r>
            <a:r>
              <a:rPr lang="en-IN" sz="18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o</a:t>
            </a:r>
            <a:r>
              <a:rPr lang="en-IN" sz="18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wn</a:t>
            </a:r>
            <a:r>
              <a:rPr lang="en-IN" sz="18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:</a:t>
            </a:r>
            <a:br>
              <a:rPr lang="en-IN" sz="18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This chart shows how booking requests were handled, using a pie chart to break down the status of all bookings.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Here’s the simple explanation of each part: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Green (Success)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62.18% of bookings (44.27K) were successful. 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Blue (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by Driver)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17.88% of bookings (12.73K) were </a:t>
            </a:r>
            <a:r>
              <a:rPr lang="en-IN" sz="14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by the driver.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Dark Blue (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by Customer)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10.13% of bookings (7.21K) were </a:t>
            </a:r>
            <a:r>
              <a:rPr lang="en-IN" sz="14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canceled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by the customer.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Purple (Driver Not Found)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9.81% of bookings (6.99K) couldn't find a driver at all.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So, overall, most bookings were completed successfully, but nearly 38% faced some kind of issue—mostly cancellations or driver unavailability.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The main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motive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for creating this chart is to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understand how booking requests are being handled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—basically, to get a quick and clear picture of what’s happening with customer bookings.</a:t>
            </a:r>
            <a:br>
              <a:rPr lang="en-US" sz="1400" dirty="0">
                <a:solidFill>
                  <a:srgbClr val="006600"/>
                </a:solidFill>
              </a:rPr>
            </a:br>
            <a:endParaRPr lang="en-US" sz="1400" dirty="0">
              <a:solidFill>
                <a:srgbClr val="006600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7A32EE-915A-67EC-F92A-C7812CA28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47484" y="3298305"/>
            <a:ext cx="5401429" cy="3258005"/>
          </a:xfrm>
        </p:spPr>
      </p:pic>
    </p:spTree>
    <p:extLst>
      <p:ext uri="{BB962C8B-B14F-4D97-AF65-F5344CB8AC3E}">
        <p14:creationId xmlns:p14="http://schemas.microsoft.com/office/powerpoint/2010/main" val="92847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9B09FDC-B1F0-9DE0-D1EE-865C8273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934" y="223935"/>
            <a:ext cx="3858047" cy="6400800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49E1EBF-3730-8020-5B22-602CD354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12" y="233265"/>
            <a:ext cx="7867423" cy="3872204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Ride Volume Over Time</a:t>
            </a:r>
            <a:br>
              <a:rPr lang="en-IN" sz="16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</a:t>
            </a: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line chart titled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"Ride Volume Over Time"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shows how many rides were booked each day over a period in July.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Y-axis (vertical)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The number of bookings per day (Booking Count).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X-axis (horizontal)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Dates throughout July.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Each point on the line shows the ride volume for that day.</a:t>
            </a:r>
            <a:br>
              <a:rPr lang="en-IN" sz="13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days in July had between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2,200 and 2,454 bookings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showing a relatively stable booking trend.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Purpose of this chart: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To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track demand over time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Identify </a:t>
            </a:r>
            <a:r>
              <a:rPr lang="en-IN" sz="13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trends, patterns, or sudden changes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Helps operations and management make decisions like: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</a:t>
            </a: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Adjusting driver availability.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Investigating technical issues.</a:t>
            </a:r>
            <a:b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3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Planning for peak or low-demand periods.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sz="1600" dirty="0">
              <a:solidFill>
                <a:srgbClr val="0066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DDEBEA-B79A-ADFA-6261-B70FBF57B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371" y="3293706"/>
            <a:ext cx="7053943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937-8F35-0140-7BE1-8839BDB6D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974FC87-53F3-D1B0-9E43-8EE8BEBFF56C}"/>
              </a:ext>
            </a:extLst>
          </p:cNvPr>
          <p:cNvSpPr txBox="1"/>
          <p:nvPr/>
        </p:nvSpPr>
        <p:spPr>
          <a:xfrm>
            <a:off x="248818" y="283454"/>
            <a:ext cx="6721149" cy="7029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</a:t>
            </a:r>
            <a:r>
              <a:rPr lang="en-IN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Revenue By Payment Method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bar chart titled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"Revenue By Payment Method"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shows how much revenue was collected through different types of payment options.</a:t>
            </a:r>
          </a:p>
          <a:p>
            <a:pPr marR="0" lvl="0"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X-axis (horizontal)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Types of payment methods — Cash, UPI, Credit Card, and Debit Card.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Y-axis (vertical)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Total revenue (in millions) generated via each method — </a:t>
            </a:r>
            <a:r>
              <a:rPr lang="en-IN" sz="14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labeled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as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Booking_Value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Each green bar represents the total revenue from that payment method.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Cash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–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13.3 million :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is the most used payment method, contributing the highest revenue.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UPI (Unified Payments Interface)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–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9.8 million :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Second most popular digital method; widely used due to ease and speed.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Credit Card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–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0.9 million : 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Very low usage compared to Cash and UPI.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Debit Card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–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0.2 million : </a:t>
            </a:r>
            <a:r>
              <a:rPr lang="en-IN" sz="14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Least used option; almost negligible in comparison.</a:t>
            </a:r>
            <a:endParaRPr lang="en-IN" sz="14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To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analyze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customer payment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behavior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Understand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which payment modes are preferred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Helps business: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Focus on improving popular methods (e.g., faster cash handling, better UPI integration).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Consider promotions or incentives for underused methods (like credit/debit cards)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Ensure smooth functioning and security of most-used payment options.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Most customers prefer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Cash and UPI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while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Card payments are rarely used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This can guide strategy for payment processing, offers, or app features.</a:t>
            </a:r>
          </a:p>
          <a:p>
            <a:pPr marL="34290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24B50-BA14-53E3-2D45-EA587CD5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16" y="1492899"/>
            <a:ext cx="4683966" cy="37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2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C469-AB7C-0BEE-8162-1DFC2132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EA9D917-4E23-BEDC-9CCF-1978FF3057AF}"/>
              </a:ext>
            </a:extLst>
          </p:cNvPr>
          <p:cNvSpPr txBox="1"/>
          <p:nvPr/>
        </p:nvSpPr>
        <p:spPr>
          <a:xfrm>
            <a:off x="230158" y="224122"/>
            <a:ext cx="11694364" cy="523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2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</a:t>
            </a:r>
            <a:r>
              <a:rPr lang="en-IN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Revenue By Payment Method 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bar chart titled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"Revenue By Payment Method"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(though the title seems slightly mismatched) is actually showing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total ride distance over time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pPr marR="0" lvl="0"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X-axis (horizontal)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Dates throughout the month of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July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</a:p>
          <a:p>
            <a:pPr marR="0" lvl="0"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Y-axis (vertical)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Ride Distance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(in thousands), which shows how far customers </a:t>
            </a:r>
            <a:r>
              <a:rPr lang="en-IN" sz="1400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traveled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in total on that date.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Bars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Each green bar represents the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total distance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traveled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by all rides on a particular day.</a:t>
            </a:r>
          </a:p>
          <a:p>
            <a:pPr>
              <a:lnSpc>
                <a:spcPct val="70000"/>
              </a:lnSpc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r>
              <a:rPr lang="en-IN" sz="18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Purpose of This Chart:</a:t>
            </a:r>
            <a:endParaRPr lang="en-IN" sz="14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107000"/>
              </a:lnSpc>
              <a:spcAft>
                <a:spcPts val="600"/>
              </a:spcAft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track overall ride activity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(measured by distance) over  time.</a:t>
            </a:r>
          </a:p>
          <a:p>
            <a:pPr marR="0" lvl="0">
              <a:lnSpc>
                <a:spcPct val="50000"/>
              </a:lnSpc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Helps in:</a:t>
            </a:r>
          </a:p>
          <a:p>
            <a:pPr marR="0" lvl="0">
              <a:lnSpc>
                <a:spcPct val="50000"/>
              </a:lnSpc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customer demand.</a:t>
            </a:r>
          </a:p>
          <a:p>
            <a:pPr marR="0"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IN" sz="14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b="1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Planning fuel/maintenance resources.</a:t>
            </a:r>
          </a:p>
          <a:p>
            <a:pPr marR="0"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Identifying peak days or slow periods.</a:t>
            </a:r>
          </a:p>
          <a:p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Correlating ride distance with revenue or payment trends.</a:t>
            </a:r>
          </a:p>
          <a:p>
            <a:pPr>
              <a:lnSpc>
                <a:spcPct val="70000"/>
              </a:lnSpc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This chart gives a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day-by-day snapshot of how much distance was covered by all rides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 It's useful for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monitoring travel demand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and spotting any operational trends or anomalies.</a:t>
            </a: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4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R="0" lvl="0">
              <a:lnSpc>
                <a:spcPct val="7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solidFill>
                <a:srgbClr val="0066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2E2B6D-9748-26AE-8567-9DA11A2BC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90" y="3811740"/>
            <a:ext cx="10226351" cy="27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6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34FE-42A3-1460-F5D3-5A6775367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2ED1FC8-256D-51DA-1F61-FDB31E42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312" y="1045029"/>
            <a:ext cx="7867423" cy="3387013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Top 5 Customer Table :</a:t>
            </a:r>
            <a:br>
              <a:rPr lang="en-IN" sz="16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</a:t>
            </a: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This table titled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"Top 5 Customer"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shows the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highest-spending customers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based on their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booking value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(likely in currency units, such as INR or USD, depending on the context).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Each row shows: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Customer_ID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The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 of booking value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(how much they’ve spent on rides)</a:t>
            </a:r>
            <a:b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Top Customer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: CID933539 spent the most, with a total of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5314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The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total combined value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of these top 5 customers is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24,161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showing they are significant contributors to revenue.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These customers could be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frequent riders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premium users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, or even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business account holders</a:t>
            </a: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b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Purpose of this chart: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 Identify and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acknowledge high-value customers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Helps in: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                          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Loyalty programs or rewards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top users.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Understanding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</a:t>
            </a:r>
            <a:r>
              <a:rPr lang="en-IN" sz="1400" b="1" kern="100" dirty="0" err="1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targeted promotions.</a:t>
            </a: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Prioritizing </a:t>
            </a:r>
            <a:r>
              <a:rPr lang="en-IN" sz="1400" b="1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service</a:t>
            </a:r>
            <a: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high-value clients.</a:t>
            </a:r>
            <a:b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4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br>
              <a:rPr lang="en-IN" sz="1600" kern="100" dirty="0">
                <a:solidFill>
                  <a:srgbClr val="0066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</a:br>
            <a:endParaRPr lang="en-IN" sz="1600" dirty="0">
              <a:solidFill>
                <a:srgbClr val="0066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1FEAF-D232-B1DF-A89D-AD558E9EB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5" y="233265"/>
            <a:ext cx="3858047" cy="6391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78A69-0F3A-5D03-7C8B-DA889502A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385" y="3980814"/>
            <a:ext cx="4310742" cy="256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192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3DDD6-8E74-4DF3-A7C9-6234C7DB3E7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78ADAB2-5713-4CC8-B21C-AD74ED6A7D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0D866-2B5B-42FA-BA6C-C5A2A7495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265</TotalTime>
  <Words>1358</Words>
  <Application>Microsoft Office PowerPoint</Application>
  <PresentationFormat>Widescreen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Corbel</vt:lpstr>
      <vt:lpstr>Segoe UI Emoji</vt:lpstr>
      <vt:lpstr>Symbol</vt:lpstr>
      <vt:lpstr>Basis</vt:lpstr>
      <vt:lpstr>OLA Data Analytics</vt:lpstr>
      <vt:lpstr>OLA Dashboard                                 </vt:lpstr>
      <vt:lpstr>PowerPoint Presentation</vt:lpstr>
      <vt:lpstr>PowerPoint Presentation</vt:lpstr>
      <vt:lpstr>                        Booking Status Breakdown :                                             This chart shows how booking requests were handled, using a pie chart to break down the status of all bookings.                       Here’s the simple explanation of each part:     Green (Success): 62.18% of bookings (44.27K) were successful.      Blue (Canceled by Driver): 17.88% of bookings (12.73K) were canceled by the driver.     Dark Blue (Canceled by Customer): 10.13% of bookings (7.21K) were canceled by the customer.     Purple (Driver Not Found): 9.81% of bookings (6.99K) couldn't find a driver at all.                     So, overall, most bookings were completed successfully, but nearly 38% faced some kind of issue—mostly cancellations or driver unavailability.                    The main motive for creating this chart is to understand how booking requests are being handled—basically, to get a quick and clear picture of what’s happening with customer bookings. </vt:lpstr>
      <vt:lpstr>Ride Volume Over Time                                 This line chart titled "Ride Volume Over Time" shows how many rides were booked each day over a period in July.                    Y-axis (vertical): The number of bookings per day (Booking Count).                    X-axis (horizontal): Dates throughout July.                    Each point on the line shows the ride volume for that day.                   Most days in July had between 2,200 and 2,454 bookings, showing a relatively stable booking trend.                   Purpose of this chart:                                    To track demand over time.                                    Identify trends, patterns, or sudden changes.                                    Helps operations and management make decisions like:                                    Adjusting driver availability.                                    Investigating technical issues.                                    Planning for peak or low-demand periods.    </vt:lpstr>
      <vt:lpstr>PowerPoint Presentation</vt:lpstr>
      <vt:lpstr>PowerPoint Presentation</vt:lpstr>
      <vt:lpstr>Top 5 Customer Table :                                 This table titled "Top 5 Customer" shows the highest-spending customers based on their booking value (likely in currency units, such as INR or USD, depending on the context).                   Each row shows:                             A unique Customer_ID                            The sum of booking value (how much they’ve spent on rides)                    Top Customer: CID933539 spent the most, with a total of 5314.                    The total combined value of these top 5 customers is 24,161, showing they are significant contributors to revenue.                    These customers could be frequent riders, premium users, or even business account holders.                    Purpose of this chart:                             Identify and acknowledge high-value customers.                   Helps in:                            Loyalty programs or rewards for top users.                            Understanding user behavior for targeted promotions.                            Prioritizing customer service for high-value clients.      </vt:lpstr>
      <vt:lpstr>PowerPoint Presentation</vt:lpstr>
      <vt:lpstr>Conclusion :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Trupti</dc:creator>
  <cp:lastModifiedBy>Trupti</cp:lastModifiedBy>
  <cp:revision>8</cp:revision>
  <dcterms:created xsi:type="dcterms:W3CDTF">2025-04-24T14:51:00Z</dcterms:created>
  <dcterms:modified xsi:type="dcterms:W3CDTF">2025-04-25T08:25:02Z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