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8" r:id="rId4"/>
    <p:sldId id="281" r:id="rId5"/>
    <p:sldId id="258" r:id="rId6"/>
    <p:sldId id="277" r:id="rId7"/>
    <p:sldId id="259" r:id="rId8"/>
    <p:sldId id="267" r:id="rId9"/>
    <p:sldId id="268" r:id="rId10"/>
    <p:sldId id="269" r:id="rId11"/>
    <p:sldId id="280" r:id="rId12"/>
    <p:sldId id="260" r:id="rId13"/>
    <p:sldId id="261" r:id="rId14"/>
    <p:sldId id="279" r:id="rId15"/>
    <p:sldId id="282"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DDC23-227A-4636-9613-FA902E690C23}" v="224" dt="2019-04-30T18:53:0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5"/>
  </p:normalViewPr>
  <p:slideViewPr>
    <p:cSldViewPr snapToGrid="0" snapToObjects="1">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 gawade" userId="e20fcff41f17da2c" providerId="LiveId" clId="{5D9DDC23-227A-4636-9613-FA902E690C23}"/>
    <pc:docChg chg="undo redo custSel mod addSld delSld modSld sldOrd">
      <pc:chgData name="tanvi gawade" userId="e20fcff41f17da2c" providerId="LiveId" clId="{5D9DDC23-227A-4636-9613-FA902E690C23}" dt="2019-04-30T18:53:09.249" v="223" actId="255"/>
      <pc:docMkLst>
        <pc:docMk/>
      </pc:docMkLst>
      <pc:sldChg chg="addSp delSp">
        <pc:chgData name="tanvi gawade" userId="e20fcff41f17da2c" providerId="LiveId" clId="{5D9DDC23-227A-4636-9613-FA902E690C23}" dt="2019-04-30T18:51:25.852" v="168"/>
        <pc:sldMkLst>
          <pc:docMk/>
          <pc:sldMk cId="4190146332" sldId="272"/>
        </pc:sldMkLst>
        <pc:picChg chg="add del">
          <ac:chgData name="tanvi gawade" userId="e20fcff41f17da2c" providerId="LiveId" clId="{5D9DDC23-227A-4636-9613-FA902E690C23}" dt="2019-04-30T18:51:25.852" v="168"/>
          <ac:picMkLst>
            <pc:docMk/>
            <pc:sldMk cId="4190146332" sldId="272"/>
            <ac:picMk id="4" creationId="{5C47AD75-D680-4ACF-9530-CE8D2EF66B84}"/>
          </ac:picMkLst>
        </pc:picChg>
      </pc:sldChg>
      <pc:sldChg chg="modSp">
        <pc:chgData name="tanvi gawade" userId="e20fcff41f17da2c" providerId="LiveId" clId="{5D9DDC23-227A-4636-9613-FA902E690C23}" dt="2019-04-30T18:51:00.534" v="166" actId="14100"/>
        <pc:sldMkLst>
          <pc:docMk/>
          <pc:sldMk cId="3738916477" sldId="279"/>
        </pc:sldMkLst>
        <pc:spChg chg="mod">
          <ac:chgData name="tanvi gawade" userId="e20fcff41f17da2c" providerId="LiveId" clId="{5D9DDC23-227A-4636-9613-FA902E690C23}" dt="2019-04-30T18:50:11.825" v="165" actId="113"/>
          <ac:spMkLst>
            <pc:docMk/>
            <pc:sldMk cId="3738916477" sldId="279"/>
            <ac:spMk id="3" creationId="{E0E15EFC-F7BB-7847-BD8A-D11169FD5A75}"/>
          </ac:spMkLst>
        </pc:spChg>
        <pc:picChg chg="mod">
          <ac:chgData name="tanvi gawade" userId="e20fcff41f17da2c" providerId="LiveId" clId="{5D9DDC23-227A-4636-9613-FA902E690C23}" dt="2019-04-30T18:51:00.534" v="166" actId="14100"/>
          <ac:picMkLst>
            <pc:docMk/>
            <pc:sldMk cId="3738916477" sldId="279"/>
            <ac:picMk id="6" creationId="{C88C7B41-8DC8-43B0-841C-B47E6600D3BB}"/>
          </ac:picMkLst>
        </pc:picChg>
      </pc:sldChg>
      <pc:sldChg chg="add del">
        <pc:chgData name="tanvi gawade" userId="e20fcff41f17da2c" providerId="LiveId" clId="{5D9DDC23-227A-4636-9613-FA902E690C23}" dt="2019-04-30T18:38:42.226" v="1" actId="2696"/>
        <pc:sldMkLst>
          <pc:docMk/>
          <pc:sldMk cId="644233361" sldId="280"/>
        </pc:sldMkLst>
      </pc:sldChg>
      <pc:sldChg chg="modSp add del">
        <pc:chgData name="tanvi gawade" userId="e20fcff41f17da2c" providerId="LiveId" clId="{5D9DDC23-227A-4636-9613-FA902E690C23}" dt="2019-04-30T18:40:34.259" v="12" actId="2696"/>
        <pc:sldMkLst>
          <pc:docMk/>
          <pc:sldMk cId="682743973" sldId="280"/>
        </pc:sldMkLst>
        <pc:spChg chg="mod">
          <ac:chgData name="tanvi gawade" userId="e20fcff41f17da2c" providerId="LiveId" clId="{5D9DDC23-227A-4636-9613-FA902E690C23}" dt="2019-04-30T18:40:30.881" v="11" actId="20577"/>
          <ac:spMkLst>
            <pc:docMk/>
            <pc:sldMk cId="682743973" sldId="280"/>
            <ac:spMk id="2" creationId="{0DEACD24-ADF5-4EBC-8B7B-AD1A48FA8397}"/>
          </ac:spMkLst>
        </pc:spChg>
      </pc:sldChg>
      <pc:sldChg chg="addSp delSp modSp add mod setBg">
        <pc:chgData name="tanvi gawade" userId="e20fcff41f17da2c" providerId="LiveId" clId="{5D9DDC23-227A-4636-9613-FA902E690C23}" dt="2019-04-30T18:42:01.358" v="56" actId="1076"/>
        <pc:sldMkLst>
          <pc:docMk/>
          <pc:sldMk cId="941514038" sldId="280"/>
        </pc:sldMkLst>
        <pc:spChg chg="mod ord">
          <ac:chgData name="tanvi gawade" userId="e20fcff41f17da2c" providerId="LiveId" clId="{5D9DDC23-227A-4636-9613-FA902E690C23}" dt="2019-04-30T18:41:57.909" v="55" actId="26606"/>
          <ac:spMkLst>
            <pc:docMk/>
            <pc:sldMk cId="941514038" sldId="280"/>
            <ac:spMk id="3" creationId="{E4C14BE7-DF64-ED40-9596-2BFCB46FE712}"/>
          </ac:spMkLst>
        </pc:spChg>
        <pc:grpChg chg="add del">
          <ac:chgData name="tanvi gawade" userId="e20fcff41f17da2c" providerId="LiveId" clId="{5D9DDC23-227A-4636-9613-FA902E690C23}" dt="2019-04-30T18:41:57.909" v="55" actId="26606"/>
          <ac:grpSpMkLst>
            <pc:docMk/>
            <pc:sldMk cId="941514038" sldId="280"/>
            <ac:grpSpMk id="9" creationId="{BCBD3BA8-D862-41F2-82F3-2136115A2C01}"/>
          </ac:grpSpMkLst>
        </pc:grpChg>
        <pc:grpChg chg="add del">
          <ac:chgData name="tanvi gawade" userId="e20fcff41f17da2c" providerId="LiveId" clId="{5D9DDC23-227A-4636-9613-FA902E690C23}" dt="2019-04-30T18:41:57.909" v="55" actId="26606"/>
          <ac:grpSpMkLst>
            <pc:docMk/>
            <pc:sldMk cId="941514038" sldId="280"/>
            <ac:grpSpMk id="13" creationId="{FD8C238E-3ADA-474B-A38B-980691902A7B}"/>
          </ac:grpSpMkLst>
        </pc:grpChg>
        <pc:picChg chg="add mod">
          <ac:chgData name="tanvi gawade" userId="e20fcff41f17da2c" providerId="LiveId" clId="{5D9DDC23-227A-4636-9613-FA902E690C23}" dt="2019-04-30T18:42:01.358" v="56" actId="1076"/>
          <ac:picMkLst>
            <pc:docMk/>
            <pc:sldMk cId="941514038" sldId="280"/>
            <ac:picMk id="4" creationId="{D664908C-549A-4E4E-83E7-749CD4F61D2B}"/>
          </ac:picMkLst>
        </pc:picChg>
        <pc:picChg chg="del">
          <ac:chgData name="tanvi gawade" userId="e20fcff41f17da2c" providerId="LiveId" clId="{5D9DDC23-227A-4636-9613-FA902E690C23}" dt="2019-04-30T18:40:59.956" v="47" actId="478"/>
          <ac:picMkLst>
            <pc:docMk/>
            <pc:sldMk cId="941514038" sldId="280"/>
            <ac:picMk id="5" creationId="{B43A8983-310A-46D1-8650-2C76620307C0}"/>
          </ac:picMkLst>
        </pc:picChg>
      </pc:sldChg>
      <pc:sldChg chg="modSp add ord setBg">
        <pc:chgData name="tanvi gawade" userId="e20fcff41f17da2c" providerId="LiveId" clId="{5D9DDC23-227A-4636-9613-FA902E690C23}" dt="2019-04-30T18:49:36.034" v="164" actId="20577"/>
        <pc:sldMkLst>
          <pc:docMk/>
          <pc:sldMk cId="2212742123" sldId="281"/>
        </pc:sldMkLst>
        <pc:spChg chg="mod">
          <ac:chgData name="tanvi gawade" userId="e20fcff41f17da2c" providerId="LiveId" clId="{5D9DDC23-227A-4636-9613-FA902E690C23}" dt="2019-04-30T18:44:13.314" v="67" actId="20577"/>
          <ac:spMkLst>
            <pc:docMk/>
            <pc:sldMk cId="2212742123" sldId="281"/>
            <ac:spMk id="2" creationId="{C31DA4F9-1EF4-5346-9F63-B50C8F5DFC30}"/>
          </ac:spMkLst>
        </pc:spChg>
        <pc:spChg chg="mod">
          <ac:chgData name="tanvi gawade" userId="e20fcff41f17da2c" providerId="LiveId" clId="{5D9DDC23-227A-4636-9613-FA902E690C23}" dt="2019-04-30T18:49:36.034" v="164" actId="20577"/>
          <ac:spMkLst>
            <pc:docMk/>
            <pc:sldMk cId="2212742123" sldId="281"/>
            <ac:spMk id="3" creationId="{45A790A2-9CCB-F94F-BC89-16E61FB3963B}"/>
          </ac:spMkLst>
        </pc:spChg>
      </pc:sldChg>
      <pc:sldChg chg="addSp delSp modSp add mod setBg">
        <pc:chgData name="tanvi gawade" userId="e20fcff41f17da2c" providerId="LiveId" clId="{5D9DDC23-227A-4636-9613-FA902E690C23}" dt="2019-04-30T18:53:09.249" v="223" actId="255"/>
        <pc:sldMkLst>
          <pc:docMk/>
          <pc:sldMk cId="1518927864" sldId="282"/>
        </pc:sldMkLst>
        <pc:spChg chg="mod">
          <ac:chgData name="tanvi gawade" userId="e20fcff41f17da2c" providerId="LiveId" clId="{5D9DDC23-227A-4636-9613-FA902E690C23}" dt="2019-04-30T18:53:09.249" v="223" actId="255"/>
          <ac:spMkLst>
            <pc:docMk/>
            <pc:sldMk cId="1518927864" sldId="282"/>
            <ac:spMk id="2" creationId="{D68FB961-DD36-1C4B-BD48-33D2A6391F3A}"/>
          </ac:spMkLst>
        </pc:spChg>
        <pc:spChg chg="mod">
          <ac:chgData name="tanvi gawade" userId="e20fcff41f17da2c" providerId="LiveId" clId="{5D9DDC23-227A-4636-9613-FA902E690C23}" dt="2019-04-30T18:52:48.739" v="221" actId="207"/>
          <ac:spMkLst>
            <pc:docMk/>
            <pc:sldMk cId="1518927864" sldId="282"/>
            <ac:spMk id="3" creationId="{E0E15EFC-F7BB-7847-BD8A-D11169FD5A75}"/>
          </ac:spMkLst>
        </pc:spChg>
        <pc:picChg chg="del">
          <ac:chgData name="tanvi gawade" userId="e20fcff41f17da2c" providerId="LiveId" clId="{5D9DDC23-227A-4636-9613-FA902E690C23}" dt="2019-04-30T18:51:47.549" v="180" actId="478"/>
          <ac:picMkLst>
            <pc:docMk/>
            <pc:sldMk cId="1518927864" sldId="282"/>
            <ac:picMk id="6" creationId="{C88C7B41-8DC8-43B0-841C-B47E6600D3BB}"/>
          </ac:picMkLst>
        </pc:picChg>
        <pc:picChg chg="add mod">
          <ac:chgData name="tanvi gawade" userId="e20fcff41f17da2c" providerId="LiveId" clId="{5D9DDC23-227A-4636-9613-FA902E690C23}" dt="2019-04-30T18:52:39.670" v="220" actId="26606"/>
          <ac:picMkLst>
            <pc:docMk/>
            <pc:sldMk cId="1518927864" sldId="282"/>
            <ac:picMk id="1026" creationId="{98DAD23A-872C-4E65-9E11-740A14A01A9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287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866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29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25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4815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2812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016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28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99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64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40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97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796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81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16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152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2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86991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ums.databricks.com/" TargetMode="External"/><Relationship Id="rId2" Type="http://schemas.openxmlformats.org/officeDocument/2006/relationships/hyperlink" Target="https://docs.microsoft.com/en-us/azure/machine-learning/studio/create-experiment" TargetMode="External"/><Relationship Id="rId1" Type="http://schemas.openxmlformats.org/officeDocument/2006/relationships/slideLayout" Target="../slideLayouts/slideLayout2.xml"/><Relationship Id="rId5" Type="http://schemas.openxmlformats.org/officeDocument/2006/relationships/hyperlink" Target="https://docs.microsoft.com/en-us/azure/machine-learning/studio/faq" TargetMode="External"/><Relationship Id="rId4" Type="http://schemas.openxmlformats.org/officeDocument/2006/relationships/hyperlink" Target="https://stackoverflow.com/questions/tagged/databrick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seattle.gov/Community/Checkouts-by-Title/tmmm-ytt6" TargetMode="External"/><Relationship Id="rId2" Type="http://schemas.openxmlformats.org/officeDocument/2006/relationships/hyperlink" Target="https://data.seattle.gov/Community/Library-Collection-Inventory/6vkj-f5x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seattle.gov/Community/Integrated-Library-System-ILS-Data-Dictionary/pbt3-ytb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5DCB-1A44-AD4C-A1B8-DA69B4F132BC}"/>
              </a:ext>
            </a:extLst>
          </p:cNvPr>
          <p:cNvSpPr>
            <a:spLocks noGrp="1"/>
          </p:cNvSpPr>
          <p:nvPr>
            <p:ph type="ctrTitle"/>
          </p:nvPr>
        </p:nvSpPr>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CIS 5560</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Machine learning</a:t>
            </a:r>
          </a:p>
        </p:txBody>
      </p:sp>
      <p:sp>
        <p:nvSpPr>
          <p:cNvPr id="3" name="Subtitle 2">
            <a:extLst>
              <a:ext uri="{FF2B5EF4-FFF2-40B4-BE49-F238E27FC236}">
                <a16:creationId xmlns:a16="http://schemas.microsoft.com/office/drawing/2014/main" id="{09FCDC33-0131-1F42-A6F6-C3110F3246E3}"/>
              </a:ext>
            </a:extLst>
          </p:cNvPr>
          <p:cNvSpPr>
            <a:spLocks noGrp="1"/>
          </p:cNvSpPr>
          <p:nvPr>
            <p:ph type="subTitle" idx="1"/>
          </p:nvPr>
        </p:nvSpPr>
        <p:spPr/>
        <p:txBody>
          <a:bodyPr>
            <a:normAutofit lnSpcReduction="10000"/>
          </a:bodyPr>
          <a:lstStyle/>
          <a:p>
            <a:pPr algn="ctr"/>
            <a:r>
              <a:rPr lang="en-US" sz="2400" dirty="0">
                <a:solidFill>
                  <a:schemeClr val="bg1"/>
                </a:solidFill>
                <a:latin typeface="Times New Roman" panose="02020603050405020304" pitchFamily="18" charset="0"/>
                <a:cs typeface="Times New Roman" panose="02020603050405020304" pitchFamily="18" charset="0"/>
              </a:rPr>
              <a:t>Microsoft Azure Machine learning Studio</a:t>
            </a:r>
          </a:p>
          <a:p>
            <a:pPr algn="ctr"/>
            <a:r>
              <a:rPr lang="en-US" sz="2400" dirty="0">
                <a:solidFill>
                  <a:schemeClr val="bg1"/>
                </a:solidFill>
                <a:latin typeface="Times New Roman" panose="02020603050405020304" pitchFamily="18" charset="0"/>
                <a:cs typeface="Times New Roman" panose="02020603050405020304" pitchFamily="18" charset="0"/>
              </a:rPr>
              <a:t>&amp;</a:t>
            </a:r>
          </a:p>
          <a:p>
            <a:pPr algn="ctr"/>
            <a:r>
              <a:rPr lang="en-US" sz="2400" dirty="0">
                <a:solidFill>
                  <a:schemeClr val="bg1"/>
                </a:solidFill>
                <a:latin typeface="Times New Roman" panose="02020603050405020304" pitchFamily="18" charset="0"/>
                <a:cs typeface="Times New Roman" panose="02020603050405020304" pitchFamily="18" charset="0"/>
              </a:rPr>
              <a:t>DATABRICKS </a:t>
            </a:r>
          </a:p>
          <a:p>
            <a:pPr algn="ctr"/>
            <a:endParaRPr lang="en-US" dirty="0">
              <a:solidFill>
                <a:schemeClr val="bg1"/>
              </a:solidFill>
            </a:endParaRPr>
          </a:p>
        </p:txBody>
      </p:sp>
    </p:spTree>
    <p:extLst>
      <p:ext uri="{BB962C8B-B14F-4D97-AF65-F5344CB8AC3E}">
        <p14:creationId xmlns:p14="http://schemas.microsoft.com/office/powerpoint/2010/main" val="1009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14BE7-DF64-ED40-9596-2BFCB46FE712}"/>
              </a:ext>
            </a:extLst>
          </p:cNvPr>
          <p:cNvSpPr>
            <a:spLocks noGrp="1"/>
          </p:cNvSpPr>
          <p:nvPr>
            <p:ph idx="1"/>
          </p:nvPr>
        </p:nvSpPr>
        <p:spPr>
          <a:xfrm>
            <a:off x="1141412" y="2249487"/>
            <a:ext cx="4844521" cy="3541714"/>
          </a:xfrm>
        </p:spPr>
        <p:txBody>
          <a:bodyPr anchor="ctr">
            <a:normAutofit lnSpcReduction="10000"/>
          </a:bodyPr>
          <a:lstStyle/>
          <a:p>
            <a:pPr>
              <a:lnSpc>
                <a:spcPct val="11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ALGORITHM USED: </a:t>
            </a:r>
          </a:p>
          <a:p>
            <a:pPr marL="0" indent="0">
              <a:lnSpc>
                <a:spcPct val="110000"/>
              </a:lnSpc>
              <a:buNone/>
            </a:pPr>
            <a:r>
              <a:rPr lang="en-US" b="1" dirty="0">
                <a:solidFill>
                  <a:schemeClr val="bg1"/>
                </a:solidFill>
                <a:latin typeface="Times New Roman" panose="02020603050405020304" pitchFamily="18" charset="0"/>
                <a:cs typeface="Times New Roman" panose="02020603050405020304" pitchFamily="18" charset="0"/>
              </a:rPr>
              <a:t>2 CLASS DECISION JUNGLE</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SPLIT DATA is </a:t>
            </a:r>
            <a:r>
              <a:rPr lang="en-US" b="1" dirty="0">
                <a:solidFill>
                  <a:schemeClr val="bg1"/>
                </a:solidFill>
                <a:latin typeface="Times New Roman" panose="02020603050405020304" pitchFamily="18" charset="0"/>
                <a:cs typeface="Times New Roman" panose="02020603050405020304" pitchFamily="18" charset="0"/>
              </a:rPr>
              <a:t>80-20 and it is Randomized Split</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AUC : 0.891</a:t>
            </a: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3A8983-310A-46D1-8650-2C76620307C0}"/>
              </a:ext>
            </a:extLst>
          </p:cNvPr>
          <p:cNvPicPr>
            <a:picLocks noChangeAspect="1"/>
          </p:cNvPicPr>
          <p:nvPr/>
        </p:nvPicPr>
        <p:blipFill rotWithShape="1">
          <a:blip r:embed="rId3"/>
          <a:srcRect l="5038" r="20122" b="-3"/>
          <a:stretch/>
        </p:blipFill>
        <p:spPr>
          <a:xfrm>
            <a:off x="5804452" y="212035"/>
            <a:ext cx="5897217" cy="61755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602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14BE7-DF64-ED40-9596-2BFCB46FE712}"/>
              </a:ext>
            </a:extLst>
          </p:cNvPr>
          <p:cNvSpPr>
            <a:spLocks noGrp="1"/>
          </p:cNvSpPr>
          <p:nvPr>
            <p:ph idx="1"/>
          </p:nvPr>
        </p:nvSpPr>
        <p:spPr>
          <a:xfrm>
            <a:off x="1141412" y="715617"/>
            <a:ext cx="4844521" cy="4002157"/>
          </a:xfrm>
        </p:spPr>
        <p:txBody>
          <a:bodyPr anchor="ctr">
            <a:normAutofit/>
          </a:bodyPr>
          <a:lstStyle/>
          <a:p>
            <a:pPr>
              <a:lnSpc>
                <a:spcPct val="110000"/>
              </a:lnSpc>
              <a:buFont typeface="Wingdings" pitchFamily="2" charset="2"/>
              <a:buChar char="Ø"/>
            </a:pPr>
            <a:r>
              <a:rPr lang="en-US">
                <a:solidFill>
                  <a:schemeClr val="bg1"/>
                </a:solidFill>
                <a:latin typeface="Times New Roman" panose="02020603050405020304" pitchFamily="18" charset="0"/>
                <a:cs typeface="Times New Roman" panose="02020603050405020304" pitchFamily="18" charset="0"/>
              </a:rPr>
              <a:t> CROSS VALIDATION OUTPUT: </a:t>
            </a:r>
          </a:p>
          <a:p>
            <a:pPr marL="0" indent="0">
              <a:lnSpc>
                <a:spcPct val="110000"/>
              </a:lnSpc>
              <a:buNone/>
            </a:pPr>
            <a:endParaRPr lang="en-US" sz="2200" b="1">
              <a:latin typeface="Times New Roman" panose="02020603050405020304" pitchFamily="18" charset="0"/>
              <a:cs typeface="Times New Roman" panose="02020603050405020304" pitchFamily="18" charset="0"/>
            </a:endParaRPr>
          </a:p>
          <a:p>
            <a:pPr marL="0" indent="0">
              <a:lnSpc>
                <a:spcPct val="110000"/>
              </a:lnSpc>
              <a:buNone/>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64908C-549A-4E4E-83E7-749CD4F61D2B}"/>
              </a:ext>
            </a:extLst>
          </p:cNvPr>
          <p:cNvPicPr>
            <a:picLocks noChangeAspect="1"/>
          </p:cNvPicPr>
          <p:nvPr/>
        </p:nvPicPr>
        <p:blipFill>
          <a:blip r:embed="rId2"/>
          <a:stretch>
            <a:fillRect/>
          </a:stretch>
        </p:blipFill>
        <p:spPr>
          <a:xfrm>
            <a:off x="1729319" y="1409779"/>
            <a:ext cx="8953500" cy="5114925"/>
          </a:xfrm>
          <a:prstGeom prst="rect">
            <a:avLst/>
          </a:prstGeom>
        </p:spPr>
      </p:pic>
    </p:spTree>
    <p:extLst>
      <p:ext uri="{BB962C8B-B14F-4D97-AF65-F5344CB8AC3E}">
        <p14:creationId xmlns:p14="http://schemas.microsoft.com/office/powerpoint/2010/main" val="94151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1" y="1045155"/>
            <a:ext cx="10043262" cy="5656728"/>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1:</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LINEAR REGRESSION</a:t>
            </a:r>
          </a:p>
          <a:p>
            <a:pPr marL="0" indent="0" algn="just">
              <a:buNone/>
            </a:pPr>
            <a:r>
              <a:rPr lang="en-US" b="1" dirty="0">
                <a:solidFill>
                  <a:schemeClr val="bg1"/>
                </a:solidFill>
                <a:latin typeface="Times New Roman" panose="02020603050405020304" pitchFamily="18" charset="0"/>
                <a:cs typeface="Times New Roman" panose="02020603050405020304" pitchFamily="18" charset="0"/>
              </a:rPr>
              <a:t>OUTPUT: </a:t>
            </a:r>
            <a:r>
              <a:rPr lang="en-US" dirty="0">
                <a:solidFill>
                  <a:schemeClr val="bg1"/>
                </a:solidFill>
                <a:latin typeface="Times New Roman" panose="02020603050405020304" pitchFamily="18" charset="0"/>
                <a:cs typeface="Times New Roman" panose="02020603050405020304" pitchFamily="18" charset="0"/>
              </a:rPr>
              <a:t>Predicted column contains the predicted value for the label, </a:t>
            </a:r>
            <a:r>
              <a:rPr lang="en-US" dirty="0" err="1">
                <a:solidFill>
                  <a:schemeClr val="bg1"/>
                </a:solidFill>
                <a:latin typeface="Times New Roman" panose="02020603050405020304" pitchFamily="18" charset="0"/>
                <a:cs typeface="Times New Roman" panose="02020603050405020304" pitchFamily="18" charset="0"/>
              </a:rPr>
              <a:t>TrueLabel</a:t>
            </a:r>
            <a:r>
              <a:rPr lang="en-US" dirty="0">
                <a:solidFill>
                  <a:schemeClr val="bg1"/>
                </a:solidFill>
                <a:latin typeface="Times New Roman" panose="02020603050405020304" pitchFamily="18" charset="0"/>
                <a:cs typeface="Times New Roman" panose="02020603050405020304" pitchFamily="18" charset="0"/>
              </a:rPr>
              <a:t> column contains the actual known value from the testing data.</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480966-9586-47F9-AA0C-1DD055608369}"/>
              </a:ext>
            </a:extLst>
          </p:cNvPr>
          <p:cNvPicPr>
            <a:picLocks noChangeAspect="1"/>
          </p:cNvPicPr>
          <p:nvPr/>
        </p:nvPicPr>
        <p:blipFill>
          <a:blip r:embed="rId2"/>
          <a:stretch>
            <a:fillRect/>
          </a:stretch>
        </p:blipFill>
        <p:spPr>
          <a:xfrm>
            <a:off x="1283871" y="3085309"/>
            <a:ext cx="8761276" cy="3448013"/>
          </a:xfrm>
          <a:prstGeom prst="rect">
            <a:avLst/>
          </a:prstGeom>
        </p:spPr>
      </p:pic>
    </p:spTree>
    <p:extLst>
      <p:ext uri="{BB962C8B-B14F-4D97-AF65-F5344CB8AC3E}">
        <p14:creationId xmlns:p14="http://schemas.microsoft.com/office/powerpoint/2010/main" val="94556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E3768-A113-0D41-8DA6-476F5171A758}"/>
              </a:ext>
            </a:extLst>
          </p:cNvPr>
          <p:cNvSpPr>
            <a:spLocks noGrp="1"/>
          </p:cNvSpPr>
          <p:nvPr>
            <p:ph idx="1"/>
          </p:nvPr>
        </p:nvSpPr>
        <p:spPr>
          <a:xfrm>
            <a:off x="1230622" y="487594"/>
            <a:ext cx="9905999" cy="6154943"/>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1: </a:t>
            </a:r>
          </a:p>
          <a:p>
            <a:pPr marL="0" indent="0">
              <a:buNone/>
            </a:pPr>
            <a:r>
              <a:rPr lang="en-US" dirty="0">
                <a:solidFill>
                  <a:schemeClr val="bg1"/>
                </a:solidFill>
                <a:latin typeface="Times New Roman" panose="02020603050405020304" pitchFamily="18" charset="0"/>
                <a:cs typeface="Times New Roman" panose="02020603050405020304" pitchFamily="18" charset="0"/>
              </a:rPr>
              <a:t>RMSE : 0.19423</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D8DC69-A7B9-49C3-A065-C591284A190B}"/>
              </a:ext>
            </a:extLst>
          </p:cNvPr>
          <p:cNvPicPr>
            <a:picLocks noChangeAspect="1"/>
          </p:cNvPicPr>
          <p:nvPr/>
        </p:nvPicPr>
        <p:blipFill>
          <a:blip r:embed="rId2"/>
          <a:stretch>
            <a:fillRect/>
          </a:stretch>
        </p:blipFill>
        <p:spPr>
          <a:xfrm>
            <a:off x="889348" y="1823947"/>
            <a:ext cx="8969618" cy="3782860"/>
          </a:xfrm>
          <a:prstGeom prst="rect">
            <a:avLst/>
          </a:prstGeom>
        </p:spPr>
      </p:pic>
    </p:spTree>
    <p:extLst>
      <p:ext uri="{BB962C8B-B14F-4D97-AF65-F5344CB8AC3E}">
        <p14:creationId xmlns:p14="http://schemas.microsoft.com/office/powerpoint/2010/main" val="396977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1" y="1045155"/>
            <a:ext cx="10043262" cy="5656728"/>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2:</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CLUSTERING</a:t>
            </a:r>
          </a:p>
          <a:p>
            <a:pPr marL="0" indent="0" algn="just">
              <a:buNone/>
            </a:pPr>
            <a:r>
              <a:rPr lang="en-US" b="1" dirty="0">
                <a:solidFill>
                  <a:schemeClr val="bg1"/>
                </a:solidFill>
                <a:latin typeface="Times New Roman" panose="02020603050405020304" pitchFamily="18" charset="0"/>
                <a:cs typeface="Times New Roman" panose="02020603050405020304" pitchFamily="18" charset="0"/>
              </a:rPr>
              <a:t>OUTPUT: </a:t>
            </a:r>
            <a:r>
              <a:rPr lang="en-US" dirty="0">
                <a:solidFill>
                  <a:schemeClr val="bg1"/>
                </a:solidFill>
                <a:latin typeface="Times New Roman" panose="02020603050405020304" pitchFamily="18" charset="0"/>
                <a:cs typeface="Times New Roman" panose="02020603050405020304" pitchFamily="18" charset="0"/>
              </a:rPr>
              <a:t>Clustering is based on Major distributer sources like Horizon, Overdrive, </a:t>
            </a:r>
            <a:r>
              <a:rPr lang="en-US" dirty="0" err="1">
                <a:solidFill>
                  <a:schemeClr val="bg1"/>
                </a:solidFill>
                <a:latin typeface="Times New Roman" panose="02020603050405020304" pitchFamily="18" charset="0"/>
                <a:cs typeface="Times New Roman" panose="02020603050405020304" pitchFamily="18" charset="0"/>
              </a:rPr>
              <a:t>Freegal</a:t>
            </a:r>
            <a:r>
              <a:rPr lang="en-US" dirty="0">
                <a:solidFill>
                  <a:schemeClr val="bg1"/>
                </a:solidFill>
                <a:latin typeface="Times New Roman" panose="02020603050405020304" pitchFamily="18" charset="0"/>
                <a:cs typeface="Times New Roman" panose="02020603050405020304" pitchFamily="18" charset="0"/>
              </a:rPr>
              <a:t>, Hoopla and </a:t>
            </a:r>
            <a:r>
              <a:rPr lang="en-US" dirty="0" err="1">
                <a:solidFill>
                  <a:schemeClr val="bg1"/>
                </a:solidFill>
                <a:latin typeface="Times New Roman" panose="02020603050405020304" pitchFamily="18" charset="0"/>
                <a:cs typeface="Times New Roman" panose="02020603050405020304" pitchFamily="18" charset="0"/>
              </a:rPr>
              <a:t>Zinio</a:t>
            </a:r>
            <a:r>
              <a:rPr lang="en-US" dirty="0">
                <a:solidFill>
                  <a:schemeClr val="bg1"/>
                </a:solidFill>
                <a:latin typeface="Times New Roman" panose="02020603050405020304" pitchFamily="18" charset="0"/>
                <a:cs typeface="Times New Roman" panose="02020603050405020304" pitchFamily="18" charset="0"/>
              </a:rPr>
              <a:t>. </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8C7B41-8DC8-43B0-841C-B47E6600D3BB}"/>
              </a:ext>
            </a:extLst>
          </p:cNvPr>
          <p:cNvPicPr>
            <a:picLocks noChangeAspect="1"/>
          </p:cNvPicPr>
          <p:nvPr/>
        </p:nvPicPr>
        <p:blipFill>
          <a:blip r:embed="rId2"/>
          <a:stretch>
            <a:fillRect/>
          </a:stretch>
        </p:blipFill>
        <p:spPr>
          <a:xfrm>
            <a:off x="795404" y="3150026"/>
            <a:ext cx="10495448" cy="3379688"/>
          </a:xfrm>
          <a:prstGeom prst="rect">
            <a:avLst/>
          </a:prstGeom>
        </p:spPr>
      </p:pic>
    </p:spTree>
    <p:extLst>
      <p:ext uri="{BB962C8B-B14F-4D97-AF65-F5344CB8AC3E}">
        <p14:creationId xmlns:p14="http://schemas.microsoft.com/office/powerpoint/2010/main" val="373891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3" y="618518"/>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2" y="2249487"/>
            <a:ext cx="4844521" cy="3541714"/>
          </a:xfrm>
        </p:spPr>
        <p:txBody>
          <a:bodyPr anchor="ctr">
            <a:normAutofit/>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2:</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CLUSTERING</a:t>
            </a:r>
          </a:p>
          <a:p>
            <a:pPr marL="0" indent="0">
              <a:buNone/>
            </a:pPr>
            <a:r>
              <a:rPr lang="en-US" b="1" dirty="0">
                <a:solidFill>
                  <a:schemeClr val="bg1"/>
                </a:solidFill>
                <a:latin typeface="Times New Roman" panose="02020603050405020304" pitchFamily="18" charset="0"/>
                <a:cs typeface="Times New Roman" panose="02020603050405020304" pitchFamily="18" charset="0"/>
              </a:rPr>
              <a:t>OUTPUT: Enlarged Version of Clustered Model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1026" name="Picture 2" descr="b4b9cd4d-6139-46b0-8eda-56049c2ea995">
            <a:extLst>
              <a:ext uri="{FF2B5EF4-FFF2-40B4-BE49-F238E27FC236}">
                <a16:creationId xmlns:a16="http://schemas.microsoft.com/office/drawing/2014/main" id="{98DAD23A-872C-4E65-9E11-740A14A01A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2128"/>
          <a:stretch/>
        </p:blipFill>
        <p:spPr bwMode="auto">
          <a:xfrm>
            <a:off x="6392335" y="2497720"/>
            <a:ext cx="4655075"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92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62C2-8105-C74A-9BA7-D37EB664855E}"/>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2E8E7AB-D9D7-7844-83B8-F12387487ABE}"/>
              </a:ext>
            </a:extLst>
          </p:cNvPr>
          <p:cNvSpPr>
            <a:spLocks noGrp="1"/>
          </p:cNvSpPr>
          <p:nvPr>
            <p:ph idx="1"/>
          </p:nvPr>
        </p:nvSpPr>
        <p:spPr>
          <a:xfrm>
            <a:off x="1141414" y="1692439"/>
            <a:ext cx="9905998" cy="3026706"/>
          </a:xfrm>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hlinkClick r:id="rId2"/>
              </a:rPr>
              <a:t>https://docs.microsoft.com/en-us/azure/machine-learning/studio/create-experiment</a:t>
            </a:r>
            <a:endParaRPr lang="en-US" dirty="0">
              <a:solidFill>
                <a:srgbClr val="FF0000"/>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hlinkClick r:id="rId3"/>
              </a:rPr>
              <a:t>https://forums.databricks.com/</a:t>
            </a: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hlinkClick r:id="rId4"/>
              </a:rPr>
              <a:t>https://stackoverflow.com/questions/tagged/databricks</a:t>
            </a: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hlinkClick r:id="rId5"/>
              </a:rPr>
              <a:t>https://docs.microsoft.com/en-us/azure/machine-learning/studio/faq</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46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0DCA-4C45-394C-A664-4DDCFC4F437E}"/>
              </a:ext>
            </a:extLst>
          </p:cNvPr>
          <p:cNvSpPr>
            <a:spLocks noGrp="1"/>
          </p:cNvSpPr>
          <p:nvPr>
            <p:ph type="title"/>
          </p:nvPr>
        </p:nvSpPr>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Microsoft Azure Machine Learning</a:t>
            </a:r>
          </a:p>
        </p:txBody>
      </p:sp>
      <p:sp>
        <p:nvSpPr>
          <p:cNvPr id="3" name="Content Placeholder 2">
            <a:extLst>
              <a:ext uri="{FF2B5EF4-FFF2-40B4-BE49-F238E27FC236}">
                <a16:creationId xmlns:a16="http://schemas.microsoft.com/office/drawing/2014/main" id="{426D3071-4589-C549-A27D-814978EF4434}"/>
              </a:ext>
            </a:extLst>
          </p:cNvPr>
          <p:cNvSpPr>
            <a:spLocks noGrp="1"/>
          </p:cNvSpPr>
          <p:nvPr>
            <p:ph idx="1"/>
          </p:nvPr>
        </p:nvSpPr>
        <p:spPr>
          <a:xfrm>
            <a:off x="1141412" y="2249487"/>
            <a:ext cx="9452247" cy="1032332"/>
          </a:xfrm>
        </p:spPr>
        <p:txBody>
          <a:bodyPr>
            <a:normAutofit/>
          </a:bodyPr>
          <a:lstStyle/>
          <a:p>
            <a:pPr algn="just">
              <a:buFont typeface="Wingdings" pitchFamily="2" charset="2"/>
              <a:buChar char="Ø"/>
            </a:pPr>
            <a:r>
              <a:rPr lang="en-US" dirty="0">
                <a:solidFill>
                  <a:schemeClr val="bg1"/>
                </a:solidFill>
              </a:rPr>
              <a:t> </a:t>
            </a:r>
            <a:r>
              <a:rPr lang="en-US" dirty="0">
                <a:solidFill>
                  <a:srgbClr val="FFFF66"/>
                </a:solidFill>
              </a:rPr>
              <a:t>https://gallery.azure.ai/Experiment/Seattle-Binary-Classification-Floating-condition-prediction</a:t>
            </a:r>
          </a:p>
        </p:txBody>
      </p:sp>
    </p:spTree>
    <p:extLst>
      <p:ext uri="{BB962C8B-B14F-4D97-AF65-F5344CB8AC3E}">
        <p14:creationId xmlns:p14="http://schemas.microsoft.com/office/powerpoint/2010/main" val="316559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B257-DC79-6241-B437-50DB9EA07FAC}"/>
              </a:ext>
            </a:extLst>
          </p:cNvPr>
          <p:cNvSpPr>
            <a:spLocks noGrp="1"/>
          </p:cNvSpPr>
          <p:nvPr>
            <p:ph type="title"/>
          </p:nvPr>
        </p:nvSpPr>
        <p:spPr>
          <a:xfrm>
            <a:off x="1088862" y="2573442"/>
            <a:ext cx="9905998" cy="1478570"/>
          </a:xfrm>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3761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D0A9-81DE-8846-AD9A-C3E5008ABEF5}"/>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Presented by:-  (Group- 1)</a:t>
            </a:r>
          </a:p>
        </p:txBody>
      </p:sp>
      <p:sp>
        <p:nvSpPr>
          <p:cNvPr id="3" name="Content Placeholder 2">
            <a:extLst>
              <a:ext uri="{FF2B5EF4-FFF2-40B4-BE49-F238E27FC236}">
                <a16:creationId xmlns:a16="http://schemas.microsoft.com/office/drawing/2014/main" id="{66F8D03E-8D13-0F4E-BB48-55C82601168A}"/>
              </a:ext>
            </a:extLst>
          </p:cNvPr>
          <p:cNvSpPr>
            <a:spLocks noGrp="1"/>
          </p:cNvSpPr>
          <p:nvPr>
            <p:ph idx="1"/>
          </p:nvPr>
        </p:nvSpPr>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SUSHANT BURDE (CIN: 307396822)</a:t>
            </a: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SWARNIM JAMBHULE (CIN: 307375385)</a:t>
            </a: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TANVI GAWADE (CIN: 306668484)</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6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ext uri="{BEBA8EAE-BF5A-486C-A8C5-ECC9F3942E4B}">
                <a14:imgProps xmlns:a14="http://schemas.microsoft.com/office/drawing/2010/main">
                  <a14:imgLayer r:embed="rId3">
                    <a14:imgEffect>
                      <a14:colorTemperature colorTemp="3509"/>
                    </a14:imgEffect>
                    <a14:imgEffect>
                      <a14:saturation sat="94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4F9-1EF4-5346-9F63-B50C8F5DFC30}"/>
              </a:ext>
            </a:extLst>
          </p:cNvPr>
          <p:cNvSpPr>
            <a:spLocks noGrp="1"/>
          </p:cNvSpPr>
          <p:nvPr>
            <p:ph type="title"/>
          </p:nvPr>
        </p:nvSpPr>
        <p:spPr>
          <a:xfrm>
            <a:off x="1141413" y="0"/>
            <a:ext cx="9831387" cy="1418897"/>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45A790A2-9CCB-F94F-BC89-16E61FB3963B}"/>
              </a:ext>
            </a:extLst>
          </p:cNvPr>
          <p:cNvSpPr>
            <a:spLocks noGrp="1"/>
          </p:cNvSpPr>
          <p:nvPr>
            <p:ph idx="1"/>
          </p:nvPr>
        </p:nvSpPr>
        <p:spPr>
          <a:xfrm>
            <a:off x="821635" y="1156410"/>
            <a:ext cx="10495722" cy="5601741"/>
          </a:xfrm>
        </p:spPr>
        <p:txBody>
          <a:bodyPr wrap="square">
            <a:normAutofit lnSpcReduction="10000"/>
          </a:bodyPr>
          <a:lstStyle/>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This is a dataset hosted by the City of Seattle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Integrated Library System (ILS) Data Dictionary: This dataset is useful for understanding the codes used in other corresponding Seattle Public Library datasets. These codes (namely "ItemType" and "</a:t>
            </a:r>
            <a:r>
              <a:rPr lang="en-US" dirty="0" err="1">
                <a:solidFill>
                  <a:schemeClr val="bg1"/>
                </a:solidFill>
                <a:effectLst/>
                <a:latin typeface="Times New Roman" panose="02020603050405020304" pitchFamily="18" charset="0"/>
                <a:cs typeface="Times New Roman" panose="02020603050405020304" pitchFamily="18" charset="0"/>
              </a:rPr>
              <a:t>ItemCollection</a:t>
            </a:r>
            <a:r>
              <a:rPr lang="en-US" dirty="0">
                <a:solidFill>
                  <a:schemeClr val="bg1"/>
                </a:solidFill>
                <a:effectLst/>
                <a:latin typeface="Times New Roman" panose="02020603050405020304" pitchFamily="18" charset="0"/>
                <a:cs typeface="Times New Roman" panose="02020603050405020304" pitchFamily="18" charset="0"/>
              </a:rPr>
              <a:t>") are systematically used in the cataloging of items within Integrated Library System (ILS). The data is used in the daily operation of the library, including circulation, cataloging, acquisitions, collection development, processing, and serials control.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Library Collection Inventory :Consists of all of the physical items in the Seattle Public Library’s collection.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Checkouts by Title :This dataset includes a monthly count of Seattle Public Library checkouts by title for physical and electronic items. The dataset begins with checkouts that occurred in April 2005 and is updated till date.</a:t>
            </a:r>
          </a:p>
        </p:txBody>
      </p:sp>
    </p:spTree>
    <p:extLst>
      <p:ext uri="{BB962C8B-B14F-4D97-AF65-F5344CB8AC3E}">
        <p14:creationId xmlns:p14="http://schemas.microsoft.com/office/powerpoint/2010/main" val="328516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4F9-1EF4-5346-9F63-B50C8F5DFC30}"/>
              </a:ext>
            </a:extLst>
          </p:cNvPr>
          <p:cNvSpPr>
            <a:spLocks noGrp="1"/>
          </p:cNvSpPr>
          <p:nvPr>
            <p:ph type="title"/>
          </p:nvPr>
        </p:nvSpPr>
        <p:spPr>
          <a:xfrm>
            <a:off x="1141413" y="0"/>
            <a:ext cx="9831387" cy="1418897"/>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WHY THIS dataset</a:t>
            </a:r>
          </a:p>
        </p:txBody>
      </p:sp>
      <p:sp>
        <p:nvSpPr>
          <p:cNvPr id="3" name="Content Placeholder 2">
            <a:extLst>
              <a:ext uri="{FF2B5EF4-FFF2-40B4-BE49-F238E27FC236}">
                <a16:creationId xmlns:a16="http://schemas.microsoft.com/office/drawing/2014/main" id="{45A790A2-9CCB-F94F-BC89-16E61FB3963B}"/>
              </a:ext>
            </a:extLst>
          </p:cNvPr>
          <p:cNvSpPr>
            <a:spLocks noGrp="1"/>
          </p:cNvSpPr>
          <p:nvPr>
            <p:ph idx="1"/>
          </p:nvPr>
        </p:nvSpPr>
        <p:spPr>
          <a:xfrm>
            <a:off x="821635" y="1156410"/>
            <a:ext cx="10495722" cy="5601741"/>
          </a:xfrm>
        </p:spPr>
        <p:txBody>
          <a:bodyPr wrap="square">
            <a:normAutofit/>
          </a:bodyPr>
          <a:lstStyle/>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Seattle Public Library’s Open Data workshop, Open Data: Couch to 5k, aims to support people’s interest in accessing, understanding, using, and analyzing open data while cultivating new ideas and advocating for open data as a tool for public engagement.</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Municipalities are increasingly attempting to utilize data to drive evidence-based policy decisions around things like resource allocation and improvement of library management and services.</a:t>
            </a:r>
          </a:p>
        </p:txBody>
      </p:sp>
    </p:spTree>
    <p:extLst>
      <p:ext uri="{BB962C8B-B14F-4D97-AF65-F5344CB8AC3E}">
        <p14:creationId xmlns:p14="http://schemas.microsoft.com/office/powerpoint/2010/main" val="221274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47EE-1501-374E-B5FD-1DE36AFE91B3}"/>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DATA SET Specifications :</a:t>
            </a:r>
          </a:p>
        </p:txBody>
      </p:sp>
      <p:sp>
        <p:nvSpPr>
          <p:cNvPr id="3" name="Content Placeholder 2">
            <a:extLst>
              <a:ext uri="{FF2B5EF4-FFF2-40B4-BE49-F238E27FC236}">
                <a16:creationId xmlns:a16="http://schemas.microsoft.com/office/drawing/2014/main" id="{B0DBB052-E7B4-1148-AE00-0F0DF056FA14}"/>
              </a:ext>
            </a:extLst>
          </p:cNvPr>
          <p:cNvSpPr>
            <a:spLocks noGrp="1"/>
          </p:cNvSpPr>
          <p:nvPr>
            <p:ph idx="1"/>
          </p:nvPr>
        </p:nvSpPr>
        <p:spPr>
          <a:xfrm>
            <a:off x="1141413" y="1758832"/>
            <a:ext cx="9764480" cy="4854003"/>
          </a:xfrm>
        </p:spPr>
        <p:txBody>
          <a:bodyPr>
            <a:noAutofit/>
          </a:bodyPr>
          <a:lstStyle/>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Seattle Public Library Dataset.</a:t>
            </a:r>
          </a:p>
          <a:p>
            <a:pPr algn="just">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 of the dataset: Checkouts by Title, Library Collection Inventory, Integrated Library System (ILS) Data Dictionary</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Link(</a:t>
            </a:r>
            <a:r>
              <a:rPr lang="en-US"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https://data.seattle.gov/Community/Library-Collection-Inventory/6vkj-f5xf</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 (</a:t>
            </a:r>
            <a:r>
              <a:rPr lang="en-US"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https://data.seattle.gov/Community/Checkouts-by-Title/tmmm-ytt6</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9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9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47EE-1501-374E-B5FD-1DE36AFE91B3}"/>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DATA SET Specifications :</a:t>
            </a:r>
          </a:p>
        </p:txBody>
      </p:sp>
      <p:sp>
        <p:nvSpPr>
          <p:cNvPr id="3" name="Content Placeholder 2">
            <a:extLst>
              <a:ext uri="{FF2B5EF4-FFF2-40B4-BE49-F238E27FC236}">
                <a16:creationId xmlns:a16="http://schemas.microsoft.com/office/drawing/2014/main" id="{B0DBB052-E7B4-1148-AE00-0F0DF056FA14}"/>
              </a:ext>
            </a:extLst>
          </p:cNvPr>
          <p:cNvSpPr>
            <a:spLocks noGrp="1"/>
          </p:cNvSpPr>
          <p:nvPr>
            <p:ph idx="1"/>
          </p:nvPr>
        </p:nvSpPr>
        <p:spPr>
          <a:xfrm>
            <a:off x="1141413" y="1758832"/>
            <a:ext cx="9764480" cy="5251567"/>
          </a:xfrm>
        </p:spPr>
        <p:txBody>
          <a:bodyPr>
            <a:normAutofit lnSpcReduction="10000"/>
          </a:bodyPr>
          <a:lstStyle/>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a:t>
            </a:r>
            <a:r>
              <a:rPr lang="en-US" u="sng"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https://data.seattle.gov/Community/Integrated-Library-System-ILS-Data-Dictionary/pbt3-ytbc</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Size of the data: 7.8 GB</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9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3D48-C546-2F4B-B77D-C8A8545BA7FE}"/>
              </a:ext>
            </a:extLst>
          </p:cNvPr>
          <p:cNvSpPr>
            <a:spLocks noGrp="1"/>
          </p:cNvSpPr>
          <p:nvPr>
            <p:ph type="title"/>
          </p:nvPr>
        </p:nvSpPr>
        <p:spPr>
          <a:xfrm>
            <a:off x="1141413" y="94411"/>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Homework Experimental specifications</a:t>
            </a:r>
          </a:p>
        </p:txBody>
      </p:sp>
      <p:sp>
        <p:nvSpPr>
          <p:cNvPr id="3" name="Content Placeholder 2">
            <a:extLst>
              <a:ext uri="{FF2B5EF4-FFF2-40B4-BE49-F238E27FC236}">
                <a16:creationId xmlns:a16="http://schemas.microsoft.com/office/drawing/2014/main" id="{30B2A0FB-91C2-4F4B-BEE5-53C080172087}"/>
              </a:ext>
            </a:extLst>
          </p:cNvPr>
          <p:cNvSpPr>
            <a:spLocks noGrp="1"/>
          </p:cNvSpPr>
          <p:nvPr>
            <p:ph idx="1"/>
          </p:nvPr>
        </p:nvSpPr>
        <p:spPr>
          <a:xfrm>
            <a:off x="1141412" y="1190121"/>
            <a:ext cx="10065564" cy="5277585"/>
          </a:xfrm>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Data Bricks Specifications:</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Execution: Single Node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Memory: 6GB Capacity</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Databricks Runtime Version: 5.2(Incl. Apache Spark 2.4.0, Scala 2.11)</a:t>
            </a:r>
          </a:p>
          <a:p>
            <a:pPr>
              <a:lnSpc>
                <a:spcPct val="100000"/>
              </a:lnSpc>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lnSpc>
                <a:spcPct val="10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Microsoft Azure Machine Learning Studio Specification:</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Execution: Single Node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Storage Space Capacity: 10 GB Memory </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Compute Resource Type: ML service is a multitenant service.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705D-0C45-E545-A635-D60D9502416C}"/>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MICROSOFT AZURE MACHINE LEARNING STUDIO</a:t>
            </a:r>
          </a:p>
        </p:txBody>
      </p:sp>
      <p:sp>
        <p:nvSpPr>
          <p:cNvPr id="9" name="Content Placeholder 8">
            <a:extLst>
              <a:ext uri="{FF2B5EF4-FFF2-40B4-BE49-F238E27FC236}">
                <a16:creationId xmlns:a16="http://schemas.microsoft.com/office/drawing/2014/main" id="{AF29DE9C-CF51-4902-8D4E-A661E429D6ED}"/>
              </a:ext>
            </a:extLst>
          </p:cNvPr>
          <p:cNvSpPr>
            <a:spLocks noGrp="1"/>
          </p:cNvSpPr>
          <p:nvPr>
            <p:ph idx="1"/>
          </p:nvPr>
        </p:nvSpPr>
        <p:spPr>
          <a:xfrm>
            <a:off x="1141412" y="1478570"/>
            <a:ext cx="9905999" cy="4312631"/>
          </a:xfrm>
        </p:spPr>
        <p:txBody>
          <a:bodyPr>
            <a:normAutofit fontScale="92500" lnSpcReduction="20000"/>
          </a:bodyPr>
          <a:lstStyle/>
          <a:p>
            <a:pPr marL="0" indent="0" algn="just">
              <a:buNone/>
            </a:pPr>
            <a:r>
              <a:rPr lang="en-US" sz="2600" b="1" dirty="0">
                <a:solidFill>
                  <a:schemeClr val="bg1"/>
                </a:solidFill>
                <a:latin typeface="Times New Roman" panose="02020603050405020304" pitchFamily="18" charset="0"/>
                <a:cs typeface="Times New Roman" panose="02020603050405020304" pitchFamily="18" charset="0"/>
              </a:rPr>
              <a:t>MODEL 1: 2 Class Decision Jungle</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We have created a model to classify whether the book is floating or not floating(i.e. Circulatory within the Seattle branches or not)</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We have used the dataset Library Inventory Dataset for the above classification. </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Classification is based on the column Floating Item where Floating Item = Yes and Non Floating Item = No</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Data is split into train and test in the ratio of 0.8 0.2</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Algorithm used for the above evaluation : 2 Class Decision Jungle </a:t>
            </a:r>
          </a:p>
          <a:p>
            <a:endParaRPr lang="en-US" dirty="0"/>
          </a:p>
        </p:txBody>
      </p:sp>
    </p:spTree>
    <p:extLst>
      <p:ext uri="{BB962C8B-B14F-4D97-AF65-F5344CB8AC3E}">
        <p14:creationId xmlns:p14="http://schemas.microsoft.com/office/powerpoint/2010/main" val="257049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3B9F-52EF-DC48-AF05-1D28859521C8}"/>
              </a:ext>
            </a:extLst>
          </p:cNvPr>
          <p:cNvSpPr>
            <a:spLocks noGrp="1"/>
          </p:cNvSpPr>
          <p:nvPr>
            <p:ph type="title"/>
          </p:nvPr>
        </p:nvSpPr>
        <p:spPr>
          <a:xfrm>
            <a:off x="1141413" y="-262428"/>
            <a:ext cx="9905998" cy="1478570"/>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Model 1:</a:t>
            </a:r>
          </a:p>
        </p:txBody>
      </p:sp>
      <p:pic>
        <p:nvPicPr>
          <p:cNvPr id="6" name="Content Placeholder 5">
            <a:extLst>
              <a:ext uri="{FF2B5EF4-FFF2-40B4-BE49-F238E27FC236}">
                <a16:creationId xmlns:a16="http://schemas.microsoft.com/office/drawing/2014/main" id="{992640AA-A37F-4933-8A07-003ABDFFB65F}"/>
              </a:ext>
            </a:extLst>
          </p:cNvPr>
          <p:cNvPicPr>
            <a:picLocks noGrp="1" noChangeAspect="1"/>
          </p:cNvPicPr>
          <p:nvPr>
            <p:ph idx="1"/>
          </p:nvPr>
        </p:nvPicPr>
        <p:blipFill>
          <a:blip r:embed="rId2"/>
          <a:stretch>
            <a:fillRect/>
          </a:stretch>
        </p:blipFill>
        <p:spPr>
          <a:xfrm>
            <a:off x="1470991" y="1113183"/>
            <a:ext cx="9276522" cy="5102087"/>
          </a:xfrm>
        </p:spPr>
      </p:pic>
    </p:spTree>
    <p:extLst>
      <p:ext uri="{BB962C8B-B14F-4D97-AF65-F5344CB8AC3E}">
        <p14:creationId xmlns:p14="http://schemas.microsoft.com/office/powerpoint/2010/main" val="368504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Tw Cen MT</vt:lpstr>
      <vt:lpstr>Wingdings</vt:lpstr>
      <vt:lpstr>Circuit</vt:lpstr>
      <vt:lpstr>CIS 5560 Machine learning</vt:lpstr>
      <vt:lpstr>Presented by:-  (Group- 1)</vt:lpstr>
      <vt:lpstr>About the dataset</vt:lpstr>
      <vt:lpstr>WHY THIS dataset</vt:lpstr>
      <vt:lpstr>DATA SET Specifications :</vt:lpstr>
      <vt:lpstr>DATA SET Specifications :</vt:lpstr>
      <vt:lpstr>Homework Experimental specifications</vt:lpstr>
      <vt:lpstr>MICROSOFT AZURE MACHINE LEARNING STUDIO</vt:lpstr>
      <vt:lpstr>Model 1:</vt:lpstr>
      <vt:lpstr>PowerPoint Presentation</vt:lpstr>
      <vt:lpstr>PowerPoint Presentation</vt:lpstr>
      <vt:lpstr>DATA Bricks (SPARK Machine Learning) </vt:lpstr>
      <vt:lpstr>PowerPoint Presentation</vt:lpstr>
      <vt:lpstr>DATA Bricks (SPARK Machine Learning) </vt:lpstr>
      <vt:lpstr>DATA Bricks (SPARK Machine Learning) </vt:lpstr>
      <vt:lpstr>References:</vt:lpstr>
      <vt:lpstr>Microsoft Azure 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5560 Machine learning</dc:title>
  <dc:creator>Gawade, Tanvi K</dc:creator>
  <cp:lastModifiedBy>Gawade, Tanvi K</cp:lastModifiedBy>
  <cp:revision>1</cp:revision>
  <dcterms:created xsi:type="dcterms:W3CDTF">2019-04-30T18:52:39Z</dcterms:created>
  <dcterms:modified xsi:type="dcterms:W3CDTF">2019-04-30T18:53:15Z</dcterms:modified>
</cp:coreProperties>
</file>