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78" r:id="rId4"/>
    <p:sldId id="281" r:id="rId5"/>
    <p:sldId id="258" r:id="rId6"/>
    <p:sldId id="277" r:id="rId7"/>
    <p:sldId id="259" r:id="rId8"/>
    <p:sldId id="267" r:id="rId9"/>
    <p:sldId id="268" r:id="rId10"/>
    <p:sldId id="269" r:id="rId11"/>
    <p:sldId id="283" r:id="rId12"/>
    <p:sldId id="284" r:id="rId13"/>
    <p:sldId id="260" r:id="rId14"/>
    <p:sldId id="285" r:id="rId15"/>
    <p:sldId id="286" r:id="rId16"/>
    <p:sldId id="274"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9DDC23-227A-4636-9613-FA902E690C23}" v="224" dt="2019-04-30T18:53:09.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595"/>
  </p:normalViewPr>
  <p:slideViewPr>
    <p:cSldViewPr snapToGrid="0" snapToObjects="1">
      <p:cViewPr varScale="1">
        <p:scale>
          <a:sx n="72" d="100"/>
          <a:sy n="72" d="100"/>
        </p:scale>
        <p:origin x="63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vi gawade" userId="e20fcff41f17da2c" providerId="LiveId" clId="{5D9DDC23-227A-4636-9613-FA902E690C23}"/>
    <pc:docChg chg="undo redo custSel mod addSld delSld modSld sldOrd">
      <pc:chgData name="tanvi gawade" userId="e20fcff41f17da2c" providerId="LiveId" clId="{5D9DDC23-227A-4636-9613-FA902E690C23}" dt="2019-04-30T18:53:09.249" v="223" actId="255"/>
      <pc:docMkLst>
        <pc:docMk/>
      </pc:docMkLst>
      <pc:sldChg chg="addSp delSp">
        <pc:chgData name="tanvi gawade" userId="e20fcff41f17da2c" providerId="LiveId" clId="{5D9DDC23-227A-4636-9613-FA902E690C23}" dt="2019-04-30T18:51:25.852" v="168"/>
        <pc:sldMkLst>
          <pc:docMk/>
          <pc:sldMk cId="4190146332" sldId="272"/>
        </pc:sldMkLst>
        <pc:picChg chg="add del">
          <ac:chgData name="tanvi gawade" userId="e20fcff41f17da2c" providerId="LiveId" clId="{5D9DDC23-227A-4636-9613-FA902E690C23}" dt="2019-04-30T18:51:25.852" v="168"/>
          <ac:picMkLst>
            <pc:docMk/>
            <pc:sldMk cId="4190146332" sldId="272"/>
            <ac:picMk id="4" creationId="{5C47AD75-D680-4ACF-9530-CE8D2EF66B84}"/>
          </ac:picMkLst>
        </pc:picChg>
      </pc:sldChg>
      <pc:sldChg chg="modSp">
        <pc:chgData name="tanvi gawade" userId="e20fcff41f17da2c" providerId="LiveId" clId="{5D9DDC23-227A-4636-9613-FA902E690C23}" dt="2019-04-30T18:51:00.534" v="166" actId="14100"/>
        <pc:sldMkLst>
          <pc:docMk/>
          <pc:sldMk cId="3738916477" sldId="279"/>
        </pc:sldMkLst>
        <pc:spChg chg="mod">
          <ac:chgData name="tanvi gawade" userId="e20fcff41f17da2c" providerId="LiveId" clId="{5D9DDC23-227A-4636-9613-FA902E690C23}" dt="2019-04-30T18:50:11.825" v="165" actId="113"/>
          <ac:spMkLst>
            <pc:docMk/>
            <pc:sldMk cId="3738916477" sldId="279"/>
            <ac:spMk id="3" creationId="{E0E15EFC-F7BB-7847-BD8A-D11169FD5A75}"/>
          </ac:spMkLst>
        </pc:spChg>
        <pc:picChg chg="mod">
          <ac:chgData name="tanvi gawade" userId="e20fcff41f17da2c" providerId="LiveId" clId="{5D9DDC23-227A-4636-9613-FA902E690C23}" dt="2019-04-30T18:51:00.534" v="166" actId="14100"/>
          <ac:picMkLst>
            <pc:docMk/>
            <pc:sldMk cId="3738916477" sldId="279"/>
            <ac:picMk id="6" creationId="{C88C7B41-8DC8-43B0-841C-B47E6600D3BB}"/>
          </ac:picMkLst>
        </pc:picChg>
      </pc:sldChg>
      <pc:sldChg chg="add del">
        <pc:chgData name="tanvi gawade" userId="e20fcff41f17da2c" providerId="LiveId" clId="{5D9DDC23-227A-4636-9613-FA902E690C23}" dt="2019-04-30T18:38:42.226" v="1" actId="2696"/>
        <pc:sldMkLst>
          <pc:docMk/>
          <pc:sldMk cId="644233361" sldId="280"/>
        </pc:sldMkLst>
      </pc:sldChg>
      <pc:sldChg chg="modSp add del">
        <pc:chgData name="tanvi gawade" userId="e20fcff41f17da2c" providerId="LiveId" clId="{5D9DDC23-227A-4636-9613-FA902E690C23}" dt="2019-04-30T18:40:34.259" v="12" actId="2696"/>
        <pc:sldMkLst>
          <pc:docMk/>
          <pc:sldMk cId="682743973" sldId="280"/>
        </pc:sldMkLst>
        <pc:spChg chg="mod">
          <ac:chgData name="tanvi gawade" userId="e20fcff41f17da2c" providerId="LiveId" clId="{5D9DDC23-227A-4636-9613-FA902E690C23}" dt="2019-04-30T18:40:30.881" v="11" actId="20577"/>
          <ac:spMkLst>
            <pc:docMk/>
            <pc:sldMk cId="682743973" sldId="280"/>
            <ac:spMk id="2" creationId="{0DEACD24-ADF5-4EBC-8B7B-AD1A48FA8397}"/>
          </ac:spMkLst>
        </pc:spChg>
      </pc:sldChg>
      <pc:sldChg chg="addSp delSp modSp add mod setBg">
        <pc:chgData name="tanvi gawade" userId="e20fcff41f17da2c" providerId="LiveId" clId="{5D9DDC23-227A-4636-9613-FA902E690C23}" dt="2019-04-30T18:42:01.358" v="56" actId="1076"/>
        <pc:sldMkLst>
          <pc:docMk/>
          <pc:sldMk cId="941514038" sldId="280"/>
        </pc:sldMkLst>
        <pc:spChg chg="mod ord">
          <ac:chgData name="tanvi gawade" userId="e20fcff41f17da2c" providerId="LiveId" clId="{5D9DDC23-227A-4636-9613-FA902E690C23}" dt="2019-04-30T18:41:57.909" v="55" actId="26606"/>
          <ac:spMkLst>
            <pc:docMk/>
            <pc:sldMk cId="941514038" sldId="280"/>
            <ac:spMk id="3" creationId="{E4C14BE7-DF64-ED40-9596-2BFCB46FE712}"/>
          </ac:spMkLst>
        </pc:spChg>
        <pc:grpChg chg="add del">
          <ac:chgData name="tanvi gawade" userId="e20fcff41f17da2c" providerId="LiveId" clId="{5D9DDC23-227A-4636-9613-FA902E690C23}" dt="2019-04-30T18:41:57.909" v="55" actId="26606"/>
          <ac:grpSpMkLst>
            <pc:docMk/>
            <pc:sldMk cId="941514038" sldId="280"/>
            <ac:grpSpMk id="9" creationId="{BCBD3BA8-D862-41F2-82F3-2136115A2C01}"/>
          </ac:grpSpMkLst>
        </pc:grpChg>
        <pc:grpChg chg="add del">
          <ac:chgData name="tanvi gawade" userId="e20fcff41f17da2c" providerId="LiveId" clId="{5D9DDC23-227A-4636-9613-FA902E690C23}" dt="2019-04-30T18:41:57.909" v="55" actId="26606"/>
          <ac:grpSpMkLst>
            <pc:docMk/>
            <pc:sldMk cId="941514038" sldId="280"/>
            <ac:grpSpMk id="13" creationId="{FD8C238E-3ADA-474B-A38B-980691902A7B}"/>
          </ac:grpSpMkLst>
        </pc:grpChg>
        <pc:picChg chg="add mod">
          <ac:chgData name="tanvi gawade" userId="e20fcff41f17da2c" providerId="LiveId" clId="{5D9DDC23-227A-4636-9613-FA902E690C23}" dt="2019-04-30T18:42:01.358" v="56" actId="1076"/>
          <ac:picMkLst>
            <pc:docMk/>
            <pc:sldMk cId="941514038" sldId="280"/>
            <ac:picMk id="4" creationId="{D664908C-549A-4E4E-83E7-749CD4F61D2B}"/>
          </ac:picMkLst>
        </pc:picChg>
        <pc:picChg chg="del">
          <ac:chgData name="tanvi gawade" userId="e20fcff41f17da2c" providerId="LiveId" clId="{5D9DDC23-227A-4636-9613-FA902E690C23}" dt="2019-04-30T18:40:59.956" v="47" actId="478"/>
          <ac:picMkLst>
            <pc:docMk/>
            <pc:sldMk cId="941514038" sldId="280"/>
            <ac:picMk id="5" creationId="{B43A8983-310A-46D1-8650-2C76620307C0}"/>
          </ac:picMkLst>
        </pc:picChg>
      </pc:sldChg>
      <pc:sldChg chg="modSp add ord setBg">
        <pc:chgData name="tanvi gawade" userId="e20fcff41f17da2c" providerId="LiveId" clId="{5D9DDC23-227A-4636-9613-FA902E690C23}" dt="2019-04-30T18:49:36.034" v="164" actId="20577"/>
        <pc:sldMkLst>
          <pc:docMk/>
          <pc:sldMk cId="2212742123" sldId="281"/>
        </pc:sldMkLst>
        <pc:spChg chg="mod">
          <ac:chgData name="tanvi gawade" userId="e20fcff41f17da2c" providerId="LiveId" clId="{5D9DDC23-227A-4636-9613-FA902E690C23}" dt="2019-04-30T18:44:13.314" v="67" actId="20577"/>
          <ac:spMkLst>
            <pc:docMk/>
            <pc:sldMk cId="2212742123" sldId="281"/>
            <ac:spMk id="2" creationId="{C31DA4F9-1EF4-5346-9F63-B50C8F5DFC30}"/>
          </ac:spMkLst>
        </pc:spChg>
        <pc:spChg chg="mod">
          <ac:chgData name="tanvi gawade" userId="e20fcff41f17da2c" providerId="LiveId" clId="{5D9DDC23-227A-4636-9613-FA902E690C23}" dt="2019-04-30T18:49:36.034" v="164" actId="20577"/>
          <ac:spMkLst>
            <pc:docMk/>
            <pc:sldMk cId="2212742123" sldId="281"/>
            <ac:spMk id="3" creationId="{45A790A2-9CCB-F94F-BC89-16E61FB3963B}"/>
          </ac:spMkLst>
        </pc:spChg>
      </pc:sldChg>
      <pc:sldChg chg="addSp delSp modSp add mod setBg">
        <pc:chgData name="tanvi gawade" userId="e20fcff41f17da2c" providerId="LiveId" clId="{5D9DDC23-227A-4636-9613-FA902E690C23}" dt="2019-04-30T18:53:09.249" v="223" actId="255"/>
        <pc:sldMkLst>
          <pc:docMk/>
          <pc:sldMk cId="1518927864" sldId="282"/>
        </pc:sldMkLst>
        <pc:spChg chg="mod">
          <ac:chgData name="tanvi gawade" userId="e20fcff41f17da2c" providerId="LiveId" clId="{5D9DDC23-227A-4636-9613-FA902E690C23}" dt="2019-04-30T18:53:09.249" v="223" actId="255"/>
          <ac:spMkLst>
            <pc:docMk/>
            <pc:sldMk cId="1518927864" sldId="282"/>
            <ac:spMk id="2" creationId="{D68FB961-DD36-1C4B-BD48-33D2A6391F3A}"/>
          </ac:spMkLst>
        </pc:spChg>
        <pc:spChg chg="mod">
          <ac:chgData name="tanvi gawade" userId="e20fcff41f17da2c" providerId="LiveId" clId="{5D9DDC23-227A-4636-9613-FA902E690C23}" dt="2019-04-30T18:52:48.739" v="221" actId="207"/>
          <ac:spMkLst>
            <pc:docMk/>
            <pc:sldMk cId="1518927864" sldId="282"/>
            <ac:spMk id="3" creationId="{E0E15EFC-F7BB-7847-BD8A-D11169FD5A75}"/>
          </ac:spMkLst>
        </pc:spChg>
        <pc:picChg chg="del">
          <ac:chgData name="tanvi gawade" userId="e20fcff41f17da2c" providerId="LiveId" clId="{5D9DDC23-227A-4636-9613-FA902E690C23}" dt="2019-04-30T18:51:47.549" v="180" actId="478"/>
          <ac:picMkLst>
            <pc:docMk/>
            <pc:sldMk cId="1518927864" sldId="282"/>
            <ac:picMk id="6" creationId="{C88C7B41-8DC8-43B0-841C-B47E6600D3BB}"/>
          </ac:picMkLst>
        </pc:picChg>
        <pc:picChg chg="add mod">
          <ac:chgData name="tanvi gawade" userId="e20fcff41f17da2c" providerId="LiveId" clId="{5D9DDC23-227A-4636-9613-FA902E690C23}" dt="2019-04-30T18:52:39.670" v="220" actId="26606"/>
          <ac:picMkLst>
            <pc:docMk/>
            <pc:sldMk cId="1518927864" sldId="282"/>
            <ac:picMk id="1026" creationId="{98DAD23A-872C-4E65-9E11-740A14A01A9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5/19/2019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287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866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8296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25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4815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2812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0167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2869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199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664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240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797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796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816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716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152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921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5/19/2019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586991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orums.databricks.com/" TargetMode="External"/><Relationship Id="rId2" Type="http://schemas.openxmlformats.org/officeDocument/2006/relationships/hyperlink" Target="https://docs.microsoft.com/en-us/azure/machine-learning/studio/create-experiment" TargetMode="External"/><Relationship Id="rId1" Type="http://schemas.openxmlformats.org/officeDocument/2006/relationships/slideLayout" Target="../slideLayouts/slideLayout2.xml"/><Relationship Id="rId5" Type="http://schemas.openxmlformats.org/officeDocument/2006/relationships/hyperlink" Target="https://docs.microsoft.com/en-us/azure/machine-learning/studio/faq" TargetMode="External"/><Relationship Id="rId4" Type="http://schemas.openxmlformats.org/officeDocument/2006/relationships/hyperlink" Target="https://stackoverflow.com/questions/tagged/databrick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seattle.gov/Community/Checkouts-by-Title/tmmm-ytt6" TargetMode="External"/><Relationship Id="rId2" Type="http://schemas.openxmlformats.org/officeDocument/2006/relationships/hyperlink" Target="https://data.seattle.gov/Community/Library-Collection-Inventory/6vkj-f5x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seattle.gov/Community/Integrated-Library-System-ILS-Data-Dictionary/pbt3-ytb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5DCB-1A44-AD4C-A1B8-DA69B4F132BC}"/>
              </a:ext>
            </a:extLst>
          </p:cNvPr>
          <p:cNvSpPr>
            <a:spLocks noGrp="1"/>
          </p:cNvSpPr>
          <p:nvPr>
            <p:ph type="ctrTitle"/>
          </p:nvPr>
        </p:nvSpPr>
        <p:spPr/>
        <p:txBody>
          <a:bodyPr>
            <a:normAutofit/>
          </a:bodyPr>
          <a:lstStyle/>
          <a:p>
            <a:pPr algn="ctr"/>
            <a:r>
              <a:rPr lang="en-US" dirty="0">
                <a:solidFill>
                  <a:schemeClr val="bg1"/>
                </a:solidFill>
                <a:latin typeface="Times New Roman" panose="02020603050405020304" pitchFamily="18" charset="0"/>
                <a:cs typeface="Times New Roman" panose="02020603050405020304" pitchFamily="18" charset="0"/>
              </a:rPr>
              <a:t>CIS 5560</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Machine learning</a:t>
            </a:r>
          </a:p>
        </p:txBody>
      </p:sp>
      <p:sp>
        <p:nvSpPr>
          <p:cNvPr id="3" name="Subtitle 2">
            <a:extLst>
              <a:ext uri="{FF2B5EF4-FFF2-40B4-BE49-F238E27FC236}">
                <a16:creationId xmlns:a16="http://schemas.microsoft.com/office/drawing/2014/main" id="{09FCDC33-0131-1F42-A6F6-C3110F3246E3}"/>
              </a:ext>
            </a:extLst>
          </p:cNvPr>
          <p:cNvSpPr>
            <a:spLocks noGrp="1"/>
          </p:cNvSpPr>
          <p:nvPr>
            <p:ph type="subTitle" idx="1"/>
          </p:nvPr>
        </p:nvSpPr>
        <p:spPr/>
        <p:txBody>
          <a:bodyPr>
            <a:normAutofit lnSpcReduction="10000"/>
          </a:bodyPr>
          <a:lstStyle/>
          <a:p>
            <a:pPr algn="ctr"/>
            <a:r>
              <a:rPr lang="en-US" sz="2400" dirty="0">
                <a:solidFill>
                  <a:schemeClr val="bg1"/>
                </a:solidFill>
                <a:latin typeface="Times New Roman" panose="02020603050405020304" pitchFamily="18" charset="0"/>
                <a:cs typeface="Times New Roman" panose="02020603050405020304" pitchFamily="18" charset="0"/>
              </a:rPr>
              <a:t>Microsoft Azure Machine learning Studio</a:t>
            </a:r>
          </a:p>
          <a:p>
            <a:pPr algn="ctr"/>
            <a:r>
              <a:rPr lang="en-US" sz="2400" dirty="0">
                <a:solidFill>
                  <a:schemeClr val="bg1"/>
                </a:solidFill>
                <a:latin typeface="Times New Roman" panose="02020603050405020304" pitchFamily="18" charset="0"/>
                <a:cs typeface="Times New Roman" panose="02020603050405020304" pitchFamily="18" charset="0"/>
              </a:rPr>
              <a:t>&amp;</a:t>
            </a:r>
          </a:p>
          <a:p>
            <a:pPr algn="ctr"/>
            <a:r>
              <a:rPr lang="en-US" sz="2400" dirty="0">
                <a:solidFill>
                  <a:schemeClr val="bg1"/>
                </a:solidFill>
                <a:latin typeface="Times New Roman" panose="02020603050405020304" pitchFamily="18" charset="0"/>
                <a:cs typeface="Times New Roman" panose="02020603050405020304" pitchFamily="18" charset="0"/>
              </a:rPr>
              <a:t>DATABRICKS </a:t>
            </a:r>
          </a:p>
          <a:p>
            <a:pPr algn="ctr"/>
            <a:endParaRPr lang="en-US" dirty="0">
              <a:solidFill>
                <a:schemeClr val="bg1"/>
              </a:solidFill>
            </a:endParaRPr>
          </a:p>
        </p:txBody>
      </p:sp>
    </p:spTree>
    <p:extLst>
      <p:ext uri="{BB962C8B-B14F-4D97-AF65-F5344CB8AC3E}">
        <p14:creationId xmlns:p14="http://schemas.microsoft.com/office/powerpoint/2010/main" val="10091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C14BE7-DF64-ED40-9596-2BFCB46FE712}"/>
              </a:ext>
            </a:extLst>
          </p:cNvPr>
          <p:cNvSpPr>
            <a:spLocks noGrp="1"/>
          </p:cNvSpPr>
          <p:nvPr>
            <p:ph idx="1"/>
          </p:nvPr>
        </p:nvSpPr>
        <p:spPr>
          <a:xfrm>
            <a:off x="1141412" y="2249487"/>
            <a:ext cx="4844521" cy="3541714"/>
          </a:xfrm>
        </p:spPr>
        <p:txBody>
          <a:bodyPr anchor="ctr">
            <a:normAutofit lnSpcReduction="10000"/>
          </a:bodyPr>
          <a:lstStyle/>
          <a:p>
            <a:pPr>
              <a:lnSpc>
                <a:spcPct val="110000"/>
              </a:lnSpc>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ALGORITHM USED: </a:t>
            </a:r>
          </a:p>
          <a:p>
            <a:pPr marL="0" indent="0">
              <a:lnSpc>
                <a:spcPct val="110000"/>
              </a:lnSpc>
              <a:buNone/>
            </a:pPr>
            <a:r>
              <a:rPr lang="en-US" b="1" dirty="0">
                <a:solidFill>
                  <a:schemeClr val="bg1"/>
                </a:solidFill>
                <a:latin typeface="Times New Roman" panose="02020603050405020304" pitchFamily="18" charset="0"/>
                <a:cs typeface="Times New Roman" panose="02020603050405020304" pitchFamily="18" charset="0"/>
              </a:rPr>
              <a:t>2 CLASS DECISION JUNGLE</a:t>
            </a:r>
          </a:p>
          <a:p>
            <a:pPr>
              <a:lnSpc>
                <a:spcPct val="110000"/>
              </a:lnSpc>
              <a:buFont typeface="Wingdings" pitchFamily="2" charset="2"/>
              <a:buChar char="Ø"/>
            </a:pPr>
            <a:endParaRPr lang="en-US" b="1" dirty="0">
              <a:solidFill>
                <a:schemeClr val="bg1"/>
              </a:solidFill>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SPLIT DATA is </a:t>
            </a:r>
            <a:r>
              <a:rPr lang="en-US" b="1" dirty="0">
                <a:solidFill>
                  <a:schemeClr val="bg1"/>
                </a:solidFill>
                <a:latin typeface="Times New Roman" panose="02020603050405020304" pitchFamily="18" charset="0"/>
                <a:cs typeface="Times New Roman" panose="02020603050405020304" pitchFamily="18" charset="0"/>
              </a:rPr>
              <a:t>60-40 and it is Randomized Split</a:t>
            </a:r>
          </a:p>
          <a:p>
            <a:pPr>
              <a:lnSpc>
                <a:spcPct val="110000"/>
              </a:lnSpc>
              <a:buFont typeface="Wingdings" pitchFamily="2" charset="2"/>
              <a:buChar char="Ø"/>
            </a:pPr>
            <a:endParaRPr lang="en-US" b="1" dirty="0">
              <a:solidFill>
                <a:schemeClr val="bg1"/>
              </a:solidFill>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r>
              <a:rPr lang="en-US" b="1" dirty="0">
                <a:solidFill>
                  <a:schemeClr val="bg1"/>
                </a:solidFill>
                <a:latin typeface="Times New Roman" panose="02020603050405020304" pitchFamily="18" charset="0"/>
                <a:cs typeface="Times New Roman" panose="02020603050405020304" pitchFamily="18" charset="0"/>
              </a:rPr>
              <a:t>AUC : 0.838</a:t>
            </a:r>
          </a:p>
          <a:p>
            <a:pPr marL="0" indent="0">
              <a:lnSpc>
                <a:spcPct val="110000"/>
              </a:lnSpc>
              <a:buNone/>
            </a:pPr>
            <a:endParaRPr lang="en-US" sz="2200" b="1" dirty="0">
              <a:latin typeface="Times New Roman" panose="02020603050405020304" pitchFamily="18" charset="0"/>
              <a:cs typeface="Times New Roman" panose="02020603050405020304" pitchFamily="18" charset="0"/>
            </a:endParaRPr>
          </a:p>
          <a:p>
            <a:pPr marL="0" indent="0">
              <a:lnSpc>
                <a:spcPct val="110000"/>
              </a:lnSpc>
              <a:buNone/>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363618B-D156-417F-BE35-E1D858EB5995}"/>
              </a:ext>
            </a:extLst>
          </p:cNvPr>
          <p:cNvPicPr>
            <a:picLocks noChangeAspect="1"/>
          </p:cNvPicPr>
          <p:nvPr/>
        </p:nvPicPr>
        <p:blipFill>
          <a:blip r:embed="rId3"/>
          <a:stretch>
            <a:fillRect/>
          </a:stretch>
        </p:blipFill>
        <p:spPr>
          <a:xfrm>
            <a:off x="5985933" y="323557"/>
            <a:ext cx="5788725" cy="6020972"/>
          </a:xfrm>
          <a:prstGeom prst="rect">
            <a:avLst/>
          </a:prstGeom>
          <a:ln>
            <a:solidFill>
              <a:schemeClr val="bg1"/>
            </a:solidFill>
          </a:ln>
        </p:spPr>
      </p:pic>
    </p:spTree>
    <p:extLst>
      <p:ext uri="{BB962C8B-B14F-4D97-AF65-F5344CB8AC3E}">
        <p14:creationId xmlns:p14="http://schemas.microsoft.com/office/powerpoint/2010/main" val="283602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3B9F-52EF-DC48-AF05-1D28859521C8}"/>
              </a:ext>
            </a:extLst>
          </p:cNvPr>
          <p:cNvSpPr>
            <a:spLocks noGrp="1"/>
          </p:cNvSpPr>
          <p:nvPr>
            <p:ph type="title"/>
          </p:nvPr>
        </p:nvSpPr>
        <p:spPr>
          <a:xfrm>
            <a:off x="1141413" y="-262428"/>
            <a:ext cx="9905998" cy="1478570"/>
          </a:xfrm>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Model 2:</a:t>
            </a:r>
          </a:p>
        </p:txBody>
      </p:sp>
      <p:pic>
        <p:nvPicPr>
          <p:cNvPr id="6" name="Content Placeholder 5">
            <a:extLst>
              <a:ext uri="{FF2B5EF4-FFF2-40B4-BE49-F238E27FC236}">
                <a16:creationId xmlns:a16="http://schemas.microsoft.com/office/drawing/2014/main" id="{A2C8D9E4-63AE-42B4-A839-6D51BC52648F}"/>
              </a:ext>
            </a:extLst>
          </p:cNvPr>
          <p:cNvPicPr>
            <a:picLocks noGrp="1" noChangeAspect="1"/>
          </p:cNvPicPr>
          <p:nvPr>
            <p:ph idx="1"/>
          </p:nvPr>
        </p:nvPicPr>
        <p:blipFill>
          <a:blip r:embed="rId2"/>
          <a:stretch>
            <a:fillRect/>
          </a:stretch>
        </p:blipFill>
        <p:spPr>
          <a:xfrm>
            <a:off x="970671" y="900332"/>
            <a:ext cx="10297551" cy="5486399"/>
          </a:xfrm>
          <a:ln>
            <a:solidFill>
              <a:schemeClr val="bg1"/>
            </a:solidFill>
          </a:ln>
        </p:spPr>
      </p:pic>
    </p:spTree>
    <p:extLst>
      <p:ext uri="{BB962C8B-B14F-4D97-AF65-F5344CB8AC3E}">
        <p14:creationId xmlns:p14="http://schemas.microsoft.com/office/powerpoint/2010/main" val="4062484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C14BE7-DF64-ED40-9596-2BFCB46FE712}"/>
              </a:ext>
            </a:extLst>
          </p:cNvPr>
          <p:cNvSpPr>
            <a:spLocks noGrp="1"/>
          </p:cNvSpPr>
          <p:nvPr>
            <p:ph idx="1"/>
          </p:nvPr>
        </p:nvSpPr>
        <p:spPr>
          <a:xfrm>
            <a:off x="1141412" y="2249487"/>
            <a:ext cx="4844521" cy="3541714"/>
          </a:xfrm>
        </p:spPr>
        <p:txBody>
          <a:bodyPr anchor="ctr">
            <a:normAutofit lnSpcReduction="10000"/>
          </a:bodyPr>
          <a:lstStyle/>
          <a:p>
            <a:pPr>
              <a:lnSpc>
                <a:spcPct val="110000"/>
              </a:lnSpc>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ALGORITHM USED: </a:t>
            </a:r>
          </a:p>
          <a:p>
            <a:pPr marL="0" indent="0">
              <a:lnSpc>
                <a:spcPct val="110000"/>
              </a:lnSpc>
              <a:buNone/>
            </a:pPr>
            <a:r>
              <a:rPr lang="en-US" b="1" dirty="0">
                <a:solidFill>
                  <a:schemeClr val="bg1"/>
                </a:solidFill>
                <a:latin typeface="Times New Roman" panose="02020603050405020304" pitchFamily="18" charset="0"/>
                <a:cs typeface="Times New Roman" panose="02020603050405020304" pitchFamily="18" charset="0"/>
              </a:rPr>
              <a:t>2 CLASS DECISION FOREST</a:t>
            </a:r>
          </a:p>
          <a:p>
            <a:pPr>
              <a:lnSpc>
                <a:spcPct val="110000"/>
              </a:lnSpc>
              <a:buFont typeface="Wingdings" pitchFamily="2" charset="2"/>
              <a:buChar char="Ø"/>
            </a:pPr>
            <a:endParaRPr lang="en-US" b="1" dirty="0">
              <a:solidFill>
                <a:schemeClr val="bg1"/>
              </a:solidFill>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SPLIT DATA is </a:t>
            </a:r>
            <a:r>
              <a:rPr lang="en-US" b="1" dirty="0">
                <a:solidFill>
                  <a:schemeClr val="bg1"/>
                </a:solidFill>
                <a:latin typeface="Times New Roman" panose="02020603050405020304" pitchFamily="18" charset="0"/>
                <a:cs typeface="Times New Roman" panose="02020603050405020304" pitchFamily="18" charset="0"/>
              </a:rPr>
              <a:t>60-40 and it is Randomized Split</a:t>
            </a:r>
          </a:p>
          <a:p>
            <a:pPr>
              <a:lnSpc>
                <a:spcPct val="110000"/>
              </a:lnSpc>
              <a:buFont typeface="Wingdings" pitchFamily="2" charset="2"/>
              <a:buChar char="Ø"/>
            </a:pPr>
            <a:endParaRPr lang="en-US" b="1" dirty="0">
              <a:solidFill>
                <a:schemeClr val="bg1"/>
              </a:solidFill>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r>
              <a:rPr lang="en-US" b="1" dirty="0">
                <a:solidFill>
                  <a:schemeClr val="bg1"/>
                </a:solidFill>
                <a:latin typeface="Times New Roman" panose="02020603050405020304" pitchFamily="18" charset="0"/>
                <a:cs typeface="Times New Roman" panose="02020603050405020304" pitchFamily="18" charset="0"/>
              </a:rPr>
              <a:t>AUC : 0.874</a:t>
            </a:r>
          </a:p>
          <a:p>
            <a:pPr marL="0" indent="0">
              <a:lnSpc>
                <a:spcPct val="110000"/>
              </a:lnSpc>
              <a:buNone/>
            </a:pPr>
            <a:endParaRPr lang="en-US" sz="2200" b="1" dirty="0">
              <a:latin typeface="Times New Roman" panose="02020603050405020304" pitchFamily="18" charset="0"/>
              <a:cs typeface="Times New Roman" panose="02020603050405020304" pitchFamily="18" charset="0"/>
            </a:endParaRPr>
          </a:p>
          <a:p>
            <a:pPr marL="0" indent="0">
              <a:lnSpc>
                <a:spcPct val="110000"/>
              </a:lnSpc>
              <a:buNone/>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75C98F2-0B27-41D7-B948-339C5F715C37}"/>
              </a:ext>
            </a:extLst>
          </p:cNvPr>
          <p:cNvPicPr>
            <a:picLocks noChangeAspect="1"/>
          </p:cNvPicPr>
          <p:nvPr/>
        </p:nvPicPr>
        <p:blipFill>
          <a:blip r:embed="rId2"/>
          <a:stretch>
            <a:fillRect/>
          </a:stretch>
        </p:blipFill>
        <p:spPr>
          <a:xfrm>
            <a:off x="5985933" y="291549"/>
            <a:ext cx="5516036" cy="6215268"/>
          </a:xfrm>
          <a:prstGeom prst="rect">
            <a:avLst/>
          </a:prstGeom>
          <a:ln>
            <a:solidFill>
              <a:schemeClr val="bg1"/>
            </a:solidFill>
          </a:ln>
        </p:spPr>
      </p:pic>
    </p:spTree>
    <p:extLst>
      <p:ext uri="{BB962C8B-B14F-4D97-AF65-F5344CB8AC3E}">
        <p14:creationId xmlns:p14="http://schemas.microsoft.com/office/powerpoint/2010/main" val="915420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B961-DD36-1C4B-BD48-33D2A6391F3A}"/>
              </a:ext>
            </a:extLst>
          </p:cNvPr>
          <p:cNvSpPr>
            <a:spLocks noGrp="1"/>
          </p:cNvSpPr>
          <p:nvPr>
            <p:ph type="title"/>
          </p:nvPr>
        </p:nvSpPr>
        <p:spPr>
          <a:xfrm>
            <a:off x="1141412" y="0"/>
            <a:ext cx="9905998" cy="1478570"/>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DATA Bricks (SPARK Machine Learning) </a:t>
            </a:r>
          </a:p>
        </p:txBody>
      </p:sp>
      <p:sp>
        <p:nvSpPr>
          <p:cNvPr id="3" name="Content Placeholder 2">
            <a:extLst>
              <a:ext uri="{FF2B5EF4-FFF2-40B4-BE49-F238E27FC236}">
                <a16:creationId xmlns:a16="http://schemas.microsoft.com/office/drawing/2014/main" id="{E0E15EFC-F7BB-7847-BD8A-D11169FD5A75}"/>
              </a:ext>
            </a:extLst>
          </p:cNvPr>
          <p:cNvSpPr>
            <a:spLocks noGrp="1"/>
          </p:cNvSpPr>
          <p:nvPr>
            <p:ph idx="1"/>
          </p:nvPr>
        </p:nvSpPr>
        <p:spPr>
          <a:xfrm>
            <a:off x="1141411" y="1045155"/>
            <a:ext cx="10043262" cy="5656728"/>
          </a:xfrm>
        </p:spPr>
        <p:txBody>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MODEL 1:</a:t>
            </a:r>
          </a:p>
          <a:p>
            <a:pPr marL="0" indent="0">
              <a:buNone/>
            </a:pPr>
            <a:r>
              <a:rPr lang="en-US" dirty="0">
                <a:solidFill>
                  <a:schemeClr val="bg1"/>
                </a:solidFill>
                <a:latin typeface="Times New Roman" panose="02020603050405020304" pitchFamily="18" charset="0"/>
                <a:cs typeface="Times New Roman" panose="02020603050405020304" pitchFamily="18" charset="0"/>
              </a:rPr>
              <a:t>ALGORITHM USED : </a:t>
            </a:r>
            <a:r>
              <a:rPr lang="en-US" b="1" dirty="0">
                <a:solidFill>
                  <a:schemeClr val="bg1"/>
                </a:solidFill>
                <a:latin typeface="Times New Roman" panose="02020603050405020304" pitchFamily="18" charset="0"/>
                <a:cs typeface="Times New Roman" panose="02020603050405020304" pitchFamily="18" charset="0"/>
              </a:rPr>
              <a:t>GRADIENT BOOSTED TREE CLASSIFIER</a:t>
            </a:r>
          </a:p>
          <a:p>
            <a:pPr marL="0" indent="0" algn="just">
              <a:buNone/>
            </a:pPr>
            <a:r>
              <a:rPr lang="en-US" b="1" dirty="0">
                <a:solidFill>
                  <a:schemeClr val="bg1"/>
                </a:solidFill>
                <a:latin typeface="Times New Roman" panose="02020603050405020304" pitchFamily="18" charset="0"/>
                <a:cs typeface="Times New Roman" panose="02020603050405020304" pitchFamily="18" charset="0"/>
              </a:rPr>
              <a:t>OUTPUT: </a:t>
            </a:r>
            <a:r>
              <a:rPr lang="en-US" dirty="0">
                <a:solidFill>
                  <a:schemeClr val="bg1"/>
                </a:solidFill>
                <a:latin typeface="Times New Roman" panose="02020603050405020304" pitchFamily="18" charset="0"/>
                <a:cs typeface="Times New Roman" panose="02020603050405020304" pitchFamily="18" charset="0"/>
              </a:rPr>
              <a:t>AUC – 0.787</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855C8C6-BE2A-46F6-AEA5-AB7A68192720}"/>
              </a:ext>
            </a:extLst>
          </p:cNvPr>
          <p:cNvPicPr>
            <a:picLocks noChangeAspect="1"/>
          </p:cNvPicPr>
          <p:nvPr/>
        </p:nvPicPr>
        <p:blipFill>
          <a:blip r:embed="rId2"/>
          <a:stretch>
            <a:fillRect/>
          </a:stretch>
        </p:blipFill>
        <p:spPr>
          <a:xfrm>
            <a:off x="704097" y="2672861"/>
            <a:ext cx="10783805" cy="3924887"/>
          </a:xfrm>
          <a:prstGeom prst="rect">
            <a:avLst/>
          </a:prstGeom>
          <a:ln>
            <a:solidFill>
              <a:schemeClr val="bg1"/>
            </a:solidFill>
          </a:ln>
        </p:spPr>
      </p:pic>
    </p:spTree>
    <p:extLst>
      <p:ext uri="{BB962C8B-B14F-4D97-AF65-F5344CB8AC3E}">
        <p14:creationId xmlns:p14="http://schemas.microsoft.com/office/powerpoint/2010/main" val="945567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B961-DD36-1C4B-BD48-33D2A6391F3A}"/>
              </a:ext>
            </a:extLst>
          </p:cNvPr>
          <p:cNvSpPr>
            <a:spLocks noGrp="1"/>
          </p:cNvSpPr>
          <p:nvPr>
            <p:ph type="title"/>
          </p:nvPr>
        </p:nvSpPr>
        <p:spPr>
          <a:xfrm>
            <a:off x="1141412" y="0"/>
            <a:ext cx="9905998" cy="1478570"/>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DATA Bricks (SPARK Machine Learning) </a:t>
            </a:r>
          </a:p>
        </p:txBody>
      </p:sp>
      <p:sp>
        <p:nvSpPr>
          <p:cNvPr id="3" name="Content Placeholder 2">
            <a:extLst>
              <a:ext uri="{FF2B5EF4-FFF2-40B4-BE49-F238E27FC236}">
                <a16:creationId xmlns:a16="http://schemas.microsoft.com/office/drawing/2014/main" id="{E0E15EFC-F7BB-7847-BD8A-D11169FD5A75}"/>
              </a:ext>
            </a:extLst>
          </p:cNvPr>
          <p:cNvSpPr>
            <a:spLocks noGrp="1"/>
          </p:cNvSpPr>
          <p:nvPr>
            <p:ph idx="1"/>
          </p:nvPr>
        </p:nvSpPr>
        <p:spPr>
          <a:xfrm>
            <a:off x="1141411" y="1045155"/>
            <a:ext cx="10043262" cy="5656728"/>
          </a:xfrm>
        </p:spPr>
        <p:txBody>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MODEL 2:</a:t>
            </a:r>
          </a:p>
          <a:p>
            <a:pPr marL="0" indent="0">
              <a:buNone/>
            </a:pPr>
            <a:r>
              <a:rPr lang="en-US" dirty="0">
                <a:solidFill>
                  <a:schemeClr val="bg1"/>
                </a:solidFill>
                <a:latin typeface="Times New Roman" panose="02020603050405020304" pitchFamily="18" charset="0"/>
                <a:cs typeface="Times New Roman" panose="02020603050405020304" pitchFamily="18" charset="0"/>
              </a:rPr>
              <a:t>ALGORITHM USED : </a:t>
            </a:r>
            <a:r>
              <a:rPr lang="en-US" b="1" dirty="0">
                <a:solidFill>
                  <a:schemeClr val="bg1"/>
                </a:solidFill>
                <a:latin typeface="Times New Roman" panose="02020603050405020304" pitchFamily="18" charset="0"/>
                <a:cs typeface="Times New Roman" panose="02020603050405020304" pitchFamily="18" charset="0"/>
              </a:rPr>
              <a:t>RANDOM FOREST CLASSIFIER</a:t>
            </a:r>
          </a:p>
          <a:p>
            <a:pPr marL="0" indent="0" algn="just">
              <a:buNone/>
            </a:pPr>
            <a:r>
              <a:rPr lang="en-US" b="1" dirty="0">
                <a:solidFill>
                  <a:schemeClr val="bg1"/>
                </a:solidFill>
                <a:latin typeface="Times New Roman" panose="02020603050405020304" pitchFamily="18" charset="0"/>
                <a:cs typeface="Times New Roman" panose="02020603050405020304" pitchFamily="18" charset="0"/>
              </a:rPr>
              <a:t>OUTPUT: </a:t>
            </a:r>
            <a:r>
              <a:rPr lang="en-US" dirty="0">
                <a:solidFill>
                  <a:schemeClr val="bg1"/>
                </a:solidFill>
                <a:latin typeface="Times New Roman" panose="02020603050405020304" pitchFamily="18" charset="0"/>
                <a:cs typeface="Times New Roman" panose="02020603050405020304" pitchFamily="18" charset="0"/>
              </a:rPr>
              <a:t>AUC – 0.788</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AF8027C-D7DD-4858-850B-C26B5883A280}"/>
              </a:ext>
            </a:extLst>
          </p:cNvPr>
          <p:cNvPicPr>
            <a:picLocks noChangeAspect="1"/>
          </p:cNvPicPr>
          <p:nvPr/>
        </p:nvPicPr>
        <p:blipFill>
          <a:blip r:embed="rId2"/>
          <a:stretch>
            <a:fillRect/>
          </a:stretch>
        </p:blipFill>
        <p:spPr>
          <a:xfrm>
            <a:off x="787792" y="2700996"/>
            <a:ext cx="10476242" cy="3868615"/>
          </a:xfrm>
          <a:prstGeom prst="rect">
            <a:avLst/>
          </a:prstGeom>
          <a:ln>
            <a:solidFill>
              <a:schemeClr val="bg1"/>
            </a:solidFill>
          </a:ln>
        </p:spPr>
      </p:pic>
    </p:spTree>
    <p:extLst>
      <p:ext uri="{BB962C8B-B14F-4D97-AF65-F5344CB8AC3E}">
        <p14:creationId xmlns:p14="http://schemas.microsoft.com/office/powerpoint/2010/main" val="3714240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0DCA-4C45-394C-A664-4DDCFC4F437E}"/>
              </a:ext>
            </a:extLst>
          </p:cNvPr>
          <p:cNvSpPr>
            <a:spLocks noGrp="1"/>
          </p:cNvSpPr>
          <p:nvPr>
            <p:ph type="title"/>
          </p:nvPr>
        </p:nvSpPr>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GIT HUB LINK</a:t>
            </a:r>
          </a:p>
        </p:txBody>
      </p:sp>
      <p:sp>
        <p:nvSpPr>
          <p:cNvPr id="3" name="Content Placeholder 2">
            <a:extLst>
              <a:ext uri="{FF2B5EF4-FFF2-40B4-BE49-F238E27FC236}">
                <a16:creationId xmlns:a16="http://schemas.microsoft.com/office/drawing/2014/main" id="{426D3071-4589-C549-A27D-814978EF4434}"/>
              </a:ext>
            </a:extLst>
          </p:cNvPr>
          <p:cNvSpPr>
            <a:spLocks noGrp="1"/>
          </p:cNvSpPr>
          <p:nvPr>
            <p:ph idx="1"/>
          </p:nvPr>
        </p:nvSpPr>
        <p:spPr>
          <a:xfrm>
            <a:off x="1141412" y="2249487"/>
            <a:ext cx="9452247" cy="1032332"/>
          </a:xfrm>
        </p:spPr>
        <p:txBody>
          <a:bodyPr>
            <a:normAutofit/>
          </a:bodyPr>
          <a:lstStyle/>
          <a:p>
            <a:pPr algn="just">
              <a:buFont typeface="Wingdings" pitchFamily="2" charset="2"/>
              <a:buChar char="Ø"/>
            </a:pPr>
            <a:r>
              <a:rPr lang="en-US" dirty="0">
                <a:solidFill>
                  <a:schemeClr val="bg1"/>
                </a:solidFill>
              </a:rPr>
              <a:t> </a:t>
            </a:r>
            <a:r>
              <a:rPr lang="en-US" sz="2200" dirty="0">
                <a:solidFill>
                  <a:srgbClr val="FFFF66"/>
                </a:solidFill>
              </a:rPr>
              <a:t>https://github.com/tanvigawade/CIS5600-Big-Data-Project</a:t>
            </a:r>
          </a:p>
        </p:txBody>
      </p:sp>
    </p:spTree>
    <p:extLst>
      <p:ext uri="{BB962C8B-B14F-4D97-AF65-F5344CB8AC3E}">
        <p14:creationId xmlns:p14="http://schemas.microsoft.com/office/powerpoint/2010/main" val="416140385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0DCA-4C45-394C-A664-4DDCFC4F437E}"/>
              </a:ext>
            </a:extLst>
          </p:cNvPr>
          <p:cNvSpPr>
            <a:spLocks noGrp="1"/>
          </p:cNvSpPr>
          <p:nvPr>
            <p:ph type="title"/>
          </p:nvPr>
        </p:nvSpPr>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Microsoft Azure Machine Learning </a:t>
            </a:r>
            <a:r>
              <a:rPr lang="en-US" sz="2400" b="1" dirty="0" err="1">
                <a:solidFill>
                  <a:schemeClr val="bg1"/>
                </a:solidFill>
                <a:latin typeface="Times New Roman" panose="02020603050405020304" pitchFamily="18" charset="0"/>
                <a:cs typeface="Times New Roman" panose="02020603050405020304" pitchFamily="18" charset="0"/>
              </a:rPr>
              <a:t>cortana</a:t>
            </a:r>
            <a:r>
              <a:rPr lang="en-US" sz="2400" b="1" dirty="0">
                <a:solidFill>
                  <a:schemeClr val="bg1"/>
                </a:solidFill>
                <a:latin typeface="Times New Roman" panose="02020603050405020304" pitchFamily="18" charset="0"/>
                <a:cs typeface="Times New Roman" panose="02020603050405020304" pitchFamily="18" charset="0"/>
              </a:rPr>
              <a:t> gallery</a:t>
            </a:r>
          </a:p>
        </p:txBody>
      </p:sp>
      <p:sp>
        <p:nvSpPr>
          <p:cNvPr id="3" name="Content Placeholder 2">
            <a:extLst>
              <a:ext uri="{FF2B5EF4-FFF2-40B4-BE49-F238E27FC236}">
                <a16:creationId xmlns:a16="http://schemas.microsoft.com/office/drawing/2014/main" id="{426D3071-4589-C549-A27D-814978EF4434}"/>
              </a:ext>
            </a:extLst>
          </p:cNvPr>
          <p:cNvSpPr>
            <a:spLocks noGrp="1"/>
          </p:cNvSpPr>
          <p:nvPr>
            <p:ph idx="1"/>
          </p:nvPr>
        </p:nvSpPr>
        <p:spPr>
          <a:xfrm>
            <a:off x="1141412" y="2249487"/>
            <a:ext cx="9452247" cy="1032332"/>
          </a:xfrm>
        </p:spPr>
        <p:txBody>
          <a:bodyPr>
            <a:normAutofit fontScale="92500"/>
          </a:bodyPr>
          <a:lstStyle/>
          <a:p>
            <a:pPr algn="just">
              <a:buFont typeface="Wingdings" pitchFamily="2" charset="2"/>
              <a:buChar char="Ø"/>
            </a:pPr>
            <a:r>
              <a:rPr lang="en-US" dirty="0">
                <a:solidFill>
                  <a:schemeClr val="bg1"/>
                </a:solidFill>
              </a:rPr>
              <a:t> </a:t>
            </a:r>
            <a:r>
              <a:rPr lang="en-US" dirty="0">
                <a:solidFill>
                  <a:srgbClr val="FFFF66"/>
                </a:solidFill>
              </a:rPr>
              <a:t>https://gallery.cortanaintelligence.com/Experiment/CIS-5600-Classification-for-Floating-or-Trial-Non-Floating-Items-from-the-Library-Inventory-Collections</a:t>
            </a:r>
          </a:p>
        </p:txBody>
      </p:sp>
    </p:spTree>
    <p:extLst>
      <p:ext uri="{BB962C8B-B14F-4D97-AF65-F5344CB8AC3E}">
        <p14:creationId xmlns:p14="http://schemas.microsoft.com/office/powerpoint/2010/main" val="3165590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62C2-8105-C74A-9BA7-D37EB664855E}"/>
              </a:ext>
            </a:extLst>
          </p:cNvPr>
          <p:cNvSpPr>
            <a:spLocks noGrp="1"/>
          </p:cNvSpPr>
          <p:nvPr>
            <p:ph type="title"/>
          </p:nvPr>
        </p:nvSpPr>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2E8E7AB-D9D7-7844-83B8-F12387487ABE}"/>
              </a:ext>
            </a:extLst>
          </p:cNvPr>
          <p:cNvSpPr>
            <a:spLocks noGrp="1"/>
          </p:cNvSpPr>
          <p:nvPr>
            <p:ph idx="1"/>
          </p:nvPr>
        </p:nvSpPr>
        <p:spPr>
          <a:xfrm>
            <a:off x="1141414" y="1692439"/>
            <a:ext cx="9905998" cy="3026706"/>
          </a:xfrm>
        </p:spPr>
        <p:txBody>
          <a:bodyPr/>
          <a:lstStyle/>
          <a:p>
            <a:pPr>
              <a:buFont typeface="Wingdings" pitchFamily="2" charset="2"/>
              <a:buChar char="Ø"/>
            </a:pPr>
            <a:r>
              <a:rPr lang="en-US" dirty="0">
                <a:solidFill>
                  <a:srgbClr val="FFFF66"/>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https://docs.microsoft.com/en-us/azure/machine-learning/studio/create-  experiment</a:t>
            </a:r>
            <a:endParaRPr lang="en-US" dirty="0">
              <a:solidFill>
                <a:srgbClr val="FFFF66"/>
              </a:solidFill>
              <a:latin typeface="Times New Roman" panose="02020603050405020304" pitchFamily="18" charset="0"/>
              <a:cs typeface="Times New Roman" panose="02020603050405020304" pitchFamily="18" charset="0"/>
            </a:endParaRPr>
          </a:p>
          <a:p>
            <a:pPr>
              <a:buFont typeface="Wingdings" pitchFamily="2" charset="2"/>
              <a:buChar char="Ø"/>
            </a:pPr>
            <a:r>
              <a:rPr lang="en-US" dirty="0">
                <a:solidFill>
                  <a:srgbClr val="FFFF66"/>
                </a:solidFill>
                <a:latin typeface="Times New Roman" panose="02020603050405020304" pitchFamily="18" charset="0"/>
                <a:cs typeface="Times New Roman" panose="02020603050405020304" pitchFamily="18" charset="0"/>
              </a:rPr>
              <a:t> </a:t>
            </a:r>
            <a:r>
              <a:rPr lang="en-US" dirty="0">
                <a:solidFill>
                  <a:srgbClr val="FFFF66"/>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https://forums.databricks.com/</a:t>
            </a:r>
            <a:endParaRPr lang="en-US" dirty="0">
              <a:solidFill>
                <a:srgbClr val="FFFF66"/>
              </a:solidFill>
              <a:latin typeface="Times New Roman" panose="02020603050405020304" pitchFamily="18" charset="0"/>
              <a:cs typeface="Times New Roman" panose="02020603050405020304" pitchFamily="18" charset="0"/>
            </a:endParaRPr>
          </a:p>
          <a:p>
            <a:pPr>
              <a:buFont typeface="Wingdings" pitchFamily="2" charset="2"/>
              <a:buChar char="Ø"/>
            </a:pPr>
            <a:r>
              <a:rPr lang="en-US" dirty="0">
                <a:solidFill>
                  <a:srgbClr val="FFFF66"/>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https://stackoverflow.com/questions/tagged/databricks</a:t>
            </a:r>
            <a:endParaRPr lang="en-US" dirty="0">
              <a:solidFill>
                <a:srgbClr val="FFFF66"/>
              </a:solidFill>
              <a:latin typeface="Times New Roman" panose="02020603050405020304" pitchFamily="18" charset="0"/>
              <a:cs typeface="Times New Roman" panose="02020603050405020304" pitchFamily="18" charset="0"/>
            </a:endParaRPr>
          </a:p>
          <a:p>
            <a:pPr>
              <a:buFont typeface="Wingdings" pitchFamily="2" charset="2"/>
              <a:buChar char="Ø"/>
            </a:pPr>
            <a:r>
              <a:rPr lang="en-US" dirty="0">
                <a:solidFill>
                  <a:srgbClr val="FFFF66"/>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https://docs.microsoft.com/en-us/azure/machine-learning/studio/faq</a:t>
            </a:r>
            <a:endParaRPr lang="en-US" dirty="0">
              <a:solidFill>
                <a:srgbClr val="FFFF66"/>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14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B257-DC79-6241-B437-50DB9EA07FAC}"/>
              </a:ext>
            </a:extLst>
          </p:cNvPr>
          <p:cNvSpPr>
            <a:spLocks noGrp="1"/>
          </p:cNvSpPr>
          <p:nvPr>
            <p:ph type="title"/>
          </p:nvPr>
        </p:nvSpPr>
        <p:spPr>
          <a:xfrm>
            <a:off x="1088862" y="2573442"/>
            <a:ext cx="9905998" cy="1478570"/>
          </a:xfrm>
        </p:spPr>
        <p:txBody>
          <a:bodyP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3761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D0A9-81DE-8846-AD9A-C3E5008ABEF5}"/>
              </a:ext>
            </a:extLst>
          </p:cNvPr>
          <p:cNvSpPr>
            <a:spLocks noGrp="1"/>
          </p:cNvSpPr>
          <p:nvPr>
            <p:ph type="title"/>
          </p:nvPr>
        </p:nvSpPr>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Presented by:-  (Group- 1)</a:t>
            </a:r>
          </a:p>
        </p:txBody>
      </p:sp>
      <p:sp>
        <p:nvSpPr>
          <p:cNvPr id="3" name="Content Placeholder 2">
            <a:extLst>
              <a:ext uri="{FF2B5EF4-FFF2-40B4-BE49-F238E27FC236}">
                <a16:creationId xmlns:a16="http://schemas.microsoft.com/office/drawing/2014/main" id="{66F8D03E-8D13-0F4E-BB48-55C82601168A}"/>
              </a:ext>
            </a:extLst>
          </p:cNvPr>
          <p:cNvSpPr>
            <a:spLocks noGrp="1"/>
          </p:cNvSpPr>
          <p:nvPr>
            <p:ph idx="1"/>
          </p:nvPr>
        </p:nvSpPr>
        <p:spPr/>
        <p:txBody>
          <a:bodyPr/>
          <a:lstStyle/>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SUSHANT BURDE (CIN: 307396822)</a:t>
            </a:r>
          </a:p>
          <a:p>
            <a:pPr>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SWARNIM JAMBHULE (CIN: 307375385)</a:t>
            </a:r>
          </a:p>
          <a:p>
            <a:pPr>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TANVI GAWADE (CIN: 306668484)</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96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extLst>
              <a:ext uri="{BEBA8EAE-BF5A-486C-A8C5-ECC9F3942E4B}">
                <a14:imgProps xmlns:a14="http://schemas.microsoft.com/office/drawing/2010/main">
                  <a14:imgLayer r:embed="rId3">
                    <a14:imgEffect>
                      <a14:colorTemperature colorTemp="3509"/>
                    </a14:imgEffect>
                    <a14:imgEffect>
                      <a14:saturation sat="94000"/>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A4F9-1EF4-5346-9F63-B50C8F5DFC30}"/>
              </a:ext>
            </a:extLst>
          </p:cNvPr>
          <p:cNvSpPr>
            <a:spLocks noGrp="1"/>
          </p:cNvSpPr>
          <p:nvPr>
            <p:ph type="title"/>
          </p:nvPr>
        </p:nvSpPr>
        <p:spPr>
          <a:xfrm>
            <a:off x="1141413" y="0"/>
            <a:ext cx="9831387" cy="1418897"/>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About the dataset</a:t>
            </a:r>
          </a:p>
        </p:txBody>
      </p:sp>
      <p:sp>
        <p:nvSpPr>
          <p:cNvPr id="3" name="Content Placeholder 2">
            <a:extLst>
              <a:ext uri="{FF2B5EF4-FFF2-40B4-BE49-F238E27FC236}">
                <a16:creationId xmlns:a16="http://schemas.microsoft.com/office/drawing/2014/main" id="{45A790A2-9CCB-F94F-BC89-16E61FB3963B}"/>
              </a:ext>
            </a:extLst>
          </p:cNvPr>
          <p:cNvSpPr>
            <a:spLocks noGrp="1"/>
          </p:cNvSpPr>
          <p:nvPr>
            <p:ph idx="1"/>
          </p:nvPr>
        </p:nvSpPr>
        <p:spPr>
          <a:xfrm>
            <a:off x="821635" y="1156410"/>
            <a:ext cx="10495722" cy="5601741"/>
          </a:xfrm>
        </p:spPr>
        <p:txBody>
          <a:bodyPr wrap="square">
            <a:normAutofit lnSpcReduction="10000"/>
          </a:bodyPr>
          <a:lstStyle/>
          <a:p>
            <a:pPr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This is a dataset hosted by the City of Seattle </a:t>
            </a:r>
          </a:p>
          <a:p>
            <a:pPr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Integrated Library System (ILS) Data Dictionary: This dataset is useful for understanding the codes used in other corresponding Seattle Public Library datasets. These codes (namely "ItemType" and "</a:t>
            </a:r>
            <a:r>
              <a:rPr lang="en-US" dirty="0" err="1">
                <a:solidFill>
                  <a:schemeClr val="bg1"/>
                </a:solidFill>
                <a:effectLst/>
                <a:latin typeface="Times New Roman" panose="02020603050405020304" pitchFamily="18" charset="0"/>
                <a:cs typeface="Times New Roman" panose="02020603050405020304" pitchFamily="18" charset="0"/>
              </a:rPr>
              <a:t>ItemCollection</a:t>
            </a:r>
            <a:r>
              <a:rPr lang="en-US" dirty="0">
                <a:solidFill>
                  <a:schemeClr val="bg1"/>
                </a:solidFill>
                <a:effectLst/>
                <a:latin typeface="Times New Roman" panose="02020603050405020304" pitchFamily="18" charset="0"/>
                <a:cs typeface="Times New Roman" panose="02020603050405020304" pitchFamily="18" charset="0"/>
              </a:rPr>
              <a:t>") are systematically used in the cataloging of items within Integrated Library System (ILS). The data is used in the daily operation of the library, including circulation, cataloging, acquisitions, collection development, processing, and serials control. </a:t>
            </a:r>
          </a:p>
          <a:p>
            <a:pPr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Library Collection Inventory :Consists of all of the physical items in the Seattle Public Library’s collection. </a:t>
            </a:r>
          </a:p>
          <a:p>
            <a:pPr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Checkouts by Title :This dataset includes a monthly count of Seattle Public Library checkouts by title for physical and electronic items. The dataset begins with checkouts that occurred in April 2005 and is updated till date.</a:t>
            </a:r>
          </a:p>
        </p:txBody>
      </p:sp>
    </p:spTree>
    <p:extLst>
      <p:ext uri="{BB962C8B-B14F-4D97-AF65-F5344CB8AC3E}">
        <p14:creationId xmlns:p14="http://schemas.microsoft.com/office/powerpoint/2010/main" val="328516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A4F9-1EF4-5346-9F63-B50C8F5DFC30}"/>
              </a:ext>
            </a:extLst>
          </p:cNvPr>
          <p:cNvSpPr>
            <a:spLocks noGrp="1"/>
          </p:cNvSpPr>
          <p:nvPr>
            <p:ph type="title"/>
          </p:nvPr>
        </p:nvSpPr>
        <p:spPr>
          <a:xfrm>
            <a:off x="1141413" y="0"/>
            <a:ext cx="9831387" cy="1418897"/>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WHY THIS dataset</a:t>
            </a:r>
          </a:p>
        </p:txBody>
      </p:sp>
      <p:sp>
        <p:nvSpPr>
          <p:cNvPr id="3" name="Content Placeholder 2">
            <a:extLst>
              <a:ext uri="{FF2B5EF4-FFF2-40B4-BE49-F238E27FC236}">
                <a16:creationId xmlns:a16="http://schemas.microsoft.com/office/drawing/2014/main" id="{45A790A2-9CCB-F94F-BC89-16E61FB3963B}"/>
              </a:ext>
            </a:extLst>
          </p:cNvPr>
          <p:cNvSpPr>
            <a:spLocks noGrp="1"/>
          </p:cNvSpPr>
          <p:nvPr>
            <p:ph idx="1"/>
          </p:nvPr>
        </p:nvSpPr>
        <p:spPr>
          <a:xfrm>
            <a:off x="821635" y="1156410"/>
            <a:ext cx="10495722" cy="5601741"/>
          </a:xfrm>
        </p:spPr>
        <p:txBody>
          <a:bodyPr wrap="square">
            <a:normAutofit/>
          </a:bodyPr>
          <a:lstStyle/>
          <a:p>
            <a:pPr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Seattle Public Library’s Open Data workshop, Open Data: Couch to 5k, aims to support people’s interest in accessing, understanding, using, and analyzing open data while cultivating new ideas and advocating for open data as a tool for public engagement.</a:t>
            </a:r>
          </a:p>
          <a:p>
            <a:pPr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Municipalities are increasingly attempting to utilize data to drive evidence-based policy decisions around things like resource allocation and improvement of library management and services.</a:t>
            </a:r>
          </a:p>
        </p:txBody>
      </p:sp>
    </p:spTree>
    <p:extLst>
      <p:ext uri="{BB962C8B-B14F-4D97-AF65-F5344CB8AC3E}">
        <p14:creationId xmlns:p14="http://schemas.microsoft.com/office/powerpoint/2010/main" val="221274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47EE-1501-374E-B5FD-1DE36AFE91B3}"/>
              </a:ext>
            </a:extLst>
          </p:cNvPr>
          <p:cNvSpPr>
            <a:spLocks noGrp="1"/>
          </p:cNvSpPr>
          <p:nvPr>
            <p:ph type="title"/>
          </p:nvPr>
        </p:nvSpPr>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DATA SET Specifications :</a:t>
            </a:r>
          </a:p>
        </p:txBody>
      </p:sp>
      <p:sp>
        <p:nvSpPr>
          <p:cNvPr id="3" name="Content Placeholder 2">
            <a:extLst>
              <a:ext uri="{FF2B5EF4-FFF2-40B4-BE49-F238E27FC236}">
                <a16:creationId xmlns:a16="http://schemas.microsoft.com/office/drawing/2014/main" id="{B0DBB052-E7B4-1148-AE00-0F0DF056FA14}"/>
              </a:ext>
            </a:extLst>
          </p:cNvPr>
          <p:cNvSpPr>
            <a:spLocks noGrp="1"/>
          </p:cNvSpPr>
          <p:nvPr>
            <p:ph idx="1"/>
          </p:nvPr>
        </p:nvSpPr>
        <p:spPr>
          <a:xfrm>
            <a:off x="1141413" y="1758832"/>
            <a:ext cx="9764480" cy="4854003"/>
          </a:xfrm>
        </p:spPr>
        <p:txBody>
          <a:bodyPr>
            <a:noAutofit/>
          </a:bodyPr>
          <a:lstStyle/>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Seattle Public Library Dataset.</a:t>
            </a:r>
          </a:p>
          <a:p>
            <a:pPr algn="just">
              <a:buFont typeface="Wingdings" pitchFamily="2" charset="2"/>
              <a:buChar char="Ø"/>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 of the dataset: Checkouts by Title, Library Collection Inventory, Integrated Library System (ILS) Data Dictionary</a:t>
            </a:r>
          </a:p>
          <a:p>
            <a:pPr marL="0" indent="0" algn="just">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Link(</a:t>
            </a:r>
            <a:r>
              <a:rPr lang="en-US" dirty="0">
                <a:solidFill>
                  <a:srgbClr val="FFFF6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https://data.seattle.gov/Community/Library-Collection-Inventory/6vkj-f5xf</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lgn="just">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Link (</a:t>
            </a:r>
            <a:r>
              <a:rPr lang="en-US" dirty="0">
                <a:solidFill>
                  <a:srgbClr val="FFFF6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https://data.seattle.gov/Community/Checkouts-by-Title/tmmm-ytt6</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lgn="just">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sz="9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97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47EE-1501-374E-B5FD-1DE36AFE91B3}"/>
              </a:ext>
            </a:extLst>
          </p:cNvPr>
          <p:cNvSpPr>
            <a:spLocks noGrp="1"/>
          </p:cNvSpPr>
          <p:nvPr>
            <p:ph type="title"/>
          </p:nvPr>
        </p:nvSpPr>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DATA SET Specifications :</a:t>
            </a:r>
          </a:p>
        </p:txBody>
      </p:sp>
      <p:sp>
        <p:nvSpPr>
          <p:cNvPr id="3" name="Content Placeholder 2">
            <a:extLst>
              <a:ext uri="{FF2B5EF4-FFF2-40B4-BE49-F238E27FC236}">
                <a16:creationId xmlns:a16="http://schemas.microsoft.com/office/drawing/2014/main" id="{B0DBB052-E7B4-1148-AE00-0F0DF056FA14}"/>
              </a:ext>
            </a:extLst>
          </p:cNvPr>
          <p:cNvSpPr>
            <a:spLocks noGrp="1"/>
          </p:cNvSpPr>
          <p:nvPr>
            <p:ph idx="1"/>
          </p:nvPr>
        </p:nvSpPr>
        <p:spPr>
          <a:xfrm>
            <a:off x="1141413" y="1758832"/>
            <a:ext cx="9764480" cy="5251567"/>
          </a:xfrm>
        </p:spPr>
        <p:txBody>
          <a:bodyPr>
            <a:normAutofit lnSpcReduction="10000"/>
          </a:bodyPr>
          <a:lstStyle/>
          <a:p>
            <a:pPr marL="0" indent="0">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Link(</a:t>
            </a:r>
            <a:r>
              <a:rPr lang="en-US" u="sng" dirty="0">
                <a:solidFill>
                  <a:srgbClr val="FFFF6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https://data.seattle.gov/Community/Integrated-Library-System-ILS-Data-Dictionary/pbt3-ytbc</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just">
              <a:buFont typeface="Wingdings" pitchFamily="2" charset="2"/>
              <a:buChar char="Ø"/>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Total Size of the data: 8 GB</a:t>
            </a:r>
          </a:p>
          <a:p>
            <a:pPr marL="0" indent="0" algn="just">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sz="2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None/>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Font typeface="Wingdings" pitchFamily="2" charset="2"/>
              <a:buChar char="Ø"/>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091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3D48-C546-2F4B-B77D-C8A8545BA7FE}"/>
              </a:ext>
            </a:extLst>
          </p:cNvPr>
          <p:cNvSpPr>
            <a:spLocks noGrp="1"/>
          </p:cNvSpPr>
          <p:nvPr>
            <p:ph type="title"/>
          </p:nvPr>
        </p:nvSpPr>
        <p:spPr>
          <a:xfrm>
            <a:off x="1141413" y="94411"/>
            <a:ext cx="9905998" cy="1478570"/>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Homework Experimental specifications</a:t>
            </a:r>
          </a:p>
        </p:txBody>
      </p:sp>
      <p:sp>
        <p:nvSpPr>
          <p:cNvPr id="3" name="Content Placeholder 2">
            <a:extLst>
              <a:ext uri="{FF2B5EF4-FFF2-40B4-BE49-F238E27FC236}">
                <a16:creationId xmlns:a16="http://schemas.microsoft.com/office/drawing/2014/main" id="{30B2A0FB-91C2-4F4B-BEE5-53C080172087}"/>
              </a:ext>
            </a:extLst>
          </p:cNvPr>
          <p:cNvSpPr>
            <a:spLocks noGrp="1"/>
          </p:cNvSpPr>
          <p:nvPr>
            <p:ph idx="1"/>
          </p:nvPr>
        </p:nvSpPr>
        <p:spPr>
          <a:xfrm>
            <a:off x="1141412" y="1190121"/>
            <a:ext cx="10065564" cy="5277585"/>
          </a:xfrm>
        </p:spPr>
        <p:txBody>
          <a:bodyPr/>
          <a:lstStyle/>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Data Bricks Specifications:</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Execution: Single Node</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Memory: 6GB Capacity</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Databricks Runtime Version: 5.2(Incl. Apache Spark 2.4.0, Scala 2.11)</a:t>
            </a:r>
          </a:p>
          <a:p>
            <a:pPr>
              <a:lnSpc>
                <a:spcPct val="100000"/>
              </a:lnSpc>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lnSpc>
                <a:spcPct val="100000"/>
              </a:lnSpc>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Microsoft Azure Machine Learning Studio Specification:</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Execution: Single Node</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Storage Space Capacity: 10 GB Memory </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Compute Resource Type: ML service is a multitenant service.</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81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8705D-0C45-E545-A635-D60D9502416C}"/>
              </a:ext>
            </a:extLst>
          </p:cNvPr>
          <p:cNvSpPr>
            <a:spLocks noGrp="1"/>
          </p:cNvSpPr>
          <p:nvPr>
            <p:ph type="title"/>
          </p:nvPr>
        </p:nvSpPr>
        <p:spPr>
          <a:xfrm>
            <a:off x="1141412" y="0"/>
            <a:ext cx="9905998" cy="1478570"/>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MICROSOFT AZURE MACHINE LEARNING STUDIO</a:t>
            </a:r>
          </a:p>
        </p:txBody>
      </p:sp>
      <p:sp>
        <p:nvSpPr>
          <p:cNvPr id="9" name="Content Placeholder 8">
            <a:extLst>
              <a:ext uri="{FF2B5EF4-FFF2-40B4-BE49-F238E27FC236}">
                <a16:creationId xmlns:a16="http://schemas.microsoft.com/office/drawing/2014/main" id="{AF29DE9C-CF51-4902-8D4E-A661E429D6ED}"/>
              </a:ext>
            </a:extLst>
          </p:cNvPr>
          <p:cNvSpPr>
            <a:spLocks noGrp="1"/>
          </p:cNvSpPr>
          <p:nvPr>
            <p:ph idx="1"/>
          </p:nvPr>
        </p:nvSpPr>
        <p:spPr>
          <a:xfrm>
            <a:off x="1141412" y="1478570"/>
            <a:ext cx="9905999" cy="4312631"/>
          </a:xfrm>
        </p:spPr>
        <p:txBody>
          <a:bodyPr>
            <a:normAutofit fontScale="92500" lnSpcReduction="20000"/>
          </a:bodyPr>
          <a:lstStyle/>
          <a:p>
            <a:pPr marL="0" indent="0" algn="just">
              <a:buNone/>
            </a:pPr>
            <a:r>
              <a:rPr lang="en-US" sz="2600" b="1" dirty="0">
                <a:solidFill>
                  <a:schemeClr val="bg1"/>
                </a:solidFill>
                <a:latin typeface="Times New Roman" panose="02020603050405020304" pitchFamily="18" charset="0"/>
                <a:cs typeface="Times New Roman" panose="02020603050405020304" pitchFamily="18" charset="0"/>
              </a:rPr>
              <a:t>MODEL 1: 2 Class Decision Jungle</a:t>
            </a:r>
          </a:p>
          <a:p>
            <a:pPr algn="just">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We have created a model to classify whether the book is floating or not floating(i.e. Circulatory within the Seattle branches or not)</a:t>
            </a:r>
          </a:p>
          <a:p>
            <a:pPr algn="just">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 We have used the dataset Library Inventory Dataset for the above classification. </a:t>
            </a:r>
          </a:p>
          <a:p>
            <a:pPr algn="just">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Classification is based on the column Floating Item where Floating Item = Floating and Non Floating Item = NA</a:t>
            </a:r>
          </a:p>
          <a:p>
            <a:pPr algn="just">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Data is split into train and test in the ratio of 0.6 0.4</a:t>
            </a:r>
          </a:p>
          <a:p>
            <a:pPr algn="just">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Algorithm used for the above evaluation : 2 Class Decision Jungle </a:t>
            </a:r>
          </a:p>
          <a:p>
            <a:endParaRPr lang="en-US" dirty="0"/>
          </a:p>
        </p:txBody>
      </p:sp>
    </p:spTree>
    <p:extLst>
      <p:ext uri="{BB962C8B-B14F-4D97-AF65-F5344CB8AC3E}">
        <p14:creationId xmlns:p14="http://schemas.microsoft.com/office/powerpoint/2010/main" val="2570491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3B9F-52EF-DC48-AF05-1D28859521C8}"/>
              </a:ext>
            </a:extLst>
          </p:cNvPr>
          <p:cNvSpPr>
            <a:spLocks noGrp="1"/>
          </p:cNvSpPr>
          <p:nvPr>
            <p:ph type="title"/>
          </p:nvPr>
        </p:nvSpPr>
        <p:spPr>
          <a:xfrm>
            <a:off x="1141413" y="-262428"/>
            <a:ext cx="9905998" cy="1478570"/>
          </a:xfrm>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Model 1:</a:t>
            </a:r>
          </a:p>
        </p:txBody>
      </p:sp>
      <p:pic>
        <p:nvPicPr>
          <p:cNvPr id="11" name="Content Placeholder 10">
            <a:extLst>
              <a:ext uri="{FF2B5EF4-FFF2-40B4-BE49-F238E27FC236}">
                <a16:creationId xmlns:a16="http://schemas.microsoft.com/office/drawing/2014/main" id="{C82CCFFE-BB34-4B3C-8BBC-D92CCF745100}"/>
              </a:ext>
            </a:extLst>
          </p:cNvPr>
          <p:cNvPicPr>
            <a:picLocks noGrp="1" noChangeAspect="1"/>
          </p:cNvPicPr>
          <p:nvPr>
            <p:ph idx="1"/>
          </p:nvPr>
        </p:nvPicPr>
        <p:blipFill>
          <a:blip r:embed="rId2"/>
          <a:stretch>
            <a:fillRect/>
          </a:stretch>
        </p:blipFill>
        <p:spPr>
          <a:xfrm>
            <a:off x="900332" y="872197"/>
            <a:ext cx="10607040" cy="5697415"/>
          </a:xfrm>
          <a:ln>
            <a:solidFill>
              <a:schemeClr val="bg1"/>
            </a:solidFill>
          </a:ln>
        </p:spPr>
      </p:pic>
    </p:spTree>
    <p:extLst>
      <p:ext uri="{BB962C8B-B14F-4D97-AF65-F5344CB8AC3E}">
        <p14:creationId xmlns:p14="http://schemas.microsoft.com/office/powerpoint/2010/main" val="3685048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themeOverride>
</file>

<file path=docProps/app.xml><?xml version="1.0" encoding="utf-8"?>
<Properties xmlns="http://schemas.openxmlformats.org/officeDocument/2006/extended-properties" xmlns:vt="http://schemas.openxmlformats.org/officeDocument/2006/docPropsVTypes">
  <Template/>
  <TotalTime>29</TotalTime>
  <Words>703</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Times New Roman</vt:lpstr>
      <vt:lpstr>Trebuchet MS</vt:lpstr>
      <vt:lpstr>Tw Cen MT</vt:lpstr>
      <vt:lpstr>Wingdings</vt:lpstr>
      <vt:lpstr>Circuit</vt:lpstr>
      <vt:lpstr>CIS 5560 Machine learning</vt:lpstr>
      <vt:lpstr>Presented by:-  (Group- 1)</vt:lpstr>
      <vt:lpstr>About the dataset</vt:lpstr>
      <vt:lpstr>WHY THIS dataset</vt:lpstr>
      <vt:lpstr>DATA SET Specifications :</vt:lpstr>
      <vt:lpstr>DATA SET Specifications :</vt:lpstr>
      <vt:lpstr>Homework Experimental specifications</vt:lpstr>
      <vt:lpstr>MICROSOFT AZURE MACHINE LEARNING STUDIO</vt:lpstr>
      <vt:lpstr>Model 1:</vt:lpstr>
      <vt:lpstr>PowerPoint Presentation</vt:lpstr>
      <vt:lpstr>Model 2:</vt:lpstr>
      <vt:lpstr>PowerPoint Presentation</vt:lpstr>
      <vt:lpstr>DATA Bricks (SPARK Machine Learning) </vt:lpstr>
      <vt:lpstr>DATA Bricks (SPARK Machine Learning) </vt:lpstr>
      <vt:lpstr>GIT HUB LINK</vt:lpstr>
      <vt:lpstr>Microsoft Azure Machine Learning cortana gallery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5560 Machine learning</dc:title>
  <dc:creator>Gawade, Tanvi K</dc:creator>
  <cp:lastModifiedBy>Gawade, Tanvi K</cp:lastModifiedBy>
  <cp:revision>6</cp:revision>
  <dcterms:created xsi:type="dcterms:W3CDTF">2019-04-30T18:52:39Z</dcterms:created>
  <dcterms:modified xsi:type="dcterms:W3CDTF">2019-05-19T17:54:56Z</dcterms:modified>
</cp:coreProperties>
</file>