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m" ContentType="video/webm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8" r:id="rId11"/>
    <p:sldId id="319" r:id="rId12"/>
    <p:sldId id="320" r:id="rId13"/>
    <p:sldId id="329" r:id="rId14"/>
    <p:sldId id="330" r:id="rId15"/>
    <p:sldId id="331" r:id="rId16"/>
    <p:sldId id="332" r:id="rId17"/>
    <p:sldId id="311" r:id="rId18"/>
    <p:sldId id="333" r:id="rId19"/>
    <p:sldId id="328" r:id="rId20"/>
    <p:sldId id="334" r:id="rId21"/>
    <p:sldId id="335" r:id="rId22"/>
    <p:sldId id="30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ED"/>
    <a:srgbClr val="636A58"/>
    <a:srgbClr val="505A47"/>
    <a:srgbClr val="D1D8B7"/>
    <a:srgbClr val="A09D79"/>
    <a:srgbClr val="AD5C4D"/>
    <a:srgbClr val="543E35"/>
    <a:srgbClr val="637700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3AE6F-5B7D-80B1-A661-F7CAA422ABCD}" v="1436" dt="2025-05-04T17:04:16.720"/>
    <p1510:client id="{9B80B501-EACE-446D-BBCD-8C38F032570B}" v="1384" dt="2025-05-04T17:12:43.143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0" autoAdjust="0"/>
    <p:restoredTop sz="95405" autoAdjust="0"/>
  </p:normalViewPr>
  <p:slideViewPr>
    <p:cSldViewPr snapToGrid="0">
      <p:cViewPr>
        <p:scale>
          <a:sx n="75" d="100"/>
          <a:sy n="75" d="100"/>
        </p:scale>
        <p:origin x="576" y="40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7F26A-3BCF-25D9-D593-EB8081FA4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F2BA7D-6796-B291-7F05-F4D42B7747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9B0755-2A87-3B52-F6B4-514E43F67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99B1A-9B5B-3313-9B90-D5036C130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9707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EB1D7-650C-3130-556B-70DF2D643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0D04C1-E3AB-F5BC-2996-4EFE09351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74369A-7E05-843F-33D9-C367E9B01B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EC530-BD35-C879-8AB3-C297601C6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9124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41AA7-BEC1-5045-17C6-1915B8377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B79B29-35EE-7B84-9511-EA9D0F2C85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738711-407E-3BE0-E8E5-34B672BEC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6AE78-42D6-11B9-C3DD-5F29BADA4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81660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1BFFA-0389-5C33-AE54-0BEB232AE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6D236B-A5CE-381F-F3D7-3F1242BFA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E919AB-6054-DCA4-8D53-9CF7AEDE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40CD5-11C1-29DB-3090-323CB8E1D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1639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6FEBE-32C8-00DE-FB41-A19C58333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11D1A-49BF-AA23-F90C-EE4C3B8126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D1A76D-F0C6-3636-A20B-D6A8504BD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44F5D-88C3-ABB1-2886-BE3818BC6D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6432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173CF-EAA1-2F4F-811D-C05E3586E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B6D098-8BA9-526F-0EC9-AD9A209AF7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4996A9-3B45-E262-CAD8-C0295CE0F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10924-FD74-7103-5F2C-4F3D8D6B5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5045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42DBA-632B-6FC6-649F-9DC9CE480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F1D615-5E39-3202-58EC-B1113A7D14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EB68FB-8B71-C4AE-8A0A-4E36AC290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6ED4B-A63E-0854-713B-94034D8FE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19860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81539-D7DE-ACEA-DBFC-9D9A06E03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769F21-DDC2-64C1-41B2-A80CE667A7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71A20-98EF-B998-27CE-EC40054F7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A8CD2-299A-F98F-A830-B19B287EF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15637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6F6D4-D3AE-EC82-91BE-C0DC0C3C4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3BF5F0-512A-858E-DB8C-3B3D8330AD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49A4F-07F3-261A-5E94-EB412292D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4F9BD-1A17-44D1-56DF-52ECEBED7F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9523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4073F-E7E7-268C-D1BB-4EEBDA532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0B7CFC-FF0C-6DCF-5B2F-7806BDE402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6C9359-6B9C-A335-4C06-33188200F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F5594-721D-CE97-9C52-583E282F5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722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1AA68-28C5-413D-31FD-D4280DB87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B630CC-0964-FA92-F00E-E5AE43D7E4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8DEDA2-1990-8498-473F-672965622D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D0AE9-4E5D-C4B5-D25C-6D9F67BAD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647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0.jpe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0.jpe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4.jpe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4.jpeg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4.jpeg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gif"/><Relationship Id="rId5" Type="http://schemas.openxmlformats.org/officeDocument/2006/relationships/image" Target="../media/image4.jpe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jpeg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0990" y="882720"/>
            <a:ext cx="10293290" cy="1557635"/>
          </a:xfrm>
        </p:spPr>
        <p:txBody>
          <a:bodyPr anchor="ctr"/>
          <a:lstStyle/>
          <a:p>
            <a:r>
              <a:rPr lang="en-US" sz="6000" b="1" dirty="0">
                <a:solidFill>
                  <a:schemeClr val="tx1">
                    <a:lumMod val="75000"/>
                  </a:schemeClr>
                </a:solidFill>
                <a:effectLst>
                  <a:outerShdw blurRad="50800" dist="50800" dir="5400000" algn="ctr" rotWithShape="0">
                    <a:schemeClr val="accent6"/>
                  </a:outerShdw>
                </a:effectLst>
                <a:latin typeface="Algerian" panose="04020705040A02060702" pitchFamily="82" charset="0"/>
              </a:rPr>
              <a:t>SHRI MATA VAISHNO DEVI 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1B1FB-B2D2-B9C3-497B-F2DBD7338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778" y="83890"/>
            <a:ext cx="2171700" cy="21336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34CBBA-FA4E-B2FF-6EE9-F52131444491}"/>
              </a:ext>
            </a:extLst>
          </p:cNvPr>
          <p:cNvSpPr txBox="1"/>
          <p:nvPr/>
        </p:nvSpPr>
        <p:spPr>
          <a:xfrm>
            <a:off x="270544" y="2743971"/>
            <a:ext cx="989900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50800" dir="5400000" algn="ctr" rotWithShape="0">
                    <a:schemeClr val="accent6">
                      <a:lumMod val="10000"/>
                    </a:schemeClr>
                  </a:outerShdw>
                </a:effectLst>
                <a:latin typeface="Algerian" panose="04020705040A02060702" pitchFamily="82" charset="0"/>
              </a:rPr>
              <a:t>DATA STRUCTURE PROJECT:</a:t>
            </a:r>
          </a:p>
          <a:p>
            <a:r>
              <a:rPr lang="en-IN" sz="5400" b="1" dirty="0">
                <a:solidFill>
                  <a:schemeClr val="bg2">
                    <a:lumMod val="50000"/>
                  </a:schemeClr>
                </a:solidFill>
                <a:effectLst>
                  <a:outerShdw blurRad="50800" dist="50800" dir="5400000" algn="ctr" rotWithShape="0">
                    <a:schemeClr val="bg2">
                      <a:lumMod val="25000"/>
                    </a:schemeClr>
                  </a:outerShdw>
                </a:effectLst>
                <a:latin typeface="Algerian" panose="04020705040A02060702" pitchFamily="82" charset="0"/>
              </a:rPr>
              <a:t>Tank battleship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28A0A-4C44-9B6A-9140-0AB904E4BC3E}"/>
              </a:ext>
            </a:extLst>
          </p:cNvPr>
          <p:cNvSpPr txBox="1"/>
          <p:nvPr/>
        </p:nvSpPr>
        <p:spPr>
          <a:xfrm>
            <a:off x="7643992" y="4788819"/>
            <a:ext cx="50166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>
                  <a:outerShdw blurRad="50800" dist="50800" dir="5400000" algn="ctr" rotWithShape="0">
                    <a:schemeClr val="tx2"/>
                  </a:outerShdw>
                </a:effectLst>
                <a:latin typeface="Algerian" panose="04020705040A02060702" pitchFamily="82" charset="0"/>
              </a:rPr>
              <a:t>HARSH BARDHAN LAL  </a:t>
            </a:r>
          </a:p>
          <a:p>
            <a:r>
              <a:rPr lang="en-IN" sz="3200" b="1" dirty="0">
                <a:effectLst>
                  <a:outerShdw blurRad="50800" dist="50800" dir="5400000" algn="ctr" rotWithShape="0">
                    <a:schemeClr val="tx2"/>
                  </a:outerShdw>
                </a:effectLst>
                <a:latin typeface="Algerian" panose="04020705040A02060702" pitchFamily="82" charset="0"/>
              </a:rPr>
              <a:t>24BCS026</a:t>
            </a:r>
          </a:p>
          <a:p>
            <a:r>
              <a:rPr lang="en-IN" sz="3200" b="1" dirty="0">
                <a:effectLst>
                  <a:outerShdw blurRad="50800" dist="50800" dir="5400000" algn="ctr" rotWithShape="0">
                    <a:schemeClr val="tx2"/>
                  </a:outerShdw>
                </a:effectLst>
                <a:latin typeface="Algerian" panose="04020705040A02060702" pitchFamily="82" charset="0"/>
              </a:rPr>
              <a:t>TANVI JAMWAL</a:t>
            </a:r>
          </a:p>
          <a:p>
            <a:r>
              <a:rPr lang="en-IN" sz="3200" b="1" dirty="0">
                <a:effectLst>
                  <a:outerShdw blurRad="50800" dist="50800" dir="5400000" algn="ctr" rotWithShape="0">
                    <a:schemeClr val="tx2"/>
                  </a:outerShdw>
                </a:effectLst>
                <a:latin typeface="Algerian" panose="04020705040A02060702" pitchFamily="82" charset="0"/>
              </a:rPr>
              <a:t>24BCS084</a:t>
            </a:r>
          </a:p>
        </p:txBody>
      </p:sp>
      <p:pic>
        <p:nvPicPr>
          <p:cNvPr id="10" name="Graphic 9" descr="Flower without stem with solid fill">
            <a:extLst>
              <a:ext uri="{FF2B5EF4-FFF2-40B4-BE49-F238E27FC236}">
                <a16:creationId xmlns:a16="http://schemas.microsoft.com/office/drawing/2014/main" id="{BDC498EC-B291-7ABF-B540-0C675C491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49192" y="-281192"/>
            <a:ext cx="914400" cy="914400"/>
          </a:xfrm>
          <a:prstGeom prst="rect">
            <a:avLst/>
          </a:prstGeom>
        </p:spPr>
      </p:pic>
      <p:pic>
        <p:nvPicPr>
          <p:cNvPr id="11" name="Graphic 10" descr="Flower without stem with solid fill">
            <a:extLst>
              <a:ext uri="{FF2B5EF4-FFF2-40B4-BE49-F238E27FC236}">
                <a16:creationId xmlns:a16="http://schemas.microsoft.com/office/drawing/2014/main" id="{6831EB60-DE1B-4F71-42DA-4F3F71DEA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79078" y="5613442"/>
            <a:ext cx="914400" cy="914400"/>
          </a:xfrm>
          <a:prstGeom prst="rect">
            <a:avLst/>
          </a:prstGeom>
        </p:spPr>
      </p:pic>
      <p:pic>
        <p:nvPicPr>
          <p:cNvPr id="12" name="Graphic 11" descr="Flower without stem with solid fill">
            <a:extLst>
              <a:ext uri="{FF2B5EF4-FFF2-40B4-BE49-F238E27FC236}">
                <a16:creationId xmlns:a16="http://schemas.microsoft.com/office/drawing/2014/main" id="{D411BD3C-B9A8-31D5-077C-D8B69897F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99727" y="5195730"/>
            <a:ext cx="914400" cy="914400"/>
          </a:xfrm>
          <a:prstGeom prst="rect">
            <a:avLst/>
          </a:prstGeom>
        </p:spPr>
      </p:pic>
      <p:pic>
        <p:nvPicPr>
          <p:cNvPr id="13" name="Graphic 12" descr="Flower without stem with solid fill">
            <a:extLst>
              <a:ext uri="{FF2B5EF4-FFF2-40B4-BE49-F238E27FC236}">
                <a16:creationId xmlns:a16="http://schemas.microsoft.com/office/drawing/2014/main" id="{150D2DF5-E913-B73B-08CC-29991BD43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6278" y="6031154"/>
            <a:ext cx="914400" cy="914400"/>
          </a:xfrm>
          <a:prstGeom prst="rect">
            <a:avLst/>
          </a:prstGeom>
        </p:spPr>
      </p:pic>
      <p:pic>
        <p:nvPicPr>
          <p:cNvPr id="14" name="Graphic 13" descr="Flower without stem with solid fill">
            <a:extLst>
              <a:ext uri="{FF2B5EF4-FFF2-40B4-BE49-F238E27FC236}">
                <a16:creationId xmlns:a16="http://schemas.microsoft.com/office/drawing/2014/main" id="{3513FA6F-750E-E828-7517-0DBE1B6D9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08" y="153220"/>
            <a:ext cx="914400" cy="914400"/>
          </a:xfrm>
          <a:prstGeom prst="rect">
            <a:avLst/>
          </a:prstGeom>
        </p:spPr>
      </p:pic>
      <p:pic>
        <p:nvPicPr>
          <p:cNvPr id="15" name="Graphic 14" descr="Flower without stem with solid fill">
            <a:extLst>
              <a:ext uri="{FF2B5EF4-FFF2-40B4-BE49-F238E27FC236}">
                <a16:creationId xmlns:a16="http://schemas.microsoft.com/office/drawing/2014/main" id="{4D70A239-7C6E-096F-2CBE-4A9E075AD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56667">
            <a:off x="-433992" y="4796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F3D53-4ED8-B058-80D2-CF10C66E0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6F843E7-6FFE-D1FE-EF12-D843E21F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471" y="139996"/>
            <a:ext cx="6559744" cy="926804"/>
          </a:xfrm>
        </p:spPr>
        <p:txBody>
          <a:bodyPr/>
          <a:lstStyle/>
          <a:p>
            <a:r>
              <a:rPr lang="en-US" sz="5400" b="1" i="1" dirty="0">
                <a:solidFill>
                  <a:schemeClr val="tx1">
                    <a:lumMod val="75000"/>
                  </a:schemeClr>
                </a:solidFill>
              </a:rPr>
              <a:t>Updating Canvas: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902508-3941-A237-5CE8-73A1F584D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" name="Graphic 1" descr="Flower without stem with solid fill">
            <a:extLst>
              <a:ext uri="{FF2B5EF4-FFF2-40B4-BE49-F238E27FC236}">
                <a16:creationId xmlns:a16="http://schemas.microsoft.com/office/drawing/2014/main" id="{00CF3B72-D2D8-2DA4-7226-25D55D27E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4791" y="5544198"/>
            <a:ext cx="914400" cy="914400"/>
          </a:xfrm>
          <a:prstGeom prst="rect">
            <a:avLst/>
          </a:prstGeom>
        </p:spPr>
      </p:pic>
      <p:pic>
        <p:nvPicPr>
          <p:cNvPr id="4" name="Graphic 3" descr="Flower without stem with solid fill">
            <a:extLst>
              <a:ext uri="{FF2B5EF4-FFF2-40B4-BE49-F238E27FC236}">
                <a16:creationId xmlns:a16="http://schemas.microsoft.com/office/drawing/2014/main" id="{3484A9F2-1FDC-172A-0EB6-7DA1EEDAD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5440" y="5126486"/>
            <a:ext cx="914400" cy="914400"/>
          </a:xfrm>
          <a:prstGeom prst="rect">
            <a:avLst/>
          </a:prstGeom>
        </p:spPr>
      </p:pic>
      <p:pic>
        <p:nvPicPr>
          <p:cNvPr id="5" name="Graphic 4" descr="Flower without stem with solid fill">
            <a:extLst>
              <a:ext uri="{FF2B5EF4-FFF2-40B4-BE49-F238E27FC236}">
                <a16:creationId xmlns:a16="http://schemas.microsoft.com/office/drawing/2014/main" id="{C0CA61BC-2EC7-327A-3FCD-34F78C00E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1426" y="5943600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0E987D-6FD4-D9CE-C19A-69469D25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3" y="0"/>
            <a:ext cx="2171700" cy="21336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5FCBD4-ED1C-3C32-94C5-7B2A2A0B99C2}"/>
              </a:ext>
            </a:extLst>
          </p:cNvPr>
          <p:cNvSpPr txBox="1"/>
          <p:nvPr/>
        </p:nvSpPr>
        <p:spPr>
          <a:xfrm>
            <a:off x="313258" y="2501456"/>
            <a:ext cx="5217459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>
                <a:latin typeface="IBM Plex Sans"/>
              </a:rPr>
              <a:t>Non-blocking input using raw terminal mode</a:t>
            </a:r>
            <a:endParaRPr lang="en-US" sz="3200" dirty="0"/>
          </a:p>
          <a:p>
            <a:pPr marL="285750" indent="-285750">
              <a:buFont typeface="Arial"/>
              <a:buChar char="•"/>
            </a:pPr>
            <a:r>
              <a:rPr lang="en-US" sz="3200" dirty="0">
                <a:latin typeface="IBM Plex Sans"/>
              </a:rPr>
              <a:t>Lowercase conversion for case-insensitivity</a:t>
            </a:r>
            <a:endParaRPr lang="en-US" sz="3200" dirty="0"/>
          </a:p>
          <a:p>
            <a:pPr marL="285750" indent="-285750">
              <a:buFont typeface="Arial"/>
              <a:buChar char="•"/>
            </a:pPr>
            <a:r>
              <a:rPr lang="en-US" sz="3200" dirty="0">
                <a:latin typeface="IBM Plex Sans"/>
              </a:rPr>
              <a:t>Immediate response to player actions</a:t>
            </a:r>
            <a:endParaRPr lang="en-US" sz="3200" dirty="0"/>
          </a:p>
          <a:p>
            <a:pPr algn="l"/>
            <a:endParaRPr lang="en-US" sz="3200" dirty="0"/>
          </a:p>
        </p:txBody>
      </p:sp>
      <p:pic>
        <p:nvPicPr>
          <p:cNvPr id="11" name="Content Placeholder 1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B35C729-27B0-30D4-F6EC-3327C6B24CB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6"/>
          <a:stretch>
            <a:fillRect/>
          </a:stretch>
        </p:blipFill>
        <p:spPr>
          <a:xfrm>
            <a:off x="5658343" y="1222069"/>
            <a:ext cx="6278652" cy="54041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9233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ED92E-3E46-39E0-ECA9-A059512E4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0C4F3ED4-7E35-402F-F66C-99DE73CB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0" y="7299"/>
            <a:ext cx="10227295" cy="1143304"/>
          </a:xfrm>
        </p:spPr>
        <p:txBody>
          <a:bodyPr/>
          <a:lstStyle/>
          <a:p>
            <a:r>
              <a:rPr lang="en-US" sz="5400" b="1" i="1" dirty="0">
                <a:solidFill>
                  <a:schemeClr val="tx1">
                    <a:lumMod val="75000"/>
                  </a:schemeClr>
                </a:solidFill>
              </a:rPr>
              <a:t>Moving Elements on Canvas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D2135E-9F3D-8693-6564-B597C3470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" name="Graphic 1" descr="Flower without stem with solid fill">
            <a:extLst>
              <a:ext uri="{FF2B5EF4-FFF2-40B4-BE49-F238E27FC236}">
                <a16:creationId xmlns:a16="http://schemas.microsoft.com/office/drawing/2014/main" id="{0BE65AC2-6D84-C721-DA82-0061EDE9E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4791" y="5544198"/>
            <a:ext cx="914400" cy="914400"/>
          </a:xfrm>
          <a:prstGeom prst="rect">
            <a:avLst/>
          </a:prstGeom>
        </p:spPr>
      </p:pic>
      <p:pic>
        <p:nvPicPr>
          <p:cNvPr id="4" name="Graphic 3" descr="Flower without stem with solid fill">
            <a:extLst>
              <a:ext uri="{FF2B5EF4-FFF2-40B4-BE49-F238E27FC236}">
                <a16:creationId xmlns:a16="http://schemas.microsoft.com/office/drawing/2014/main" id="{FC4FA3F5-8DC5-9E00-5D87-A983C6710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5440" y="5126486"/>
            <a:ext cx="914400" cy="914400"/>
          </a:xfrm>
          <a:prstGeom prst="rect">
            <a:avLst/>
          </a:prstGeom>
        </p:spPr>
      </p:pic>
      <p:pic>
        <p:nvPicPr>
          <p:cNvPr id="5" name="Graphic 4" descr="Flower without stem with solid fill">
            <a:extLst>
              <a:ext uri="{FF2B5EF4-FFF2-40B4-BE49-F238E27FC236}">
                <a16:creationId xmlns:a16="http://schemas.microsoft.com/office/drawing/2014/main" id="{BB99EB10-F799-CFD5-BAD8-045D4E635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1426" y="5943600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EC0883-F31C-0E34-7157-1037BE438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834" y="142613"/>
            <a:ext cx="2171700" cy="21336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58DE88-59A4-75C6-5FF0-6FE01FB0A682}"/>
              </a:ext>
            </a:extLst>
          </p:cNvPr>
          <p:cNvSpPr txBox="1"/>
          <p:nvPr/>
        </p:nvSpPr>
        <p:spPr>
          <a:xfrm>
            <a:off x="295813" y="1379507"/>
            <a:ext cx="10658978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>
                <a:latin typeface="IBM Plex Sans"/>
              </a:rPr>
              <a:t>Our  Canvas is a 2D Array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latin typeface="IBM Plex Sans"/>
              </a:rPr>
              <a:t>For Moving anything on the canvas, we are just changing its coordinates.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latin typeface="IBM Plex Sans"/>
              </a:rPr>
              <a:t>To avoid the Lag in the game.... we are first updating the values, then printing on the display</a:t>
            </a:r>
          </a:p>
          <a:p>
            <a:endParaRPr lang="en-US" sz="3200" dirty="0">
              <a:latin typeface="Gill Sans Nova Light"/>
            </a:endParaRPr>
          </a:p>
        </p:txBody>
      </p:sp>
      <p:pic>
        <p:nvPicPr>
          <p:cNvPr id="11" name="Content Placeholder 10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EF618214-2E00-C4D5-9836-162288C4350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6"/>
          <a:stretch>
            <a:fillRect/>
          </a:stretch>
        </p:blipFill>
        <p:spPr>
          <a:xfrm>
            <a:off x="3678476" y="4020671"/>
            <a:ext cx="8006032" cy="26947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1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EE68E-CE8E-0578-C0DF-B3B8D366E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8FA6B62-28B5-409D-C32B-67933BF6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42613"/>
            <a:ext cx="9204570" cy="914400"/>
          </a:xfrm>
        </p:spPr>
        <p:txBody>
          <a:bodyPr/>
          <a:lstStyle/>
          <a:p>
            <a:r>
              <a:rPr lang="en-US" sz="5400" b="1" i="1">
                <a:solidFill>
                  <a:schemeClr val="tx1">
                    <a:lumMod val="75000"/>
                  </a:schemeClr>
                </a:solidFill>
              </a:rPr>
              <a:t>High Score Management:</a:t>
            </a:r>
            <a:endParaRPr 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D2443D-61E3-923A-AB6C-F87668716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" name="Graphic 1" descr="Flower without stem with solid fill">
            <a:extLst>
              <a:ext uri="{FF2B5EF4-FFF2-40B4-BE49-F238E27FC236}">
                <a16:creationId xmlns:a16="http://schemas.microsoft.com/office/drawing/2014/main" id="{2DFA814B-4E14-3D9B-5295-AAF1A9EEA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4791" y="5544198"/>
            <a:ext cx="914400" cy="914400"/>
          </a:xfrm>
          <a:prstGeom prst="rect">
            <a:avLst/>
          </a:prstGeom>
        </p:spPr>
      </p:pic>
      <p:pic>
        <p:nvPicPr>
          <p:cNvPr id="4" name="Graphic 3" descr="Flower without stem with solid fill">
            <a:extLst>
              <a:ext uri="{FF2B5EF4-FFF2-40B4-BE49-F238E27FC236}">
                <a16:creationId xmlns:a16="http://schemas.microsoft.com/office/drawing/2014/main" id="{AB15FF23-29DF-5776-D434-1784E88C5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5440" y="5126486"/>
            <a:ext cx="914400" cy="914400"/>
          </a:xfrm>
          <a:prstGeom prst="rect">
            <a:avLst/>
          </a:prstGeom>
        </p:spPr>
      </p:pic>
      <p:pic>
        <p:nvPicPr>
          <p:cNvPr id="5" name="Graphic 4" descr="Flower without stem with solid fill">
            <a:extLst>
              <a:ext uri="{FF2B5EF4-FFF2-40B4-BE49-F238E27FC236}">
                <a16:creationId xmlns:a16="http://schemas.microsoft.com/office/drawing/2014/main" id="{449F3ABE-C601-8B1D-0944-F1825B57E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1426" y="5943600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E112C4-84F5-5661-25D6-BF2E01219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834" y="142613"/>
            <a:ext cx="2171700" cy="21336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8AAB21-5F81-5033-4AB0-ADFC38436154}"/>
              </a:ext>
            </a:extLst>
          </p:cNvPr>
          <p:cNvSpPr txBox="1"/>
          <p:nvPr/>
        </p:nvSpPr>
        <p:spPr>
          <a:xfrm>
            <a:off x="247176" y="1209273"/>
            <a:ext cx="977372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>
                <a:latin typeface="IBM Plex Sans"/>
              </a:rPr>
              <a:t>Permanent storage in </a:t>
            </a:r>
            <a:r>
              <a:rPr lang="en-US" sz="2800" dirty="0">
                <a:latin typeface="Consolas"/>
              </a:rPr>
              <a:t>high_scores.txt</a:t>
            </a:r>
            <a:endParaRPr lang="en-US" sz="2800" dirty="0">
              <a:latin typeface="Gill Sans Nova Light"/>
            </a:endParaRPr>
          </a:p>
          <a:p>
            <a:pPr>
              <a:buFont typeface="Arial"/>
              <a:buChar char="•"/>
            </a:pPr>
            <a:r>
              <a:rPr lang="en-US" sz="2800" b="1" dirty="0">
                <a:latin typeface="IBM Plex Sans"/>
              </a:rPr>
              <a:t>Linked list </a:t>
            </a:r>
            <a:r>
              <a:rPr lang="en-US" sz="2800" dirty="0">
                <a:latin typeface="IBM Plex Sans"/>
              </a:rPr>
              <a:t>data structure for scores</a:t>
            </a:r>
            <a:endParaRPr lang="en-US" sz="2800" dirty="0"/>
          </a:p>
          <a:p>
            <a:pPr>
              <a:buFont typeface="Arial"/>
              <a:buChar char="•"/>
            </a:pPr>
            <a:r>
              <a:rPr lang="en-US" sz="2800" dirty="0">
                <a:latin typeface="IBM Plex Sans"/>
              </a:rPr>
              <a:t>Displays top 3 scores with medals</a:t>
            </a:r>
            <a:endParaRPr lang="en-US" sz="2800" dirty="0"/>
          </a:p>
          <a:p>
            <a:pPr>
              <a:buFont typeface="Arial"/>
              <a:buChar char="•"/>
            </a:pPr>
            <a:r>
              <a:rPr lang="en-US" sz="2800" dirty="0">
                <a:latin typeface="IBM Plex Sans"/>
              </a:rPr>
              <a:t>Shows total number of scores available</a:t>
            </a:r>
            <a:endParaRPr lang="en-US" sz="2800" dirty="0"/>
          </a:p>
          <a:p>
            <a:pPr algn="l">
              <a:buFont typeface="Arial"/>
              <a:buChar char="•"/>
            </a:pPr>
            <a:endParaRPr lang="en-US" sz="2800" dirty="0">
              <a:latin typeface="IBM Plex Sans"/>
            </a:endParaRPr>
          </a:p>
          <a:p>
            <a:r>
              <a:rPr lang="en-US" sz="2800" b="1" dirty="0">
                <a:latin typeface="IBM Plex Sans"/>
              </a:rPr>
              <a:t>CONDITIONS</a:t>
            </a:r>
          </a:p>
          <a:p>
            <a:r>
              <a:rPr lang="en-US" sz="2800" b="1" dirty="0">
                <a:latin typeface="IBM Plex Sans"/>
              </a:rPr>
              <a:t>If player already has an entry in file, checks if current score is more than the previous time then modifies it into the file.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IBM Plex Sans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6A72BCA-2EC5-A1A5-C133-953FBA90A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03711" y="-1889897"/>
            <a:ext cx="12192000" cy="457200"/>
          </a:xfrm>
          <a:prstGeom prst="rect">
            <a:avLst/>
          </a:prstGeom>
          <a:solidFill>
            <a:srgbClr val="383B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IBM Plex Sans" panose="020B0503050203000203" pitchFamily="34" charset="0"/>
              </a:rPr>
              <a:t>he high score system uses a linked list to store scores: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F5F9FC"/>
              </a:solidFill>
              <a:effectLst/>
              <a:latin typeface="Replit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BFFF"/>
                </a:solidFill>
                <a:effectLst/>
                <a:latin typeface="ReplitHack"/>
              </a:rPr>
              <a:t>typedef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BFFF"/>
                </a:solidFill>
                <a:effectLst/>
                <a:latin typeface="ReplitHack"/>
              </a:rPr>
              <a:t>struct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BFFF"/>
                </a:solidFill>
                <a:effectLst/>
                <a:latin typeface="ReplitHack"/>
              </a:rPr>
              <a:t>ScoreNode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BFFF"/>
                </a:solidFill>
                <a:effectLst/>
                <a:latin typeface="ReplitHack"/>
              </a:rPr>
              <a:t>char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2D9FF"/>
                </a:solidFill>
                <a:effectLst/>
                <a:latin typeface="ReplitHack"/>
              </a:rPr>
              <a:t>name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[MAX_PLAYER_NAME];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BFFF"/>
                </a:solidFill>
                <a:effectLst/>
                <a:latin typeface="ReplitHack"/>
              </a:rPr>
              <a:t>int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2D9FF"/>
                </a:solidFill>
                <a:effectLst/>
                <a:latin typeface="ReplitHack"/>
              </a:rPr>
              <a:t>score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BFFF"/>
                </a:solidFill>
                <a:effectLst/>
                <a:latin typeface="ReplitHack"/>
              </a:rPr>
              <a:t>struct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BFFF"/>
                </a:solidFill>
                <a:effectLst/>
                <a:latin typeface="ReplitHack"/>
              </a:rPr>
              <a:t>ScoreNode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*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2D9FF"/>
                </a:solidFill>
                <a:effectLst/>
                <a:latin typeface="ReplitHack"/>
              </a:rPr>
              <a:t>next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}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BFFF"/>
                </a:solidFill>
                <a:effectLst/>
                <a:latin typeface="ReplitHack"/>
              </a:rPr>
              <a:t>ScoreNode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80C0CE0-AD2F-4346-309D-F8820119B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03711" y="-1432697"/>
            <a:ext cx="12192000" cy="457200"/>
          </a:xfrm>
          <a:prstGeom prst="rect">
            <a:avLst/>
          </a:prstGeom>
          <a:solidFill>
            <a:srgbClr val="292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204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IBM Plex Sans" panose="020B0503050203000203" pitchFamily="34" charset="0"/>
              </a:rPr>
              <a:t>Features: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IBM Plex Sans" panose="020B0503050203000203" pitchFamily="34" charset="0"/>
              </a:rPr>
              <a:t>Persistent storage in a text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IBM Plex Sans" panose="020B0503050203000203" pitchFamily="34" charset="0"/>
              </a:rPr>
              <a:t>Sorted list (highest scores first)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IBM Plex Sans" panose="020B0503050203000203" pitchFamily="34" charset="0"/>
              </a:rPr>
              <a:t>Duplicate name handling (keeps highest score)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IBM Plex Sans" panose="020B0503050203000203" pitchFamily="34" charset="0"/>
              </a:rPr>
              <a:t>Limited to a maximum number of scores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IBM Plex Sans" panose="020B0503050203000203" pitchFamily="34" charset="0"/>
              </a:rPr>
              <a:t>Binary search implementation for lookup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29BE22F-DA61-B8B9-A280-0FE41BC1C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51311" y="-1737497"/>
            <a:ext cx="12192000" cy="457200"/>
          </a:xfrm>
          <a:prstGeom prst="rect">
            <a:avLst/>
          </a:prstGeom>
          <a:solidFill>
            <a:srgbClr val="383B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IBM Plex Sans" panose="020B0503050203000203" pitchFamily="34" charset="0"/>
              </a:rPr>
              <a:t>he high score system uses a linked list to store scores: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F5F9FC"/>
              </a:solidFill>
              <a:effectLst/>
              <a:latin typeface="Replit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BFFF"/>
                </a:solidFill>
                <a:effectLst/>
                <a:latin typeface="ReplitHack"/>
              </a:rPr>
              <a:t>typedef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BFFF"/>
                </a:solidFill>
                <a:effectLst/>
                <a:latin typeface="ReplitHack"/>
              </a:rPr>
              <a:t>struct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BFFF"/>
                </a:solidFill>
                <a:effectLst/>
                <a:latin typeface="ReplitHack"/>
              </a:rPr>
              <a:t>ScoreNode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BFFF"/>
                </a:solidFill>
                <a:effectLst/>
                <a:latin typeface="ReplitHack"/>
              </a:rPr>
              <a:t>char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2D9FF"/>
                </a:solidFill>
                <a:effectLst/>
                <a:latin typeface="ReplitHack"/>
              </a:rPr>
              <a:t>name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[MAX_PLAYER_NAME];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BFFF"/>
                </a:solidFill>
                <a:effectLst/>
                <a:latin typeface="ReplitHack"/>
              </a:rPr>
              <a:t>int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2D9FF"/>
                </a:solidFill>
                <a:effectLst/>
                <a:latin typeface="ReplitHack"/>
              </a:rPr>
              <a:t>score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BFFF"/>
                </a:solidFill>
                <a:effectLst/>
                <a:latin typeface="ReplitHack"/>
              </a:rPr>
              <a:t>struct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BFFF"/>
                </a:solidFill>
                <a:effectLst/>
                <a:latin typeface="ReplitHack"/>
              </a:rPr>
              <a:t>ScoreNode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*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2D9FF"/>
                </a:solidFill>
                <a:effectLst/>
                <a:latin typeface="ReplitHack"/>
              </a:rPr>
              <a:t>next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}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BFFF"/>
                </a:solidFill>
                <a:effectLst/>
                <a:latin typeface="ReplitHack"/>
              </a:rPr>
              <a:t>ScoreNode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0E0FF60-DBAE-BEC6-A2F7-F88113CAE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51311" y="-1280297"/>
            <a:ext cx="12192000" cy="457200"/>
          </a:xfrm>
          <a:prstGeom prst="rect">
            <a:avLst/>
          </a:prstGeom>
          <a:solidFill>
            <a:srgbClr val="292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204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IBM Plex Sans" panose="020B0503050203000203" pitchFamily="34" charset="0"/>
              </a:rPr>
              <a:t>Features: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IBM Plex Sans" panose="020B0503050203000203" pitchFamily="34" charset="0"/>
              </a:rPr>
              <a:t>Persistent storage in a text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IBM Plex Sans" panose="020B0503050203000203" pitchFamily="34" charset="0"/>
              </a:rPr>
              <a:t>Sorted list (highest scores first)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IBM Plex Sans" panose="020B0503050203000203" pitchFamily="34" charset="0"/>
              </a:rPr>
              <a:t>Duplicate name handling (keeps highest score)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IBM Plex Sans" panose="020B0503050203000203" pitchFamily="34" charset="0"/>
              </a:rPr>
              <a:t>Limited to a maximum number of scores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IBM Plex Sans" panose="020B0503050203000203" pitchFamily="34" charset="0"/>
              </a:rPr>
              <a:t>Binary search implementation for lookup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CA35FBBE-26F6-DC20-2B24-674250163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98911" y="-1585097"/>
            <a:ext cx="12192000" cy="457200"/>
          </a:xfrm>
          <a:prstGeom prst="rect">
            <a:avLst/>
          </a:prstGeom>
          <a:solidFill>
            <a:srgbClr val="383B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IBM Plex Sans" panose="020B0503050203000203" pitchFamily="34" charset="0"/>
              </a:rPr>
              <a:t>he high score system uses a linked list to store scores: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F5F9FC"/>
              </a:solidFill>
              <a:effectLst/>
              <a:latin typeface="Replit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BFFF"/>
                </a:solidFill>
                <a:effectLst/>
                <a:latin typeface="ReplitHack"/>
              </a:rPr>
              <a:t>typedef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BFFF"/>
                </a:solidFill>
                <a:effectLst/>
                <a:latin typeface="ReplitHack"/>
              </a:rPr>
              <a:t>struct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BFFF"/>
                </a:solidFill>
                <a:effectLst/>
                <a:latin typeface="ReplitHack"/>
              </a:rPr>
              <a:t>ScoreNode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BFFF"/>
                </a:solidFill>
                <a:effectLst/>
                <a:latin typeface="ReplitHack"/>
              </a:rPr>
              <a:t>char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2D9FF"/>
                </a:solidFill>
                <a:effectLst/>
                <a:latin typeface="ReplitHack"/>
              </a:rPr>
              <a:t>name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[MAX_PLAYER_NAME];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BFFF"/>
                </a:solidFill>
                <a:effectLst/>
                <a:latin typeface="ReplitHack"/>
              </a:rPr>
              <a:t>int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2D9FF"/>
                </a:solidFill>
                <a:effectLst/>
                <a:latin typeface="ReplitHack"/>
              </a:rPr>
              <a:t>score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BFFF"/>
                </a:solidFill>
                <a:effectLst/>
                <a:latin typeface="ReplitHack"/>
              </a:rPr>
              <a:t>struct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BFFF"/>
                </a:solidFill>
                <a:effectLst/>
                <a:latin typeface="ReplitHack"/>
              </a:rPr>
              <a:t>ScoreNode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*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2D9FF"/>
                </a:solidFill>
                <a:effectLst/>
                <a:latin typeface="ReplitHack"/>
              </a:rPr>
              <a:t>next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}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FBFFF"/>
                </a:solidFill>
                <a:effectLst/>
                <a:latin typeface="ReplitHack"/>
              </a:rPr>
              <a:t>ScoreNode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ReplitHack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0CB912C6-B7DB-2906-5CE3-F548759DB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98911" y="-1127897"/>
            <a:ext cx="12192000" cy="457200"/>
          </a:xfrm>
          <a:prstGeom prst="rect">
            <a:avLst/>
          </a:prstGeom>
          <a:solidFill>
            <a:srgbClr val="292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204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IBM Plex Sans" panose="020B0503050203000203" pitchFamily="34" charset="0"/>
              </a:rPr>
              <a:t>Features: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IBM Plex Sans" panose="020B0503050203000203" pitchFamily="34" charset="0"/>
              </a:rPr>
              <a:t>Persistent storage in a text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IBM Plex Sans" panose="020B0503050203000203" pitchFamily="34" charset="0"/>
              </a:rPr>
              <a:t>Sorted list (highest scores first)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IBM Plex Sans" panose="020B0503050203000203" pitchFamily="34" charset="0"/>
              </a:rPr>
              <a:t>Duplicate name handling (keeps highest score)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IBM Plex Sans" panose="020B0503050203000203" pitchFamily="34" charset="0"/>
              </a:rPr>
              <a:t>Limited to a maximum number of scores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5F9FC"/>
                </a:solidFill>
                <a:effectLst/>
                <a:latin typeface="IBM Plex Sans" panose="020B0503050203000203" pitchFamily="34" charset="0"/>
              </a:rPr>
              <a:t>Binary search implementation for lookup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9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A5A13-87E5-9C7C-CAA8-B80DB43E7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0980355A-27A8-7F0C-AF5A-6CA8161C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2" y="142613"/>
            <a:ext cx="10890696" cy="914400"/>
          </a:xfrm>
        </p:spPr>
        <p:txBody>
          <a:bodyPr/>
          <a:lstStyle/>
          <a:p>
            <a:r>
              <a:rPr lang="en-US" sz="5400" b="1" i="1">
                <a:solidFill>
                  <a:schemeClr val="tx1">
                    <a:lumMod val="75000"/>
                  </a:schemeClr>
                </a:solidFill>
                <a:latin typeface="Sagona Book"/>
              </a:rPr>
              <a:t>Code Optimization Techniques</a:t>
            </a:r>
            <a:endParaRPr lang="en-US" sz="5400" b="1" i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102F6-B58A-75A7-BA75-BF87415C1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" name="Graphic 1" descr="Flower without stem with solid fill">
            <a:extLst>
              <a:ext uri="{FF2B5EF4-FFF2-40B4-BE49-F238E27FC236}">
                <a16:creationId xmlns:a16="http://schemas.microsoft.com/office/drawing/2014/main" id="{37788333-1D6B-79C7-E4CF-DEF88716A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4791" y="5544198"/>
            <a:ext cx="914400" cy="914400"/>
          </a:xfrm>
          <a:prstGeom prst="rect">
            <a:avLst/>
          </a:prstGeom>
        </p:spPr>
      </p:pic>
      <p:pic>
        <p:nvPicPr>
          <p:cNvPr id="4" name="Graphic 3" descr="Flower without stem with solid fill">
            <a:extLst>
              <a:ext uri="{FF2B5EF4-FFF2-40B4-BE49-F238E27FC236}">
                <a16:creationId xmlns:a16="http://schemas.microsoft.com/office/drawing/2014/main" id="{F7BE1A8D-CF5B-2657-C074-17DB677F0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5440" y="5126486"/>
            <a:ext cx="914400" cy="914400"/>
          </a:xfrm>
          <a:prstGeom prst="rect">
            <a:avLst/>
          </a:prstGeom>
        </p:spPr>
      </p:pic>
      <p:pic>
        <p:nvPicPr>
          <p:cNvPr id="5" name="Graphic 4" descr="Flower without stem with solid fill">
            <a:extLst>
              <a:ext uri="{FF2B5EF4-FFF2-40B4-BE49-F238E27FC236}">
                <a16:creationId xmlns:a16="http://schemas.microsoft.com/office/drawing/2014/main" id="{A01EB598-9678-A37D-00D4-04AF04643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1426" y="5943600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0220FF-A5F9-915F-E139-29039438B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5749" y="920826"/>
            <a:ext cx="2171700" cy="21336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B4CA48-1F11-43BC-1505-470923896A7B}"/>
              </a:ext>
            </a:extLst>
          </p:cNvPr>
          <p:cNvSpPr txBox="1"/>
          <p:nvPr/>
        </p:nvSpPr>
        <p:spPr>
          <a:xfrm>
            <a:off x="186446" y="1046161"/>
            <a:ext cx="977372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>
                <a:latin typeface="IBM Plex Sans" panose="020B0503050203000203" pitchFamily="34" charset="0"/>
              </a:rPr>
              <a:t>Used</a:t>
            </a:r>
            <a:r>
              <a:rPr lang="en-US" sz="2800" b="1" dirty="0">
                <a:latin typeface="IBM Plex Sans" panose="020B0503050203000203" pitchFamily="34" charset="0"/>
              </a:rPr>
              <a:t> </a:t>
            </a:r>
            <a:r>
              <a:rPr lang="en-US" sz="2800" dirty="0">
                <a:latin typeface="IBM Plex Sans" panose="020B0503050203000203" pitchFamily="34" charset="0"/>
                <a:ea typeface="+mn-lt"/>
                <a:cs typeface="+mn-lt"/>
              </a:rPr>
              <a:t>Utility</a:t>
            </a:r>
            <a:r>
              <a:rPr lang="en-US" sz="2800" b="1" dirty="0">
                <a:latin typeface="IBM Plex Sans" panose="020B0503050203000203" pitchFamily="34" charset="0"/>
              </a:rPr>
              <a:t> </a:t>
            </a:r>
            <a:r>
              <a:rPr lang="en-US" sz="2800" dirty="0">
                <a:latin typeface="IBM Plex Sans" panose="020B0503050203000203" pitchFamily="34" charset="0"/>
              </a:rPr>
              <a:t>Macros for reused elements.</a:t>
            </a:r>
          </a:p>
          <a:p>
            <a:pPr>
              <a:buFont typeface="Arial"/>
              <a:buChar char="•"/>
            </a:pPr>
            <a:endParaRPr lang="en-US" sz="2800" dirty="0">
              <a:latin typeface="Consolas"/>
            </a:endParaRPr>
          </a:p>
          <a:p>
            <a:pPr>
              <a:buFont typeface="Arial"/>
              <a:buChar char="•"/>
            </a:pPr>
            <a:endParaRPr lang="en-US" sz="2800" dirty="0">
              <a:latin typeface="Consolas"/>
            </a:endParaRPr>
          </a:p>
        </p:txBody>
      </p:sp>
      <p:pic>
        <p:nvPicPr>
          <p:cNvPr id="7" name="Content Placeholder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9CC72923-1B7A-E8AE-52BF-17057BBD585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6"/>
          <a:stretch>
            <a:fillRect/>
          </a:stretch>
        </p:blipFill>
        <p:spPr>
          <a:xfrm>
            <a:off x="216204" y="1788232"/>
            <a:ext cx="9474926" cy="12132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E0D441-863F-6F61-2FB1-D3F221C4B0CE}"/>
              </a:ext>
            </a:extLst>
          </p:cNvPr>
          <p:cNvSpPr txBox="1"/>
          <p:nvPr/>
        </p:nvSpPr>
        <p:spPr>
          <a:xfrm>
            <a:off x="186446" y="3192881"/>
            <a:ext cx="118287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IBM Plex Sans" panose="020B0503050203000203" pitchFamily="34" charset="0"/>
              </a:rPr>
              <a:t>Function Reuse</a:t>
            </a:r>
            <a:r>
              <a:rPr lang="en-US" sz="2800" b="0" i="0" dirty="0">
                <a:effectLst/>
                <a:latin typeface="IBM Plex Sans" panose="020B0503050203000203" pitchFamily="34" charset="0"/>
              </a:rPr>
              <a:t>: Common functionality is encapsulated in functions</a:t>
            </a:r>
            <a:endParaRPr lang="en-IN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FC8102-7F6A-82D1-E7CD-71535CAEE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204" y="3763225"/>
            <a:ext cx="9483476" cy="1024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DCF59B-BA10-BD36-00B7-4BA424E17E0C}"/>
              </a:ext>
            </a:extLst>
          </p:cNvPr>
          <p:cNvSpPr txBox="1"/>
          <p:nvPr/>
        </p:nvSpPr>
        <p:spPr>
          <a:xfrm>
            <a:off x="216204" y="4875758"/>
            <a:ext cx="89524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0" dirty="0">
                <a:effectLst/>
                <a:latin typeface="IBM Plex Sans" panose="020B0503050203000203" pitchFamily="34" charset="0"/>
              </a:rPr>
              <a:t>Array Usage for Visual Elements</a:t>
            </a:r>
            <a:r>
              <a:rPr lang="en-IN" sz="2800" b="0" i="0" dirty="0">
                <a:effectLst/>
                <a:latin typeface="IBM Plex Sans" panose="020B0503050203000203" pitchFamily="34" charset="0"/>
              </a:rPr>
              <a:t>:</a:t>
            </a:r>
            <a:endParaRPr lang="en-IN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873BD6B-34C5-2D0D-1D00-41B7206FCE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754" y="5487090"/>
            <a:ext cx="9474926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12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6" y="0"/>
            <a:ext cx="8657439" cy="914400"/>
          </a:xfrm>
        </p:spPr>
        <p:txBody>
          <a:bodyPr/>
          <a:lstStyle/>
          <a:p>
            <a:r>
              <a:rPr lang="en-US" sz="4800" b="1" dirty="0"/>
              <a:t>DATA  STRUCTURES :</a:t>
            </a:r>
            <a:endParaRPr lang="en-US" sz="48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7904" y="1374057"/>
            <a:ext cx="7224808" cy="5126486"/>
          </a:xfrm>
        </p:spPr>
        <p:txBody>
          <a:bodyPr>
            <a:norm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400" b="1" i="0" dirty="0">
                <a:effectLst/>
                <a:latin typeface="IBM Plex Sans" panose="020B0503050203000203" pitchFamily="34" charset="0"/>
              </a:rPr>
              <a:t>1.Linked 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effectLst/>
                <a:latin typeface="IBM Plex Sans" panose="020B0503050203000203" pitchFamily="34" charset="0"/>
              </a:rPr>
              <a:t>The game implements a singly linked list for high score storage: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effectLst/>
                <a:latin typeface="IBM Plex Sans" panose="020B0503050203000203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IBM Plex Sans" panose="020B0503050203000203" pitchFamily="34" charset="0"/>
              </a:rPr>
              <a:t>Operations include: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IBM Plex Sans" panose="020B0503050203000203" pitchFamily="34" charset="0"/>
              </a:rPr>
              <a:t>Creating nodes: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ReplitHack"/>
              </a:rPr>
              <a:t>create_score_node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eplitHack"/>
              </a:rPr>
              <a:t>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IBM Plex Sans" panose="020B050305020300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IBM Plex Sans" panose="020B0503050203000203" pitchFamily="34" charset="0"/>
              </a:rPr>
              <a:t>Adding scores: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ReplitHack"/>
              </a:rPr>
              <a:t>add_high_score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eplitHack"/>
              </a:rPr>
              <a:t>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IBM Plex Sans" panose="020B050305020300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IBM Plex Sans" panose="020B0503050203000203" pitchFamily="34" charset="0"/>
              </a:rPr>
              <a:t>Finding entries: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ReplitHack"/>
              </a:rPr>
              <a:t>find_player_entry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eplitHack"/>
              </a:rPr>
              <a:t>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IBM Plex Sans" panose="020B050305020300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IBM Plex Sans" panose="020B0503050203000203" pitchFamily="34" charset="0"/>
              </a:rPr>
              <a:t>Freeing the list: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ReplitHack"/>
              </a:rPr>
              <a:t>free_score_list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eplitHack"/>
              </a:rPr>
              <a:t>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IBM Plex Sans" panose="020B050305020300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IBM Plex Sans" panose="020B0503050203000203" pitchFamily="34" charset="0"/>
              </a:rPr>
              <a:t>Loading/saving from file: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ReplitHack"/>
              </a:rPr>
              <a:t>load_high_scores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eplitHack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IBM Plex Sans" panose="020B0503050203000203" pitchFamily="34" charset="0"/>
              </a:rPr>
              <a:t>,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ReplitHack"/>
              </a:rPr>
              <a:t>save_high_scores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ReplitHack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Replit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IBM Plex Sans" panose="020B0503050203000203" pitchFamily="34" charset="0"/>
            </a:endParaRPr>
          </a:p>
          <a:p>
            <a:pPr algn="l">
              <a:spcAft>
                <a:spcPts val="1200"/>
              </a:spcAft>
            </a:pPr>
            <a:endParaRPr lang="en-US" sz="2400" b="0" i="0" dirty="0">
              <a:effectLst/>
              <a:latin typeface="IBM Plex Sans" panose="020B0503050203000203" pitchFamily="34" charset="0"/>
            </a:endParaRPr>
          </a:p>
          <a:p>
            <a:pPr algn="l">
              <a:spcAft>
                <a:spcPts val="1200"/>
              </a:spcAft>
            </a:pPr>
            <a:endParaRPr lang="en-US" sz="2400" b="0" i="0" dirty="0">
              <a:effectLst/>
              <a:latin typeface="IBM Plex Sans" panose="020B0503050203000203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Graphic 1" descr="Flower without stem with solid fill">
            <a:extLst>
              <a:ext uri="{FF2B5EF4-FFF2-40B4-BE49-F238E27FC236}">
                <a16:creationId xmlns:a16="http://schemas.microsoft.com/office/drawing/2014/main" id="{68A3AA1E-3DD5-4FCC-E22A-2C8053722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4791" y="5544198"/>
            <a:ext cx="914400" cy="914400"/>
          </a:xfrm>
          <a:prstGeom prst="rect">
            <a:avLst/>
          </a:prstGeom>
        </p:spPr>
      </p:pic>
      <p:pic>
        <p:nvPicPr>
          <p:cNvPr id="3" name="Graphic 2" descr="Flower without stem with solid fill">
            <a:extLst>
              <a:ext uri="{FF2B5EF4-FFF2-40B4-BE49-F238E27FC236}">
                <a16:creationId xmlns:a16="http://schemas.microsoft.com/office/drawing/2014/main" id="{0CCCEE85-D984-032E-EB88-1F0C1E510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5440" y="5126486"/>
            <a:ext cx="914400" cy="914400"/>
          </a:xfrm>
          <a:prstGeom prst="rect">
            <a:avLst/>
          </a:prstGeom>
        </p:spPr>
      </p:pic>
      <p:pic>
        <p:nvPicPr>
          <p:cNvPr id="4" name="Graphic 3" descr="Flower without stem with solid fill">
            <a:extLst>
              <a:ext uri="{FF2B5EF4-FFF2-40B4-BE49-F238E27FC236}">
                <a16:creationId xmlns:a16="http://schemas.microsoft.com/office/drawing/2014/main" id="{4352703F-E0EC-7142-FC12-77C0E27D1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1426" y="5943600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E72D70-16D7-FAB9-7CC6-39B7DF91E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834" y="142613"/>
            <a:ext cx="2171700" cy="21336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D192B10-C1A0-48AA-6CF7-554FFB1E1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40" y="2409892"/>
            <a:ext cx="65" cy="276999"/>
          </a:xfrm>
          <a:prstGeom prst="rect">
            <a:avLst/>
          </a:prstGeom>
          <a:solidFill>
            <a:srgbClr val="383B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B1B964-B483-3610-127B-07F341633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475" y="2548391"/>
            <a:ext cx="5524979" cy="3082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79A41-35C4-D740-A27D-5389D6EB1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1F3BC47-38CE-26B5-8EA3-FA02A952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6" y="0"/>
            <a:ext cx="8657439" cy="914400"/>
          </a:xfrm>
        </p:spPr>
        <p:txBody>
          <a:bodyPr/>
          <a:lstStyle/>
          <a:p>
            <a:r>
              <a:rPr lang="en-US" sz="4800" b="1" dirty="0"/>
              <a:t>DATA  STRUCTURES :</a:t>
            </a:r>
            <a:endParaRPr lang="en-US" sz="48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396BC4-EB27-7A9D-D968-4C0BB37BB2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7903" y="1208015"/>
            <a:ext cx="8732142" cy="5292528"/>
          </a:xfrm>
        </p:spPr>
        <p:txBody>
          <a:bodyPr>
            <a:norm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endParaRPr lang="en-IN" sz="2000" b="0" i="0" dirty="0">
              <a:effectLst/>
              <a:latin typeface="IBM Plex Sans" panose="020B0503050203000203" pitchFamily="34" charset="0"/>
            </a:endParaRPr>
          </a:p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endParaRPr lang="en-IN" sz="2000" b="0" i="0" dirty="0">
              <a:effectLst/>
              <a:latin typeface="IBM Plex Sans" panose="020B0503050203000203" pitchFamily="34" charset="0"/>
            </a:endParaRPr>
          </a:p>
          <a:p>
            <a:pPr>
              <a:buNone/>
            </a:pPr>
            <a:br>
              <a:rPr lang="en-IN" sz="2000" dirty="0"/>
            </a:br>
            <a:endParaRPr lang="en-US" sz="2400" b="0" i="0" dirty="0">
              <a:effectLst/>
              <a:latin typeface="IBM Plex Sans" panose="020B0503050203000203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9ED6B-AAA4-6F9F-B8E8-0F1393ACF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" name="Graphic 1" descr="Flower without stem with solid fill">
            <a:extLst>
              <a:ext uri="{FF2B5EF4-FFF2-40B4-BE49-F238E27FC236}">
                <a16:creationId xmlns:a16="http://schemas.microsoft.com/office/drawing/2014/main" id="{9452F153-9F4F-AA07-4D6C-51A5A3063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4791" y="5544198"/>
            <a:ext cx="914400" cy="914400"/>
          </a:xfrm>
          <a:prstGeom prst="rect">
            <a:avLst/>
          </a:prstGeom>
        </p:spPr>
      </p:pic>
      <p:pic>
        <p:nvPicPr>
          <p:cNvPr id="3" name="Graphic 2" descr="Flower without stem with solid fill">
            <a:extLst>
              <a:ext uri="{FF2B5EF4-FFF2-40B4-BE49-F238E27FC236}">
                <a16:creationId xmlns:a16="http://schemas.microsoft.com/office/drawing/2014/main" id="{01F3E30D-46E5-B74E-D7B7-6C66128B2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5440" y="5126486"/>
            <a:ext cx="914400" cy="914400"/>
          </a:xfrm>
          <a:prstGeom prst="rect">
            <a:avLst/>
          </a:prstGeom>
        </p:spPr>
      </p:pic>
      <p:pic>
        <p:nvPicPr>
          <p:cNvPr id="4" name="Graphic 3" descr="Flower without stem with solid fill">
            <a:extLst>
              <a:ext uri="{FF2B5EF4-FFF2-40B4-BE49-F238E27FC236}">
                <a16:creationId xmlns:a16="http://schemas.microsoft.com/office/drawing/2014/main" id="{A0095770-38FF-2C06-1ED9-7E01D2BA3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1426" y="5943600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A32CF8-425F-8B27-8000-0F761906A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834" y="142613"/>
            <a:ext cx="2171700" cy="21336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3D4FDC0-B2A9-D7EE-9B2E-1C96A8132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40" y="2409892"/>
            <a:ext cx="65" cy="276999"/>
          </a:xfrm>
          <a:prstGeom prst="rect">
            <a:avLst/>
          </a:prstGeom>
          <a:solidFill>
            <a:srgbClr val="383B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7A161-8033-4416-A917-30C081B1B052}"/>
              </a:ext>
            </a:extLst>
          </p:cNvPr>
          <p:cNvSpPr txBox="1"/>
          <p:nvPr/>
        </p:nvSpPr>
        <p:spPr>
          <a:xfrm>
            <a:off x="140467" y="1040286"/>
            <a:ext cx="641966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i="0" dirty="0">
                <a:effectLst/>
                <a:latin typeface="IBM Plex Sans" panose="020B0503050203000203" pitchFamily="34" charset="0"/>
              </a:rPr>
              <a:t>2.Binary Search Implementation: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effectLst/>
                <a:latin typeface="IBM Plex Sans" panose="020B0503050203000203" pitchFamily="34" charset="0"/>
              </a:rPr>
              <a:t>The game includes a binary search algorithm for finding scores: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effectLst/>
                <a:latin typeface="IBM Plex Sans" panose="020B0503050203000203" pitchFamily="34" charset="0"/>
              </a:rPr>
              <a:t>This demonstrate: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BM Plex Sans" panose="020B0503050203000203" pitchFamily="34" charset="0"/>
              </a:rPr>
              <a:t>Converting a linked list to an array for binary search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IBM Plex Sans" panose="020B0503050203000203" pitchFamily="34" charset="0"/>
              </a:rPr>
              <a:t>The binary search algorithm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IBM Plex Sans" panose="020B0503050203000203" pitchFamily="34" charset="0"/>
              </a:rPr>
              <a:t>Proper memory management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IBM Plex Sans" panose="020B0503050203000203" pitchFamily="34" charset="0"/>
              </a:rPr>
              <a:t>Search optimization (O(log n) vs. O(n)).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IBM Plex Sans" panose="020B050305020300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b="0" i="0" dirty="0">
              <a:effectLst/>
              <a:latin typeface="IBM Plex Sans" panose="020B050305020300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0" i="0" dirty="0">
              <a:effectLst/>
              <a:latin typeface="IBM Plex Sans" panose="020B050305020300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0" i="0" dirty="0">
              <a:effectLst/>
              <a:latin typeface="IBM Plex Sans" panose="020B050305020300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ReplitHac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ReplitHack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2E9D3A-B0DD-8FAC-BEC6-D2D92B52D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4897" y="2463143"/>
            <a:ext cx="5641249" cy="42522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002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A6F385-A208-BF48-38EC-CE1B4CD9F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72E1C2-A2F8-1F05-B8D4-F6284898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37" y="1839984"/>
            <a:ext cx="6198482" cy="2006113"/>
          </a:xfrm>
        </p:spPr>
        <p:txBody>
          <a:bodyPr anchor="b"/>
          <a:lstStyle/>
          <a:p>
            <a:r>
              <a:rPr lang="en-US" b="1" dirty="0"/>
              <a:t>LIVE DEMONSTRATION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52A3760-648F-44B2-589B-574008D85A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45437" y="4119666"/>
            <a:ext cx="5449824" cy="1280160"/>
          </a:xfrm>
        </p:spPr>
        <p:txBody>
          <a:bodyPr/>
          <a:lstStyle/>
          <a:p>
            <a:r>
              <a:rPr lang="en-US" dirty="0"/>
              <a:t>PRACTICAL WORKING OF THE CODE</a:t>
            </a:r>
          </a:p>
        </p:txBody>
      </p:sp>
      <p:pic>
        <p:nvPicPr>
          <p:cNvPr id="7" name="Graphic 6" descr="Flower without stem with solid fill">
            <a:extLst>
              <a:ext uri="{FF2B5EF4-FFF2-40B4-BE49-F238E27FC236}">
                <a16:creationId xmlns:a16="http://schemas.microsoft.com/office/drawing/2014/main" id="{E5CD7C27-8B7A-19B2-88D8-1E0DFAA3A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4791" y="5544198"/>
            <a:ext cx="914400" cy="914400"/>
          </a:xfrm>
          <a:prstGeom prst="rect">
            <a:avLst/>
          </a:prstGeom>
        </p:spPr>
      </p:pic>
      <p:pic>
        <p:nvPicPr>
          <p:cNvPr id="8" name="Graphic 7" descr="Flower without stem with solid fill">
            <a:extLst>
              <a:ext uri="{FF2B5EF4-FFF2-40B4-BE49-F238E27FC236}">
                <a16:creationId xmlns:a16="http://schemas.microsoft.com/office/drawing/2014/main" id="{AF01D34A-1C66-BB42-FFB7-969A6BC4E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5440" y="5126486"/>
            <a:ext cx="914400" cy="914400"/>
          </a:xfrm>
          <a:prstGeom prst="rect">
            <a:avLst/>
          </a:prstGeom>
        </p:spPr>
      </p:pic>
      <p:pic>
        <p:nvPicPr>
          <p:cNvPr id="9" name="Graphic 8" descr="Flower without stem with solid fill">
            <a:extLst>
              <a:ext uri="{FF2B5EF4-FFF2-40B4-BE49-F238E27FC236}">
                <a16:creationId xmlns:a16="http://schemas.microsoft.com/office/drawing/2014/main" id="{CCD14EA9-2992-BFB2-A8FB-5DB016E8D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1426" y="5943600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1E5E96-9E04-42FB-F1F5-F298EA0F0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834" y="142613"/>
            <a:ext cx="2171700" cy="21336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DD753F2D-9D69-0DDC-80E8-18D623C780A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6"/>
          <a:srcRect l="15766" t="-140" r="5643"/>
          <a:stretch/>
        </p:blipFill>
        <p:spPr>
          <a:xfrm>
            <a:off x="0" y="0"/>
            <a:ext cx="5312227" cy="6858000"/>
          </a:xfrm>
        </p:spPr>
      </p:pic>
    </p:spTree>
    <p:extLst>
      <p:ext uri="{BB962C8B-B14F-4D97-AF65-F5344CB8AC3E}">
        <p14:creationId xmlns:p14="http://schemas.microsoft.com/office/powerpoint/2010/main" val="499756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DEDD7-55B9-77E7-6C80-2A14B37CE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6AA6EA1E-D607-D121-5B7E-EEBFF909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42613"/>
            <a:ext cx="9204570" cy="914400"/>
          </a:xfrm>
        </p:spPr>
        <p:txBody>
          <a:bodyPr/>
          <a:lstStyle/>
          <a:p>
            <a:r>
              <a:rPr lang="en-US" sz="5400" b="1" i="1">
                <a:solidFill>
                  <a:schemeClr val="tx1">
                    <a:lumMod val="75000"/>
                  </a:schemeClr>
                </a:solidFill>
                <a:latin typeface="Sagona Book"/>
              </a:rPr>
              <a:t>Challenges/Learnings:</a:t>
            </a:r>
            <a:endParaRPr 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9DC34-D396-AE0A-22CC-0F99D370F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" name="Graphic 1" descr="Flower without stem with solid fill">
            <a:extLst>
              <a:ext uri="{FF2B5EF4-FFF2-40B4-BE49-F238E27FC236}">
                <a16:creationId xmlns:a16="http://schemas.microsoft.com/office/drawing/2014/main" id="{3341585F-AB98-31B3-EA25-6D80553E2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4791" y="5544198"/>
            <a:ext cx="914400" cy="914400"/>
          </a:xfrm>
          <a:prstGeom prst="rect">
            <a:avLst/>
          </a:prstGeom>
        </p:spPr>
      </p:pic>
      <p:pic>
        <p:nvPicPr>
          <p:cNvPr id="4" name="Graphic 3" descr="Flower without stem with solid fill">
            <a:extLst>
              <a:ext uri="{FF2B5EF4-FFF2-40B4-BE49-F238E27FC236}">
                <a16:creationId xmlns:a16="http://schemas.microsoft.com/office/drawing/2014/main" id="{8DD830B0-8938-428C-7464-F0818D10E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5440" y="5126486"/>
            <a:ext cx="914400" cy="914400"/>
          </a:xfrm>
          <a:prstGeom prst="rect">
            <a:avLst/>
          </a:prstGeom>
        </p:spPr>
      </p:pic>
      <p:pic>
        <p:nvPicPr>
          <p:cNvPr id="5" name="Graphic 4" descr="Flower without stem with solid fill">
            <a:extLst>
              <a:ext uri="{FF2B5EF4-FFF2-40B4-BE49-F238E27FC236}">
                <a16:creationId xmlns:a16="http://schemas.microsoft.com/office/drawing/2014/main" id="{9FD14D3C-2169-E5CC-A8C2-6A009C782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1426" y="5943600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25D9D2-B0F3-5011-A700-54E7E8D53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834" y="142613"/>
            <a:ext cx="2171700" cy="21336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18B710-D893-FD97-273D-0A54D03B47AD}"/>
              </a:ext>
            </a:extLst>
          </p:cNvPr>
          <p:cNvSpPr txBox="1"/>
          <p:nvPr/>
        </p:nvSpPr>
        <p:spPr>
          <a:xfrm>
            <a:off x="247176" y="1209273"/>
            <a:ext cx="9773728" cy="91409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800" b="1" dirty="0">
                <a:solidFill>
                  <a:srgbClr val="543E34"/>
                </a:solidFill>
                <a:latin typeface="IBM Plex Sans"/>
              </a:rPr>
              <a:t>Terminal Input</a:t>
            </a:r>
            <a:endParaRPr lang="en-US" sz="2800" b="1" dirty="0">
              <a:latin typeface="IBM Plex Sans"/>
            </a:endParaRPr>
          </a:p>
          <a:p>
            <a:pPr lvl="1"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Continuous Keyboard Input</a:t>
            </a:r>
          </a:p>
          <a:p>
            <a:pPr lvl="1"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Skipping Enter Key</a:t>
            </a:r>
          </a:p>
          <a:p>
            <a:pPr lvl="1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 b="1" dirty="0">
                <a:latin typeface="IBM Plex Sans"/>
                <a:ea typeface="+mn-lt"/>
                <a:cs typeface="+mn-lt"/>
              </a:rPr>
              <a:t>Live Game Render</a:t>
            </a:r>
          </a:p>
          <a:p>
            <a:pPr lvl="1">
              <a:buFont typeface="Arial"/>
              <a:buChar char="•"/>
            </a:pPr>
            <a:r>
              <a:rPr lang="en-US" sz="2800" dirty="0">
                <a:solidFill>
                  <a:srgbClr val="543E34"/>
                </a:solidFill>
                <a:latin typeface="IBM Plex Sans"/>
                <a:ea typeface="+mn-lt"/>
                <a:cs typeface="+mn-lt"/>
              </a:rPr>
              <a:t>Tracking Multiple game objects (multiple loops)</a:t>
            </a:r>
          </a:p>
          <a:p>
            <a:pPr lvl="1">
              <a:buFont typeface="Arial"/>
              <a:buChar char="•"/>
            </a:pPr>
            <a:r>
              <a:rPr lang="en-US" sz="2800" dirty="0">
                <a:latin typeface="IBM Plex Sans"/>
              </a:rPr>
              <a:t>Collision detection</a:t>
            </a:r>
          </a:p>
          <a:p>
            <a:pPr>
              <a:buFont typeface="Arial"/>
              <a:buChar char="•"/>
            </a:pPr>
            <a:endParaRPr lang="en-US" sz="2800" dirty="0">
              <a:latin typeface="IBM Plex Sans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 b="1" dirty="0">
                <a:latin typeface="IBM Plex Sans"/>
                <a:ea typeface="+mn-lt"/>
                <a:cs typeface="+mn-lt"/>
              </a:rPr>
              <a:t>Changing Text </a:t>
            </a:r>
            <a:r>
              <a:rPr lang="en-US" sz="2800" b="1" dirty="0" err="1">
                <a:latin typeface="IBM Plex Sans"/>
                <a:ea typeface="+mn-lt"/>
                <a:cs typeface="+mn-lt"/>
              </a:rPr>
              <a:t>Colours</a:t>
            </a:r>
            <a:endParaRPr lang="en-US" sz="2800" b="1" dirty="0">
              <a:latin typeface="IBM Plex Sans"/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2800" dirty="0">
                <a:latin typeface="IBM Plex Sans"/>
                <a:ea typeface="+mn-lt"/>
                <a:cs typeface="+mn-lt"/>
              </a:rPr>
              <a:t>Changing text </a:t>
            </a:r>
            <a:r>
              <a:rPr lang="en-US" sz="2800" dirty="0" err="1">
                <a:latin typeface="IBM Plex Sans"/>
                <a:ea typeface="+mn-lt"/>
                <a:cs typeface="+mn-lt"/>
              </a:rPr>
              <a:t>Colours</a:t>
            </a:r>
            <a:r>
              <a:rPr lang="en-US" sz="2800" dirty="0">
                <a:latin typeface="IBM Plex Sans"/>
                <a:ea typeface="+mn-lt"/>
                <a:cs typeface="+mn-lt"/>
              </a:rPr>
              <a:t> for Attractive Interface</a:t>
            </a:r>
          </a:p>
          <a:p>
            <a:pPr lvl="1"/>
            <a:endParaRPr lang="en-US" sz="2800" dirty="0">
              <a:ea typeface="+mn-lt"/>
              <a:cs typeface="+mn-lt"/>
            </a:endParaRPr>
          </a:p>
          <a:p>
            <a:pPr lvl="1"/>
            <a:endParaRPr lang="en-US" sz="2800" dirty="0">
              <a:ea typeface="+mn-lt"/>
              <a:cs typeface="+mn-lt"/>
            </a:endParaRPr>
          </a:p>
          <a:p>
            <a:pPr lvl="1">
              <a:buFont typeface="Courier New"/>
            </a:pPr>
            <a:endParaRPr lang="en-US" sz="2800" dirty="0">
              <a:ea typeface="+mn-lt"/>
              <a:cs typeface="+mn-lt"/>
            </a:endParaRPr>
          </a:p>
          <a:p>
            <a:pPr lvl="1">
              <a:buFont typeface="Courier New"/>
            </a:pPr>
            <a:r>
              <a:rPr lang="en-US" sz="2800" dirty="0">
                <a:ea typeface="+mn-lt"/>
                <a:cs typeface="+mn-lt"/>
              </a:rPr>
              <a:t> </a:t>
            </a:r>
          </a:p>
          <a:p>
            <a:pPr lvl="1"/>
            <a:endParaRPr lang="en-US" sz="2800" dirty="0">
              <a:ea typeface="+mn-lt"/>
              <a:cs typeface="+mn-lt"/>
            </a:endParaRPr>
          </a:p>
          <a:p>
            <a:pPr marL="914400" lvl="1" indent="-45720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914400" lvl="1" indent="-45720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914400" lvl="1" indent="-45720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pPr marL="914400" lvl="1" indent="-457200"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endParaRPr lang="en-US" sz="2800" dirty="0">
              <a:latin typeface="Gill Sans Nova Light"/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2800" dirty="0">
                <a:latin typeface="IBM Plex Sans"/>
                <a:ea typeface="+mn-lt"/>
                <a:cs typeface="+mn-lt"/>
              </a:rPr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2379655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9466C-E418-FA4B-9DD3-4C3EE9639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4ACCB575-4917-C540-8A59-CFF20E92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42613"/>
            <a:ext cx="9204570" cy="914400"/>
          </a:xfrm>
        </p:spPr>
        <p:txBody>
          <a:bodyPr/>
          <a:lstStyle/>
          <a:p>
            <a:r>
              <a:rPr lang="en-US" sz="5400" b="1" i="1">
                <a:solidFill>
                  <a:schemeClr val="tx1">
                    <a:lumMod val="75000"/>
                  </a:schemeClr>
                </a:solidFill>
                <a:latin typeface="Sagona Book"/>
              </a:rPr>
              <a:t>Future Enhancement:</a:t>
            </a:r>
            <a:endParaRPr lang="en-US" sz="5400" b="1" i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E1B3E5-0697-9489-A535-8983D61F4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" name="Graphic 1" descr="Flower without stem with solid fill">
            <a:extLst>
              <a:ext uri="{FF2B5EF4-FFF2-40B4-BE49-F238E27FC236}">
                <a16:creationId xmlns:a16="http://schemas.microsoft.com/office/drawing/2014/main" id="{72C0E824-D01F-A70F-C3DD-D027B6E3D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4791" y="5544198"/>
            <a:ext cx="914400" cy="914400"/>
          </a:xfrm>
          <a:prstGeom prst="rect">
            <a:avLst/>
          </a:prstGeom>
        </p:spPr>
      </p:pic>
      <p:pic>
        <p:nvPicPr>
          <p:cNvPr id="4" name="Graphic 3" descr="Flower without stem with solid fill">
            <a:extLst>
              <a:ext uri="{FF2B5EF4-FFF2-40B4-BE49-F238E27FC236}">
                <a16:creationId xmlns:a16="http://schemas.microsoft.com/office/drawing/2014/main" id="{19CB9B47-1F0B-E2B0-7241-504C09A95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5440" y="5126486"/>
            <a:ext cx="914400" cy="914400"/>
          </a:xfrm>
          <a:prstGeom prst="rect">
            <a:avLst/>
          </a:prstGeom>
        </p:spPr>
      </p:pic>
      <p:pic>
        <p:nvPicPr>
          <p:cNvPr id="5" name="Graphic 4" descr="Flower without stem with solid fill">
            <a:extLst>
              <a:ext uri="{FF2B5EF4-FFF2-40B4-BE49-F238E27FC236}">
                <a16:creationId xmlns:a16="http://schemas.microsoft.com/office/drawing/2014/main" id="{CFB89B8F-FD7A-28A1-1520-D9E35B620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1426" y="5943600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BE9160-23CB-FD1E-42C8-FD9E41B96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834" y="142613"/>
            <a:ext cx="2171700" cy="21336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837270-AA51-9576-EC2C-7EC01047CDB5}"/>
              </a:ext>
            </a:extLst>
          </p:cNvPr>
          <p:cNvSpPr txBox="1"/>
          <p:nvPr/>
        </p:nvSpPr>
        <p:spPr>
          <a:xfrm>
            <a:off x="530899" y="1468677"/>
            <a:ext cx="977372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/>
                <a:ea typeface="+mn-lt"/>
                <a:cs typeface="+mn-lt"/>
              </a:rPr>
              <a:t>More enemy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/>
                <a:ea typeface="+mn-lt"/>
                <a:cs typeface="+mn-lt"/>
              </a:rPr>
              <a:t>Power-ups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/>
                <a:ea typeface="+mn-lt"/>
                <a:cs typeface="+mn-lt"/>
              </a:rPr>
              <a:t>Level Progression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/>
                <a:ea typeface="+mn-lt"/>
                <a:cs typeface="+mn-lt"/>
              </a:rPr>
              <a:t>Sound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/>
                <a:ea typeface="+mn-lt"/>
                <a:cs typeface="+mn-lt"/>
              </a:rPr>
              <a:t>Graphical User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/>
                <a:ea typeface="+mn-lt"/>
                <a:cs typeface="+mn-lt"/>
              </a:rPr>
              <a:t>Multiplayer Options </a:t>
            </a:r>
          </a:p>
        </p:txBody>
      </p:sp>
    </p:spTree>
    <p:extLst>
      <p:ext uri="{BB962C8B-B14F-4D97-AF65-F5344CB8AC3E}">
        <p14:creationId xmlns:p14="http://schemas.microsoft.com/office/powerpoint/2010/main" val="137692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4488110" cy="5029200"/>
          </a:xfrm>
        </p:spPr>
        <p:txBody>
          <a:bodyPr/>
          <a:lstStyle/>
          <a:p>
            <a:r>
              <a:rPr lang="en-US" sz="8800" b="1" dirty="0"/>
              <a:t>Thank you</a:t>
            </a:r>
          </a:p>
        </p:txBody>
      </p:sp>
      <p:pic>
        <p:nvPicPr>
          <p:cNvPr id="2" name="Graphic 1" descr="Flower without stem with solid fill">
            <a:extLst>
              <a:ext uri="{FF2B5EF4-FFF2-40B4-BE49-F238E27FC236}">
                <a16:creationId xmlns:a16="http://schemas.microsoft.com/office/drawing/2014/main" id="{A33DAA19-07B8-701E-8BFC-B53E0FDAB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4791" y="5544198"/>
            <a:ext cx="914400" cy="914400"/>
          </a:xfrm>
          <a:prstGeom prst="rect">
            <a:avLst/>
          </a:prstGeom>
        </p:spPr>
      </p:pic>
      <p:pic>
        <p:nvPicPr>
          <p:cNvPr id="3" name="Graphic 2" descr="Flower without stem with solid fill">
            <a:extLst>
              <a:ext uri="{FF2B5EF4-FFF2-40B4-BE49-F238E27FC236}">
                <a16:creationId xmlns:a16="http://schemas.microsoft.com/office/drawing/2014/main" id="{4B406F53-0B61-A4EC-89A4-6A0FB6B9B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5440" y="5126486"/>
            <a:ext cx="914400" cy="914400"/>
          </a:xfrm>
          <a:prstGeom prst="rect">
            <a:avLst/>
          </a:prstGeom>
        </p:spPr>
      </p:pic>
      <p:pic>
        <p:nvPicPr>
          <p:cNvPr id="4" name="Graphic 3" descr="Flower without stem with solid fill">
            <a:extLst>
              <a:ext uri="{FF2B5EF4-FFF2-40B4-BE49-F238E27FC236}">
                <a16:creationId xmlns:a16="http://schemas.microsoft.com/office/drawing/2014/main" id="{E7DA8215-4CE6-3E85-9192-4B6DDA049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1426" y="5943600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C3289E-A519-709A-BFF4-247E199AF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834" y="142613"/>
            <a:ext cx="2171700" cy="21336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324A48-BA70-1A72-8FFB-4DF8A8ABE7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4402" y="819099"/>
            <a:ext cx="4394783" cy="563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84" y="637562"/>
            <a:ext cx="1283578" cy="5486459"/>
          </a:xfrm>
          <a:effectLst>
            <a:outerShdw blurRad="50800" dist="50800" dir="5400000" algn="ctr" rotWithShape="0">
              <a:schemeClr val="accent6">
                <a:lumMod val="10000"/>
              </a:schemeClr>
            </a:outerShdw>
          </a:effectLst>
        </p:spPr>
        <p:txBody>
          <a:bodyPr/>
          <a:lstStyle/>
          <a:p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br>
              <a:rPr lang="en-US" sz="60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O</a:t>
            </a:r>
            <a:br>
              <a:rPr lang="en-US" sz="60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br>
              <a:rPr lang="en-US" sz="60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br>
              <a:rPr lang="en-US" sz="60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br>
              <a:rPr lang="en-US" sz="60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br>
              <a:rPr lang="en-US" sz="60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T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20073"/>
              </p:ext>
            </p:extLst>
          </p:nvPr>
        </p:nvGraphicFramePr>
        <p:xfrm>
          <a:off x="1886473" y="945835"/>
          <a:ext cx="7807752" cy="509869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accent3">
                      <a:lumMod val="40000"/>
                      <a:lumOff val="60000"/>
                    </a:schemeClr>
                  </a:outerShdw>
                </a:effectLst>
              </a:tblPr>
              <a:tblGrid>
                <a:gridCol w="7807752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47884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1" dirty="0">
                          <a:latin typeface="+mj-lt"/>
                        </a:rPr>
                        <a:t>INTRODUCTION 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794750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ALGORITHM/WORKING 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05932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EXPLAINATION OF CODE 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67323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DATA STRUCTURES USED 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4636267"/>
                  </a:ext>
                </a:extLst>
              </a:tr>
              <a:tr h="943666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LIVE  DEMONSTRATION 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60677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THANKYOU 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ADC1B96-B6D0-7B7E-F6F6-F64DF3D66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834" y="142613"/>
            <a:ext cx="2171700" cy="21336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Graphic 3" descr="Flower without stem with solid fill">
            <a:extLst>
              <a:ext uri="{FF2B5EF4-FFF2-40B4-BE49-F238E27FC236}">
                <a16:creationId xmlns:a16="http://schemas.microsoft.com/office/drawing/2014/main" id="{D478CFA6-8AF3-65F9-A06C-0782E46C7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4791" y="5544198"/>
            <a:ext cx="914400" cy="914400"/>
          </a:xfrm>
          <a:prstGeom prst="rect">
            <a:avLst/>
          </a:prstGeom>
        </p:spPr>
      </p:pic>
      <p:pic>
        <p:nvPicPr>
          <p:cNvPr id="5" name="Graphic 4" descr="Flower without stem with solid fill">
            <a:extLst>
              <a:ext uri="{FF2B5EF4-FFF2-40B4-BE49-F238E27FC236}">
                <a16:creationId xmlns:a16="http://schemas.microsoft.com/office/drawing/2014/main" id="{1DFCC19C-2CA8-2486-DBD2-C59F18FC2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75440" y="5126486"/>
            <a:ext cx="914400" cy="914400"/>
          </a:xfrm>
          <a:prstGeom prst="rect">
            <a:avLst/>
          </a:prstGeom>
        </p:spPr>
      </p:pic>
      <p:pic>
        <p:nvPicPr>
          <p:cNvPr id="7" name="Graphic 6" descr="Flower without stem with solid fill">
            <a:extLst>
              <a:ext uri="{FF2B5EF4-FFF2-40B4-BE49-F238E27FC236}">
                <a16:creationId xmlns:a16="http://schemas.microsoft.com/office/drawing/2014/main" id="{6AC2FC27-CAE5-43CD-EBB3-EB461AA68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1426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858" y="199823"/>
            <a:ext cx="6596562" cy="1485159"/>
          </a:xfrm>
          <a:effectLst>
            <a:outerShdw blurRad="50800" dist="50800" dir="5400000" algn="ctr" rotWithShape="0">
              <a:schemeClr val="tx1">
                <a:lumMod val="50000"/>
              </a:schemeClr>
            </a:outerShdw>
          </a:effectLst>
        </p:spPr>
        <p:txBody>
          <a:bodyPr/>
          <a:lstStyle/>
          <a:p>
            <a:r>
              <a:rPr lang="en-US" sz="5400" b="1" i="1" dirty="0"/>
              <a:t>INTRODUCTION</a:t>
            </a:r>
          </a:p>
        </p:txBody>
      </p:sp>
      <p:pic>
        <p:nvPicPr>
          <p:cNvPr id="13" name="Graphic 12" descr="Flower without stem with solid fill">
            <a:extLst>
              <a:ext uri="{FF2B5EF4-FFF2-40B4-BE49-F238E27FC236}">
                <a16:creationId xmlns:a16="http://schemas.microsoft.com/office/drawing/2014/main" id="{8A8DACC3-4661-890D-F9C9-86999A1B45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4791" y="5544198"/>
            <a:ext cx="914400" cy="914400"/>
          </a:xfrm>
          <a:prstGeom prst="rect">
            <a:avLst/>
          </a:prstGeom>
        </p:spPr>
      </p:pic>
      <p:pic>
        <p:nvPicPr>
          <p:cNvPr id="14" name="Graphic 13" descr="Flower without stem with solid fill">
            <a:extLst>
              <a:ext uri="{FF2B5EF4-FFF2-40B4-BE49-F238E27FC236}">
                <a16:creationId xmlns:a16="http://schemas.microsoft.com/office/drawing/2014/main" id="{BFDC0C40-1232-E8D1-2221-5BBA5BA72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75440" y="5126486"/>
            <a:ext cx="914400" cy="914400"/>
          </a:xfrm>
          <a:prstGeom prst="rect">
            <a:avLst/>
          </a:prstGeom>
        </p:spPr>
      </p:pic>
      <p:pic>
        <p:nvPicPr>
          <p:cNvPr id="15" name="Graphic 14" descr="Flower without stem with solid fill">
            <a:extLst>
              <a:ext uri="{FF2B5EF4-FFF2-40B4-BE49-F238E27FC236}">
                <a16:creationId xmlns:a16="http://schemas.microsoft.com/office/drawing/2014/main" id="{C943D72C-0519-A465-37F8-99EDFD511B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1426" y="5943600"/>
            <a:ext cx="914400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92827F-B675-07C9-7725-5869A3A89C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51230"/>
            <a:ext cx="2171700" cy="21336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dsvideo">
            <a:hlinkClick r:id="" action="ppaction://media"/>
            <a:extLst>
              <a:ext uri="{FF2B5EF4-FFF2-40B4-BE49-F238E27FC236}">
                <a16:creationId xmlns:a16="http://schemas.microsoft.com/office/drawing/2014/main" id="{5ABEF2A3-0B90-D0AC-969C-C4967334733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051329" y="1519518"/>
            <a:ext cx="4997452" cy="50380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9381D2-4064-20D1-0768-BD5B82AB5E01}"/>
              </a:ext>
            </a:extLst>
          </p:cNvPr>
          <p:cNvSpPr txBox="1"/>
          <p:nvPr/>
        </p:nvSpPr>
        <p:spPr>
          <a:xfrm>
            <a:off x="718166" y="2404170"/>
            <a:ext cx="6279158" cy="353943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chemeClr val="bg1">
                    <a:lumMod val="50000"/>
                  </a:schemeClr>
                </a:solidFill>
                <a:effectLst>
                  <a:outerShdw blurRad="50800" dist="50800" dir="5400000" algn="ctr" rotWithShape="0">
                    <a:schemeClr val="bg2">
                      <a:lumMod val="10000"/>
                    </a:schemeClr>
                  </a:outerShdw>
                </a:effectLst>
                <a:latin typeface="IBM Plex Sans" panose="020F0502020204030204" pitchFamily="34" charset="0"/>
              </a:rPr>
              <a:t>This Tank Battleship Game is a terminal-based game implemented in C. The game features a player-controlled tank that fires bullets at enemy tanks descending from the top of the screen</a:t>
            </a:r>
            <a:r>
              <a:rPr lang="en-US" sz="3200" b="1" i="0" dirty="0">
                <a:solidFill>
                  <a:schemeClr val="bg1">
                    <a:lumMod val="50000"/>
                  </a:schemeClr>
                </a:solidFill>
                <a:effectLst>
                  <a:outerShdw blurRad="50800" dist="50800" dir="5400000" algn="ctr" rotWithShape="0">
                    <a:schemeClr val="bg2">
                      <a:lumMod val="10000"/>
                    </a:schemeClr>
                  </a:outerShdw>
                </a:effectLst>
                <a:latin typeface="IBM Plex Sans" panose="020F0502020204030204" pitchFamily="34" charset="0"/>
              </a:rPr>
              <a:t>.</a:t>
            </a:r>
            <a:endParaRPr lang="en-IN" sz="3200" b="1" dirty="0">
              <a:solidFill>
                <a:schemeClr val="bg1">
                  <a:lumMod val="50000"/>
                </a:schemeClr>
              </a:solidFill>
              <a:effectLst>
                <a:outerShdw blurRad="50800" dist="50800" dir="5400000" algn="ctr" rotWithShape="0">
                  <a:schemeClr val="bg2">
                    <a:lumMod val="1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36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204" y="934144"/>
            <a:ext cx="5449824" cy="3538728"/>
          </a:xfrm>
        </p:spPr>
        <p:txBody>
          <a:bodyPr anchor="b"/>
          <a:lstStyle/>
          <a:p>
            <a:r>
              <a:rPr lang="en-US" sz="6000" b="1" dirty="0"/>
              <a:t>ALGORITHM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734410" y="4472872"/>
            <a:ext cx="5449824" cy="1280160"/>
          </a:xfrm>
        </p:spPr>
        <p:txBody>
          <a:bodyPr/>
          <a:lstStyle/>
          <a:p>
            <a:r>
              <a:rPr lang="en-US" dirty="0"/>
              <a:t>Steps  followed in the execution</a:t>
            </a:r>
          </a:p>
        </p:txBody>
      </p:sp>
      <p:pic>
        <p:nvPicPr>
          <p:cNvPr id="7" name="Graphic 6" descr="Flower without stem with solid fill">
            <a:extLst>
              <a:ext uri="{FF2B5EF4-FFF2-40B4-BE49-F238E27FC236}">
                <a16:creationId xmlns:a16="http://schemas.microsoft.com/office/drawing/2014/main" id="{6E26BE08-CD47-C7C3-63C8-920278872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4791" y="5544198"/>
            <a:ext cx="914400" cy="914400"/>
          </a:xfrm>
          <a:prstGeom prst="rect">
            <a:avLst/>
          </a:prstGeom>
        </p:spPr>
      </p:pic>
      <p:pic>
        <p:nvPicPr>
          <p:cNvPr id="8" name="Graphic 7" descr="Flower without stem with solid fill">
            <a:extLst>
              <a:ext uri="{FF2B5EF4-FFF2-40B4-BE49-F238E27FC236}">
                <a16:creationId xmlns:a16="http://schemas.microsoft.com/office/drawing/2014/main" id="{6887E947-2FEC-7D7E-B6A2-5FD78594C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5440" y="5126486"/>
            <a:ext cx="914400" cy="914400"/>
          </a:xfrm>
          <a:prstGeom prst="rect">
            <a:avLst/>
          </a:prstGeom>
        </p:spPr>
      </p:pic>
      <p:pic>
        <p:nvPicPr>
          <p:cNvPr id="9" name="Graphic 8" descr="Flower without stem with solid fill">
            <a:extLst>
              <a:ext uri="{FF2B5EF4-FFF2-40B4-BE49-F238E27FC236}">
                <a16:creationId xmlns:a16="http://schemas.microsoft.com/office/drawing/2014/main" id="{B16F7C06-5B21-C982-C201-66F9F7B73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1426" y="5943600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E111B7-23F3-0F6B-9FFC-BE8FF7EFB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834" y="142613"/>
            <a:ext cx="2171700" cy="21336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3D03026-6E50-1F77-0B1E-1C6B348FABC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6"/>
          <a:srcRect l="6843" t="178" r="21877" b="-1984"/>
          <a:stretch/>
        </p:blipFill>
        <p:spPr>
          <a:xfrm>
            <a:off x="-36937" y="1"/>
            <a:ext cx="5449823" cy="6959600"/>
          </a:xfrm>
        </p:spPr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0" y="0"/>
            <a:ext cx="7534656" cy="914400"/>
          </a:xfrm>
        </p:spPr>
        <p:txBody>
          <a:bodyPr/>
          <a:lstStyle/>
          <a:p>
            <a:r>
              <a:rPr lang="en-US" sz="5400" b="1" i="1" dirty="0">
                <a:solidFill>
                  <a:schemeClr val="tx1">
                    <a:lumMod val="75000"/>
                  </a:schemeClr>
                </a:solidFill>
              </a:rPr>
              <a:t>Algorithm: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2375" y="1021976"/>
            <a:ext cx="9051473" cy="5436622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n-US" sz="2400" i="0" dirty="0">
                <a:effectLst/>
                <a:latin typeface="IBM Plex Sans" panose="020B0503050203000203" pitchFamily="34" charset="0"/>
              </a:rPr>
              <a:t>The program follows this sequence:</a:t>
            </a:r>
          </a:p>
          <a:p>
            <a:pPr>
              <a:spcBef>
                <a:spcPts val="300"/>
              </a:spcBef>
              <a:spcAft>
                <a:spcPts val="1200"/>
              </a:spcAft>
            </a:pPr>
            <a:r>
              <a:rPr lang="en-US" sz="2400" i="0" dirty="0">
                <a:effectLst/>
                <a:latin typeface="IBM Plex Sans" panose="020B0503050203000203" pitchFamily="34" charset="0"/>
              </a:rPr>
              <a:t>Initialize random number generator</a:t>
            </a:r>
          </a:p>
          <a:p>
            <a:pPr>
              <a:spcBef>
                <a:spcPts val="300"/>
              </a:spcBef>
              <a:spcAft>
                <a:spcPts val="1200"/>
              </a:spcAft>
            </a:pPr>
            <a:r>
              <a:rPr lang="en-US" sz="2400" i="0" dirty="0">
                <a:effectLst/>
                <a:latin typeface="IBM Plex Sans" panose="020B0503050203000203" pitchFamily="34" charset="0"/>
              </a:rPr>
              <a:t>Load existing high scores from file</a:t>
            </a:r>
          </a:p>
          <a:p>
            <a:pPr>
              <a:spcBef>
                <a:spcPts val="300"/>
              </a:spcBef>
              <a:spcAft>
                <a:spcPts val="1200"/>
              </a:spcAft>
            </a:pPr>
            <a:r>
              <a:rPr lang="en-US" sz="2400" i="0" dirty="0">
                <a:effectLst/>
                <a:latin typeface="IBM Plex Sans" panose="020B0503050203000203" pitchFamily="34" charset="0"/>
              </a:rPr>
              <a:t>Set up terminal for game input</a:t>
            </a:r>
          </a:p>
          <a:p>
            <a:pPr>
              <a:spcBef>
                <a:spcPts val="300"/>
              </a:spcBef>
              <a:spcAft>
                <a:spcPts val="1200"/>
              </a:spcAft>
            </a:pPr>
            <a:r>
              <a:rPr lang="en-US" sz="2400" i="0" dirty="0">
                <a:effectLst/>
                <a:latin typeface="IBM Plex Sans" panose="020B0503050203000203" pitchFamily="34" charset="0"/>
              </a:rPr>
              <a:t>Display welcome screen and main menu</a:t>
            </a:r>
          </a:p>
          <a:p>
            <a:pPr>
              <a:spcBef>
                <a:spcPts val="300"/>
              </a:spcBef>
              <a:spcAft>
                <a:spcPts val="1200"/>
              </a:spcAft>
            </a:pPr>
            <a:r>
              <a:rPr lang="en-US" sz="2400" i="0" dirty="0">
                <a:effectLst/>
                <a:latin typeface="IBM Plex Sans" panose="020B0503050203000203" pitchFamily="34" charset="0"/>
              </a:rPr>
              <a:t>Based on user selection:</a:t>
            </a:r>
          </a:p>
          <a:p>
            <a:pPr marL="742950" lvl="1" indent="-285750" algn="l">
              <a:spcBef>
                <a:spcPts val="3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i="0" dirty="0">
                <a:effectLst/>
                <a:latin typeface="IBM Plex Sans" panose="020B0503050203000203" pitchFamily="34" charset="0"/>
              </a:rPr>
              <a:t>Start game</a:t>
            </a:r>
          </a:p>
          <a:p>
            <a:pPr marL="742950" lvl="1" indent="-285750" algn="l">
              <a:spcBef>
                <a:spcPts val="3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i="0" dirty="0">
                <a:effectLst/>
                <a:latin typeface="IBM Plex Sans" panose="020B0503050203000203" pitchFamily="34" charset="0"/>
              </a:rPr>
              <a:t>View high scores</a:t>
            </a:r>
          </a:p>
          <a:p>
            <a:pPr marL="742950" lvl="1" indent="-285750" algn="l">
              <a:spcBef>
                <a:spcPts val="3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i="0" dirty="0">
                <a:effectLst/>
                <a:latin typeface="IBM Plex Sans" panose="020B0503050203000203" pitchFamily="34" charset="0"/>
              </a:rPr>
              <a:t>View developer information</a:t>
            </a:r>
          </a:p>
          <a:p>
            <a:pPr marL="742950" lvl="1" indent="-285750" algn="l">
              <a:spcBef>
                <a:spcPts val="3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i="0" dirty="0">
                <a:effectLst/>
                <a:latin typeface="IBM Plex Sans" panose="020B0503050203000203" pitchFamily="34" charset="0"/>
              </a:rPr>
              <a:t>Quit</a:t>
            </a:r>
          </a:p>
          <a:p>
            <a:pPr>
              <a:spcBef>
                <a:spcPts val="300"/>
              </a:spcBef>
              <a:spcAft>
                <a:spcPts val="1200"/>
              </a:spcAft>
            </a:pPr>
            <a:r>
              <a:rPr lang="en-US" sz="2400" i="0" dirty="0">
                <a:effectLst/>
                <a:latin typeface="IBM Plex Sans" panose="020B0503050203000203" pitchFamily="34" charset="0"/>
              </a:rPr>
              <a:t>When exiting, restore terminal settings and free memory</a:t>
            </a:r>
          </a:p>
          <a:p>
            <a:endParaRPr lang="en-US" sz="2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Graphic 1" descr="Flower without stem with solid fill">
            <a:extLst>
              <a:ext uri="{FF2B5EF4-FFF2-40B4-BE49-F238E27FC236}">
                <a16:creationId xmlns:a16="http://schemas.microsoft.com/office/drawing/2014/main" id="{17372742-8CF6-E540-7C01-5C0B03E59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4791" y="5544198"/>
            <a:ext cx="914400" cy="914400"/>
          </a:xfrm>
          <a:prstGeom prst="rect">
            <a:avLst/>
          </a:prstGeom>
        </p:spPr>
      </p:pic>
      <p:pic>
        <p:nvPicPr>
          <p:cNvPr id="4" name="Graphic 3" descr="Flower without stem with solid fill">
            <a:extLst>
              <a:ext uri="{FF2B5EF4-FFF2-40B4-BE49-F238E27FC236}">
                <a16:creationId xmlns:a16="http://schemas.microsoft.com/office/drawing/2014/main" id="{1B68B621-0864-9431-BC00-2E05A9B6E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5440" y="5126486"/>
            <a:ext cx="914400" cy="914400"/>
          </a:xfrm>
          <a:prstGeom prst="rect">
            <a:avLst/>
          </a:prstGeom>
        </p:spPr>
      </p:pic>
      <p:pic>
        <p:nvPicPr>
          <p:cNvPr id="5" name="Graphic 4" descr="Flower without stem with solid fill">
            <a:extLst>
              <a:ext uri="{FF2B5EF4-FFF2-40B4-BE49-F238E27FC236}">
                <a16:creationId xmlns:a16="http://schemas.microsoft.com/office/drawing/2014/main" id="{F5379B6C-07F9-4C8B-3EA4-DD321BFC5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1426" y="5943600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C02A42-54FD-DC16-88F8-6F276EAA5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6516" y="84662"/>
            <a:ext cx="1872110" cy="192407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BE5435-05BD-DD71-5724-1D4DC3B8BD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7124" y="2116309"/>
            <a:ext cx="4517496" cy="39245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/>
          <a:lstStyle/>
          <a:p>
            <a:r>
              <a:rPr lang="en-US" sz="6000" b="1" dirty="0"/>
              <a:t>EXPLAINATION OF CODE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3825875"/>
            <a:ext cx="8109772" cy="2644775"/>
          </a:xfrm>
        </p:spPr>
        <p:txBody>
          <a:bodyPr/>
          <a:lstStyle/>
          <a:p>
            <a:r>
              <a:rPr lang="en-US" dirty="0"/>
              <a:t>Better understanding the code</a:t>
            </a:r>
          </a:p>
        </p:txBody>
      </p:sp>
      <p:pic>
        <p:nvPicPr>
          <p:cNvPr id="2" name="Graphic 1" descr="Flower without stem with solid fill">
            <a:extLst>
              <a:ext uri="{FF2B5EF4-FFF2-40B4-BE49-F238E27FC236}">
                <a16:creationId xmlns:a16="http://schemas.microsoft.com/office/drawing/2014/main" id="{809C14A4-0A9E-38AF-3A53-288102B14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4791" y="5544198"/>
            <a:ext cx="914400" cy="914400"/>
          </a:xfrm>
          <a:prstGeom prst="rect">
            <a:avLst/>
          </a:prstGeom>
        </p:spPr>
      </p:pic>
      <p:pic>
        <p:nvPicPr>
          <p:cNvPr id="3" name="Graphic 2" descr="Flower without stem with solid fill">
            <a:extLst>
              <a:ext uri="{FF2B5EF4-FFF2-40B4-BE49-F238E27FC236}">
                <a16:creationId xmlns:a16="http://schemas.microsoft.com/office/drawing/2014/main" id="{8FA65C51-11B4-979C-8729-2AD255F8C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5440" y="5126486"/>
            <a:ext cx="914400" cy="914400"/>
          </a:xfrm>
          <a:prstGeom prst="rect">
            <a:avLst/>
          </a:prstGeom>
        </p:spPr>
      </p:pic>
      <p:pic>
        <p:nvPicPr>
          <p:cNvPr id="4" name="Graphic 3" descr="Flower without stem with solid fill">
            <a:extLst>
              <a:ext uri="{FF2B5EF4-FFF2-40B4-BE49-F238E27FC236}">
                <a16:creationId xmlns:a16="http://schemas.microsoft.com/office/drawing/2014/main" id="{4D84BA00-EC14-909D-46E8-8A04A824A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1426" y="5943600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A95773-F5F4-2A6D-C619-90194D588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834" y="142613"/>
            <a:ext cx="2171700" cy="21336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C0747-0BED-1F76-225F-C91C82F43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0E737866-0D24-B077-E2FD-ABE87E14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19" y="234892"/>
            <a:ext cx="9913025" cy="1535185"/>
          </a:xfrm>
        </p:spPr>
        <p:txBody>
          <a:bodyPr/>
          <a:lstStyle/>
          <a:p>
            <a:r>
              <a:rPr kumimoji="0" lang="en-US" altLang="en-US" sz="5400" b="1" i="1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Key Components Explained</a:t>
            </a:r>
            <a:br>
              <a:rPr kumimoji="0" lang="en-US" altLang="en-US" sz="5400" b="0" i="1" u="none" strike="noStrike" cap="none" normalizeH="0" baseline="0" dirty="0">
                <a:ln>
                  <a:noFill/>
                </a:ln>
                <a:solidFill>
                  <a:srgbClr val="F5F9FC"/>
                </a:solidFill>
                <a:effectLst/>
              </a:rPr>
            </a:br>
            <a:endParaRPr lang="en-US" sz="5400" b="1" i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7E085-D7F0-45B6-7ED6-4A66DE192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Graphic 1" descr="Flower without stem with solid fill">
            <a:extLst>
              <a:ext uri="{FF2B5EF4-FFF2-40B4-BE49-F238E27FC236}">
                <a16:creationId xmlns:a16="http://schemas.microsoft.com/office/drawing/2014/main" id="{E82DA00B-7E8F-6E6E-40BF-917343129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4791" y="5544198"/>
            <a:ext cx="914400" cy="914400"/>
          </a:xfrm>
          <a:prstGeom prst="rect">
            <a:avLst/>
          </a:prstGeom>
        </p:spPr>
      </p:pic>
      <p:pic>
        <p:nvPicPr>
          <p:cNvPr id="4" name="Graphic 3" descr="Flower without stem with solid fill">
            <a:extLst>
              <a:ext uri="{FF2B5EF4-FFF2-40B4-BE49-F238E27FC236}">
                <a16:creationId xmlns:a16="http://schemas.microsoft.com/office/drawing/2014/main" id="{B0FC6674-0E5B-8C82-97FB-D36D2A370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5440" y="5126486"/>
            <a:ext cx="914400" cy="914400"/>
          </a:xfrm>
          <a:prstGeom prst="rect">
            <a:avLst/>
          </a:prstGeom>
        </p:spPr>
      </p:pic>
      <p:pic>
        <p:nvPicPr>
          <p:cNvPr id="5" name="Graphic 4" descr="Flower without stem with solid fill">
            <a:extLst>
              <a:ext uri="{FF2B5EF4-FFF2-40B4-BE49-F238E27FC236}">
                <a16:creationId xmlns:a16="http://schemas.microsoft.com/office/drawing/2014/main" id="{28D78214-905C-CC27-7EB3-0A7F3F553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1426" y="5943600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336197-B976-7C10-F762-5C25D1107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834" y="142613"/>
            <a:ext cx="2171700" cy="21336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A01FBF3-5D58-2414-87A4-E558C2766B5C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298848" y="1346038"/>
            <a:ext cx="9381482" cy="48320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IBM Plex Sans" panose="020B0503050203000203" pitchFamily="34" charset="0"/>
              </a:rPr>
              <a:t>Terminal Setup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IBM Plex Sans" panose="020B0503050203000203" pitchFamily="34" charset="0"/>
              </a:rPr>
              <a:t>Configures the terminal for raw input mode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IBM Plex Sans" panose="020B0503050203000203" pitchFamily="34" charset="0"/>
              </a:rPr>
              <a:t>Disables echo and canonical mode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IBM Plex Sans" panose="020B0503050203000203" pitchFamily="34" charset="0"/>
              </a:rPr>
              <a:t>Handles terminal restoration on exit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IBM Plex Sans" panose="020B0503050203000203" pitchFamily="34" charset="0"/>
              </a:rPr>
              <a:t>Game Objects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IBM Plex Sans" panose="020B0503050203000203" pitchFamily="34" charset="0"/>
              </a:rPr>
              <a:t>Player tank (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ReplitHack"/>
              </a:rPr>
              <a:t>A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IBM Plex Sans" panose="020B0503050203000203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IBM Plex Sans" panose="020B0503050203000203" pitchFamily="34" charset="0"/>
              </a:rPr>
              <a:t>Enemy tanks (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ReplitHack"/>
              </a:rPr>
              <a:t>M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IBM Plex Sans" panose="020B0503050203000203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IBM Plex Sans" panose="020B0503050203000203" pitchFamily="34" charset="0"/>
              </a:rPr>
              <a:t>Bullets (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ReplitHack"/>
              </a:rPr>
              <a:t>*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IBM Plex Sans" panose="020B0503050203000203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IBM Plex Sans" panose="020B0503050203000203" pitchFamily="34" charset="0"/>
              </a:rPr>
              <a:t>Game board (2D array)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11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706AF-92B5-CCC0-7C3C-2032A1AC0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607706E-CB50-248D-05D3-A9B3FC16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6" y="182709"/>
            <a:ext cx="10954791" cy="914400"/>
          </a:xfrm>
        </p:spPr>
        <p:txBody>
          <a:bodyPr/>
          <a:lstStyle/>
          <a:p>
            <a:r>
              <a:rPr lang="en-US" sz="4800" b="1" i="1" dirty="0">
                <a:solidFill>
                  <a:schemeClr val="tx1">
                    <a:lumMod val="75000"/>
                  </a:schemeClr>
                </a:solidFill>
              </a:rPr>
              <a:t>Changing terminal </a:t>
            </a:r>
            <a:r>
              <a:rPr lang="en-US" sz="4800" b="1" i="1" dirty="0" err="1">
                <a:solidFill>
                  <a:schemeClr val="tx1">
                    <a:lumMod val="75000"/>
                  </a:schemeClr>
                </a:solidFill>
              </a:rPr>
              <a:t>Behaviour</a:t>
            </a:r>
            <a:r>
              <a:rPr lang="en-US" sz="4800" b="1" i="1" dirty="0">
                <a:solidFill>
                  <a:schemeClr val="tx1">
                    <a:lumMod val="75000"/>
                  </a:schemeClr>
                </a:solidFill>
              </a:rPr>
              <a:t>:</a:t>
            </a:r>
            <a:endParaRPr lang="en-US" sz="4800" i="1" dirty="0">
              <a:solidFill>
                <a:schemeClr val="tx1">
                  <a:lumMod val="75000"/>
                </a:schemeClr>
              </a:solidFill>
              <a:ea typeface="+mj-lt"/>
              <a:cs typeface="+mj-lt"/>
            </a:endParaRPr>
          </a:p>
        </p:txBody>
      </p:sp>
      <p:pic>
        <p:nvPicPr>
          <p:cNvPr id="7" name="Content Placeholder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B664F82-E323-078E-65BC-D0537B335F7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441046" y="2636336"/>
            <a:ext cx="6040380" cy="33072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A7FF79-D12F-29CD-31D2-08E70EDDC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" name="Graphic 1" descr="Flower without stem with solid fill">
            <a:extLst>
              <a:ext uri="{FF2B5EF4-FFF2-40B4-BE49-F238E27FC236}">
                <a16:creationId xmlns:a16="http://schemas.microsoft.com/office/drawing/2014/main" id="{EA35F337-2B46-3EC3-28AE-52FC0B6D3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4791" y="5544198"/>
            <a:ext cx="914400" cy="914400"/>
          </a:xfrm>
          <a:prstGeom prst="rect">
            <a:avLst/>
          </a:prstGeom>
        </p:spPr>
      </p:pic>
      <p:pic>
        <p:nvPicPr>
          <p:cNvPr id="4" name="Graphic 3" descr="Flower without stem with solid fill">
            <a:extLst>
              <a:ext uri="{FF2B5EF4-FFF2-40B4-BE49-F238E27FC236}">
                <a16:creationId xmlns:a16="http://schemas.microsoft.com/office/drawing/2014/main" id="{FC15D26B-770D-815C-5F11-E7471E0C7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75440" y="5126486"/>
            <a:ext cx="914400" cy="914400"/>
          </a:xfrm>
          <a:prstGeom prst="rect">
            <a:avLst/>
          </a:prstGeom>
        </p:spPr>
      </p:pic>
      <p:pic>
        <p:nvPicPr>
          <p:cNvPr id="5" name="Graphic 4" descr="Flower without stem with solid fill">
            <a:extLst>
              <a:ext uri="{FF2B5EF4-FFF2-40B4-BE49-F238E27FC236}">
                <a16:creationId xmlns:a16="http://schemas.microsoft.com/office/drawing/2014/main" id="{8B179D6F-EA77-78D1-9D0F-E6FA79AA7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1426" y="5943600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68F30-A7AC-1E9A-1FE9-3DD9AAE41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9834" y="142613"/>
            <a:ext cx="2171700" cy="21336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35A1F4-1768-C8A9-9265-135DA8AC8AA3}"/>
              </a:ext>
            </a:extLst>
          </p:cNvPr>
          <p:cNvSpPr txBox="1"/>
          <p:nvPr/>
        </p:nvSpPr>
        <p:spPr>
          <a:xfrm>
            <a:off x="194813" y="1947413"/>
            <a:ext cx="61863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IBM Plex Sans"/>
              </a:rPr>
              <a:t>Disables ECHO (characters typed are not displayed)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IBM Plex Sans"/>
              </a:rPr>
              <a:t>Takes input without pressing enter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IBM Plex Sans"/>
              </a:rPr>
              <a:t>Sets VMIN to 0 (read returns immediately)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D5A5A-074D-A816-300F-79F89C28E136}"/>
              </a:ext>
            </a:extLst>
          </p:cNvPr>
          <p:cNvSpPr txBox="1"/>
          <p:nvPr/>
        </p:nvSpPr>
        <p:spPr>
          <a:xfrm>
            <a:off x="4308154" y="6040886"/>
            <a:ext cx="6225988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endParaRPr lang="en-US" sz="2800" b="1" i="0" dirty="0">
              <a:effectLst/>
              <a:latin typeface="IBM Plex Sans" panose="020B0503050203000203" pitchFamily="34" charset="0"/>
            </a:endParaRPr>
          </a:p>
          <a:p>
            <a:pPr algn="l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IBM Plex Sans" panose="020B0503050203000203" pitchFamily="34" charset="0"/>
              </a:rPr>
              <a:t>Disables ECHO (characters typed are not displayed)</a:t>
            </a:r>
          </a:p>
          <a:p>
            <a:pPr algn="l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IBM Plex Sans" panose="020B0503050203000203" pitchFamily="34" charset="0"/>
              </a:rPr>
              <a:t>Disables ICANON (input is processed immediately, not line by line)</a:t>
            </a:r>
          </a:p>
          <a:p>
            <a:pPr algn="l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IBM Plex Sans" panose="020B0503050203000203" pitchFamily="34" charset="0"/>
              </a:rPr>
              <a:t>Sets VMIN to 0 (read returns immediately)</a:t>
            </a:r>
          </a:p>
          <a:p>
            <a:pPr algn="l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IBM Plex Sans" panose="020B0503050203000203" pitchFamily="34" charset="0"/>
              </a:rPr>
              <a:t>Sets VTIME to 1 (read times out after 0.1 seconds)</a:t>
            </a:r>
          </a:p>
        </p:txBody>
      </p:sp>
    </p:spTree>
    <p:extLst>
      <p:ext uri="{BB962C8B-B14F-4D97-AF65-F5344CB8AC3E}">
        <p14:creationId xmlns:p14="http://schemas.microsoft.com/office/powerpoint/2010/main" val="149671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8E6B-81B3-ADE9-4B0D-EA46647E7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7581F5CC-FA0F-2A41-29CC-63D4159F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42613"/>
            <a:ext cx="7534656" cy="914400"/>
          </a:xfrm>
        </p:spPr>
        <p:txBody>
          <a:bodyPr/>
          <a:lstStyle/>
          <a:p>
            <a:r>
              <a:rPr lang="en-US" sz="5400" b="1" i="1" dirty="0">
                <a:solidFill>
                  <a:schemeClr val="tx1">
                    <a:lumMod val="75000"/>
                  </a:schemeClr>
                </a:solidFill>
              </a:rPr>
              <a:t>Input Handling:</a:t>
            </a:r>
          </a:p>
        </p:txBody>
      </p:sp>
      <p:pic>
        <p:nvPicPr>
          <p:cNvPr id="7" name="Content Placeholder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A606ADD-734C-BD44-A63A-541DC3CD30F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786500" y="3029531"/>
            <a:ext cx="6904481" cy="3517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6A182A-49CE-BB67-55E1-ABE1FEDAE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Graphic 1" descr="Flower without stem with solid fill">
            <a:extLst>
              <a:ext uri="{FF2B5EF4-FFF2-40B4-BE49-F238E27FC236}">
                <a16:creationId xmlns:a16="http://schemas.microsoft.com/office/drawing/2014/main" id="{F31838F6-D45A-0335-103F-4668A8C96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4791" y="5544198"/>
            <a:ext cx="914400" cy="914400"/>
          </a:xfrm>
          <a:prstGeom prst="rect">
            <a:avLst/>
          </a:prstGeom>
        </p:spPr>
      </p:pic>
      <p:pic>
        <p:nvPicPr>
          <p:cNvPr id="4" name="Graphic 3" descr="Flower without stem with solid fill">
            <a:extLst>
              <a:ext uri="{FF2B5EF4-FFF2-40B4-BE49-F238E27FC236}">
                <a16:creationId xmlns:a16="http://schemas.microsoft.com/office/drawing/2014/main" id="{8EBB5935-B098-5A3E-6E54-8605A5A7A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75440" y="5126486"/>
            <a:ext cx="914400" cy="914400"/>
          </a:xfrm>
          <a:prstGeom prst="rect">
            <a:avLst/>
          </a:prstGeom>
        </p:spPr>
      </p:pic>
      <p:pic>
        <p:nvPicPr>
          <p:cNvPr id="5" name="Graphic 4" descr="Flower without stem with solid fill">
            <a:extLst>
              <a:ext uri="{FF2B5EF4-FFF2-40B4-BE49-F238E27FC236}">
                <a16:creationId xmlns:a16="http://schemas.microsoft.com/office/drawing/2014/main" id="{40C115CB-95BA-9F2E-48C4-766EF7BAC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1426" y="5943600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78D761-7EF2-0A04-0CCC-3DAAA2257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9834" y="142613"/>
            <a:ext cx="2171700" cy="21336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53523A-9BDD-5688-F5A3-DF48EA28E0AB}"/>
              </a:ext>
            </a:extLst>
          </p:cNvPr>
          <p:cNvSpPr txBox="1"/>
          <p:nvPr/>
        </p:nvSpPr>
        <p:spPr>
          <a:xfrm>
            <a:off x="295814" y="1379507"/>
            <a:ext cx="9773728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>
                <a:latin typeface="IBM Plex Sans"/>
              </a:rPr>
              <a:t>Non-blocking input using raw terminal mode</a:t>
            </a:r>
            <a:endParaRPr lang="en-US" sz="3200"/>
          </a:p>
          <a:p>
            <a:pPr marL="285750" indent="-285750">
              <a:buFont typeface="Arial"/>
              <a:buChar char="•"/>
            </a:pPr>
            <a:r>
              <a:rPr lang="en-US" sz="3200">
                <a:latin typeface="IBM Plex Sans"/>
              </a:rPr>
              <a:t>Lowercase conversion for case-insensitivity</a:t>
            </a:r>
            <a:endParaRPr lang="en-US" sz="3200"/>
          </a:p>
          <a:p>
            <a:pPr marL="285750" indent="-285750">
              <a:buFont typeface="Arial"/>
              <a:buChar char="•"/>
            </a:pPr>
            <a:r>
              <a:rPr lang="en-US" sz="3200">
                <a:latin typeface="IBM Plex Sans"/>
              </a:rPr>
              <a:t>Immediate response to player actions</a:t>
            </a:r>
            <a:endParaRPr lang="en-US" sz="3200"/>
          </a:p>
          <a:p>
            <a:pPr algn="l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6908960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sharepoint/v3"/>
    <ds:schemaRef ds:uri="230e9df3-be65-4c73-a93b-d1236ebd677e"/>
    <ds:schemaRef ds:uri="71af3243-3dd4-4a8d-8c0d-dd76da1f02a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{C6214EFF-831D-4BE8-B964-E24DEB50577E}tf11964407_win32</Template>
  <TotalTime>627</TotalTime>
  <Words>858</Words>
  <Application>Microsoft Office PowerPoint</Application>
  <PresentationFormat>Widescreen</PresentationFormat>
  <Paragraphs>203</Paragraphs>
  <Slides>19</Slides>
  <Notes>19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 Unicode MS</vt:lpstr>
      <vt:lpstr>Algerian</vt:lpstr>
      <vt:lpstr>Arial</vt:lpstr>
      <vt:lpstr>Calibri</vt:lpstr>
      <vt:lpstr>Consolas</vt:lpstr>
      <vt:lpstr>Courier New</vt:lpstr>
      <vt:lpstr>Gill Sans Nova Light</vt:lpstr>
      <vt:lpstr>IBM Plex Sans</vt:lpstr>
      <vt:lpstr>ReplitHack</vt:lpstr>
      <vt:lpstr>Sagona Book</vt:lpstr>
      <vt:lpstr>Custom</vt:lpstr>
      <vt:lpstr>SHRI MATA VAISHNO DEVI UNIVERSITY</vt:lpstr>
      <vt:lpstr>C O N T E N T</vt:lpstr>
      <vt:lpstr>INTRODUCTION</vt:lpstr>
      <vt:lpstr>ALGORITHM </vt:lpstr>
      <vt:lpstr>Algorithm:</vt:lpstr>
      <vt:lpstr>EXPLAINATION OF CODE</vt:lpstr>
      <vt:lpstr>Key Components Explained </vt:lpstr>
      <vt:lpstr>Changing terminal Behaviour:</vt:lpstr>
      <vt:lpstr>Input Handling:</vt:lpstr>
      <vt:lpstr>Updating Canvas:</vt:lpstr>
      <vt:lpstr>Moving Elements on Canvas</vt:lpstr>
      <vt:lpstr>High Score Management:</vt:lpstr>
      <vt:lpstr>Code Optimization Techniques</vt:lpstr>
      <vt:lpstr>DATA  STRUCTURES :</vt:lpstr>
      <vt:lpstr>DATA  STRUCTURES :</vt:lpstr>
      <vt:lpstr>LIVE DEMONSTRATION</vt:lpstr>
      <vt:lpstr>Challenges/Learnings:</vt:lpstr>
      <vt:lpstr>Future Enhancement: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Tanvi Jamwal</dc:creator>
  <cp:lastModifiedBy>Tanvi Jamwal</cp:lastModifiedBy>
  <cp:revision>8</cp:revision>
  <dcterms:created xsi:type="dcterms:W3CDTF">2025-04-26T10:45:26Z</dcterms:created>
  <dcterms:modified xsi:type="dcterms:W3CDTF">2025-05-04T17:12:43Z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