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92" autoAdjust="0"/>
  </p:normalViewPr>
  <p:slideViewPr>
    <p:cSldViewPr>
      <p:cViewPr varScale="1">
        <p:scale>
          <a:sx n="83" d="100"/>
          <a:sy n="83" d="100"/>
        </p:scale>
        <p:origin x="-37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3D1E3-CB6B-401F-86AE-B1CC494E659B}" type="datetimeFigureOut">
              <a:rPr lang="en-US" smtClean="0"/>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966C1-42E8-43AE-BBDB-81D01F0B4062}" type="slidenum">
              <a:rPr lang="en-US" smtClean="0"/>
              <a:t>‹#›</a:t>
            </a:fld>
            <a:endParaRPr lang="en-US"/>
          </a:p>
        </p:txBody>
      </p:sp>
    </p:spTree>
    <p:extLst>
      <p:ext uri="{BB962C8B-B14F-4D97-AF65-F5344CB8AC3E}">
        <p14:creationId xmlns:p14="http://schemas.microsoft.com/office/powerpoint/2010/main" val="9619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maze is a 2D matrix in which some cells are blocked. One of the cells is the source cell, from where we have to start. And another one of them is the destination, where we have to reach. We have to find a path from the source to the destination without moving into any of the blocked cells.</a:t>
            </a:r>
            <a:endParaRPr lang="en-US" dirty="0"/>
          </a:p>
        </p:txBody>
      </p:sp>
      <p:sp>
        <p:nvSpPr>
          <p:cNvPr id="4" name="Slide Number Placeholder 3"/>
          <p:cNvSpPr>
            <a:spLocks noGrp="1"/>
          </p:cNvSpPr>
          <p:nvPr>
            <p:ph type="sldNum" sz="quarter" idx="10"/>
          </p:nvPr>
        </p:nvSpPr>
        <p:spPr/>
        <p:txBody>
          <a:bodyPr/>
          <a:lstStyle/>
          <a:p>
            <a:fld id="{00D966C1-42E8-43AE-BBDB-81D01F0B4062}" type="slidenum">
              <a:rPr lang="en-US" smtClean="0"/>
              <a:t>2</a:t>
            </a:fld>
            <a:endParaRPr lang="en-US"/>
          </a:p>
        </p:txBody>
      </p:sp>
    </p:spTree>
    <p:extLst>
      <p:ext uri="{BB962C8B-B14F-4D97-AF65-F5344CB8AC3E}">
        <p14:creationId xmlns:p14="http://schemas.microsoft.com/office/powerpoint/2010/main" val="16384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know about the problem, so let's see how we are going to solve it. Firstly, we will make a matrix to represent the maze, and the elements of the matrix will be either 0 or 1. 1 will represent the blocked cell and 0 will represent the cells in which we can move. The matrix for the maze shown above is:</a:t>
            </a:r>
          </a:p>
          <a:p>
            <a:r>
              <a:rPr lang="en-US" sz="1200" b="0" i="0" kern="1200" dirty="0" smtClean="0">
                <a:solidFill>
                  <a:schemeClr val="tx1"/>
                </a:solidFill>
                <a:effectLst/>
                <a:latin typeface="+mn-lt"/>
                <a:ea typeface="+mn-ea"/>
                <a:cs typeface="+mn-cs"/>
              </a:rPr>
              <a:t>0 1 0 1 1</a:t>
            </a:r>
          </a:p>
          <a:p>
            <a:r>
              <a:rPr lang="en-US" sz="1200" b="0" i="0" kern="1200" dirty="0" smtClean="0">
                <a:solidFill>
                  <a:schemeClr val="tx1"/>
                </a:solidFill>
                <a:effectLst/>
                <a:latin typeface="+mn-lt"/>
                <a:ea typeface="+mn-ea"/>
                <a:cs typeface="+mn-cs"/>
              </a:rPr>
              <a:t>0 0 0 0 0</a:t>
            </a:r>
          </a:p>
          <a:p>
            <a:r>
              <a:rPr lang="en-US" sz="1200" b="0" i="0" kern="1200" dirty="0" smtClean="0">
                <a:solidFill>
                  <a:schemeClr val="tx1"/>
                </a:solidFill>
                <a:effectLst/>
                <a:latin typeface="+mn-lt"/>
                <a:ea typeface="+mn-ea"/>
                <a:cs typeface="+mn-cs"/>
              </a:rPr>
              <a:t>1 0 1 0 1</a:t>
            </a:r>
          </a:p>
          <a:p>
            <a:r>
              <a:rPr lang="en-US" sz="1200" b="0" i="0" kern="1200" dirty="0" smtClean="0">
                <a:solidFill>
                  <a:schemeClr val="tx1"/>
                </a:solidFill>
                <a:effectLst/>
                <a:latin typeface="+mn-lt"/>
                <a:ea typeface="+mn-ea"/>
                <a:cs typeface="+mn-cs"/>
              </a:rPr>
              <a:t>0 0 1 0 0</a:t>
            </a:r>
          </a:p>
          <a:p>
            <a:r>
              <a:rPr lang="en-US" sz="1200" b="0" i="0" kern="1200" dirty="0" smtClean="0">
                <a:solidFill>
                  <a:schemeClr val="tx1"/>
                </a:solidFill>
                <a:effectLst/>
                <a:latin typeface="+mn-lt"/>
                <a:ea typeface="+mn-ea"/>
                <a:cs typeface="+mn-cs"/>
              </a:rPr>
              <a:t>1 0 0 1 0</a:t>
            </a:r>
          </a:p>
          <a:p>
            <a:r>
              <a:rPr lang="en-US" sz="1200" b="0" i="0" kern="1200" dirty="0" smtClean="0">
                <a:solidFill>
                  <a:schemeClr val="tx1"/>
                </a:solidFill>
                <a:effectLst/>
                <a:latin typeface="+mn-lt"/>
                <a:ea typeface="+mn-ea"/>
                <a:cs typeface="+mn-cs"/>
              </a:rPr>
              <a:t>Now, we will make one more matrix of the same dimension to store the solution. Its elements will also be either 0 or 1. 1 will represent the cells in our path and rest of the cells will be 0. The matrix representing the solution is:</a:t>
            </a:r>
          </a:p>
          <a:p>
            <a:r>
              <a:rPr lang="en-US" sz="1200" b="0" i="0" kern="1200" dirty="0" smtClean="0">
                <a:solidFill>
                  <a:schemeClr val="tx1"/>
                </a:solidFill>
                <a:effectLst/>
                <a:latin typeface="+mn-lt"/>
                <a:ea typeface="+mn-ea"/>
                <a:cs typeface="+mn-cs"/>
              </a:rPr>
              <a:t>1 0 0 0 0</a:t>
            </a:r>
          </a:p>
          <a:p>
            <a:r>
              <a:rPr lang="en-US" sz="1200" b="0" i="0" kern="1200" dirty="0" smtClean="0">
                <a:solidFill>
                  <a:schemeClr val="tx1"/>
                </a:solidFill>
                <a:effectLst/>
                <a:latin typeface="+mn-lt"/>
                <a:ea typeface="+mn-ea"/>
                <a:cs typeface="+mn-cs"/>
              </a:rPr>
              <a:t>1 1 1 1 0</a:t>
            </a:r>
          </a:p>
          <a:p>
            <a:r>
              <a:rPr lang="en-US" sz="1200" b="0" i="0" kern="1200" dirty="0" smtClean="0">
                <a:solidFill>
                  <a:schemeClr val="tx1"/>
                </a:solidFill>
                <a:effectLst/>
                <a:latin typeface="+mn-lt"/>
                <a:ea typeface="+mn-ea"/>
                <a:cs typeface="+mn-cs"/>
              </a:rPr>
              <a:t>0 0 0 1 0</a:t>
            </a:r>
          </a:p>
          <a:p>
            <a:r>
              <a:rPr lang="en-US" sz="1200" b="0" i="0" kern="1200" dirty="0" smtClean="0">
                <a:solidFill>
                  <a:schemeClr val="tx1"/>
                </a:solidFill>
                <a:effectLst/>
                <a:latin typeface="+mn-lt"/>
                <a:ea typeface="+mn-ea"/>
                <a:cs typeface="+mn-cs"/>
              </a:rPr>
              <a:t>0 0 0 1 1</a:t>
            </a:r>
          </a:p>
          <a:p>
            <a:r>
              <a:rPr lang="en-US" sz="1200" b="0" i="0" kern="1200" dirty="0" smtClean="0">
                <a:solidFill>
                  <a:schemeClr val="tx1"/>
                </a:solidFill>
                <a:effectLst/>
                <a:latin typeface="+mn-lt"/>
                <a:ea typeface="+mn-ea"/>
                <a:cs typeface="+mn-cs"/>
              </a:rPr>
              <a:t>0 0 0 0 1</a:t>
            </a:r>
          </a:p>
          <a:p>
            <a:endParaRPr lang="en-US" dirty="0"/>
          </a:p>
        </p:txBody>
      </p:sp>
      <p:sp>
        <p:nvSpPr>
          <p:cNvPr id="4" name="Slide Number Placeholder 3"/>
          <p:cNvSpPr>
            <a:spLocks noGrp="1"/>
          </p:cNvSpPr>
          <p:nvPr>
            <p:ph type="sldNum" sz="quarter" idx="10"/>
          </p:nvPr>
        </p:nvSpPr>
        <p:spPr/>
        <p:txBody>
          <a:bodyPr/>
          <a:lstStyle/>
          <a:p>
            <a:fld id="{00D966C1-42E8-43AE-BBDB-81D01F0B4062}" type="slidenum">
              <a:rPr lang="en-US" smtClean="0"/>
              <a:t>5</a:t>
            </a:fld>
            <a:endParaRPr lang="en-US"/>
          </a:p>
        </p:txBody>
      </p:sp>
    </p:spTree>
    <p:extLst>
      <p:ext uri="{BB962C8B-B14F-4D97-AF65-F5344CB8AC3E}">
        <p14:creationId xmlns:p14="http://schemas.microsoft.com/office/powerpoint/2010/main" val="202842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Backtracking to solve a rat in a maze</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061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dirty="0" smtClean="0"/>
              <a:t>2D </a:t>
            </a:r>
            <a:r>
              <a:rPr lang="en-US" dirty="0"/>
              <a:t>matrix </a:t>
            </a:r>
            <a:r>
              <a:rPr lang="en-US" dirty="0" smtClean="0"/>
              <a:t>with some cells </a:t>
            </a:r>
            <a:r>
              <a:rPr lang="en-US" dirty="0"/>
              <a:t>blocked. </a:t>
            </a:r>
            <a:endParaRPr lang="en-US" dirty="0" smtClean="0"/>
          </a:p>
          <a:p>
            <a:r>
              <a:rPr lang="en-US" dirty="0" smtClean="0"/>
              <a:t>One source </a:t>
            </a:r>
            <a:r>
              <a:rPr lang="en-US" dirty="0"/>
              <a:t>cell, </a:t>
            </a:r>
            <a:r>
              <a:rPr lang="en-US" dirty="0" smtClean="0"/>
              <a:t>another </a:t>
            </a:r>
            <a:r>
              <a:rPr lang="en-US" dirty="0"/>
              <a:t>one </a:t>
            </a:r>
            <a:r>
              <a:rPr lang="en-US" dirty="0" smtClean="0"/>
              <a:t>is destination.</a:t>
            </a:r>
          </a:p>
          <a:p>
            <a:r>
              <a:rPr lang="en-US" dirty="0" smtClean="0"/>
              <a:t>We </a:t>
            </a:r>
            <a:r>
              <a:rPr lang="en-US" dirty="0"/>
              <a:t>have to find a path from the source to the destination without moving into any of the blocked cells.</a:t>
            </a:r>
          </a:p>
        </p:txBody>
      </p:sp>
    </p:spTree>
    <p:extLst>
      <p:ext uri="{BB962C8B-B14F-4D97-AF65-F5344CB8AC3E}">
        <p14:creationId xmlns:p14="http://schemas.microsoft.com/office/powerpoint/2010/main" val="201920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 rat in a maze unsolv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929" y="1600200"/>
            <a:ext cx="450214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3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rat in maz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3243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8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2743200" cy="4525963"/>
          </a:xfrm>
        </p:spPr>
        <p:txBody>
          <a:bodyPr/>
          <a:lstStyle/>
          <a:p>
            <a:r>
              <a:rPr lang="en-US" dirty="0"/>
              <a:t>0 1 0 1 1</a:t>
            </a:r>
          </a:p>
          <a:p>
            <a:r>
              <a:rPr lang="en-US" dirty="0"/>
              <a:t>0 0 0 0 0</a:t>
            </a:r>
          </a:p>
          <a:p>
            <a:r>
              <a:rPr lang="en-US" dirty="0"/>
              <a:t>1 0 1 0 1</a:t>
            </a:r>
          </a:p>
          <a:p>
            <a:r>
              <a:rPr lang="en-US" dirty="0"/>
              <a:t>0 0 1 0 0</a:t>
            </a:r>
          </a:p>
          <a:p>
            <a:r>
              <a:rPr lang="en-US" dirty="0"/>
              <a:t>1 0 0 1 0</a:t>
            </a:r>
          </a:p>
          <a:p>
            <a:pPr marL="0" indent="0">
              <a:buNone/>
            </a:pPr>
            <a:endParaRPr lang="en-US" dirty="0"/>
          </a:p>
        </p:txBody>
      </p:sp>
      <p:sp>
        <p:nvSpPr>
          <p:cNvPr id="4" name="Content Placeholder 2"/>
          <p:cNvSpPr txBox="1">
            <a:spLocks/>
          </p:cNvSpPr>
          <p:nvPr/>
        </p:nvSpPr>
        <p:spPr>
          <a:xfrm>
            <a:off x="5181600" y="1752599"/>
            <a:ext cx="2743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1 </a:t>
            </a:r>
            <a:r>
              <a:rPr lang="en-US" dirty="0"/>
              <a:t>0 0 0 0</a:t>
            </a:r>
          </a:p>
          <a:p>
            <a:r>
              <a:rPr lang="en-US" dirty="0"/>
              <a:t>1 1 1 1 0</a:t>
            </a:r>
          </a:p>
          <a:p>
            <a:r>
              <a:rPr lang="en-US" dirty="0"/>
              <a:t>0 0 0 1 0</a:t>
            </a:r>
          </a:p>
          <a:p>
            <a:r>
              <a:rPr lang="en-US" dirty="0"/>
              <a:t>0 0 0 1 1</a:t>
            </a:r>
          </a:p>
          <a:p>
            <a:r>
              <a:rPr lang="en-US" dirty="0"/>
              <a:t>0 0 0 0 1</a:t>
            </a:r>
          </a:p>
          <a:p>
            <a:pPr marL="0" indent="0">
              <a:buFont typeface="Arial" pitchFamily="34" charset="0"/>
              <a:buNone/>
            </a:pPr>
            <a:endParaRPr lang="en-US" dirty="0"/>
          </a:p>
        </p:txBody>
      </p:sp>
    </p:spTree>
    <p:extLst>
      <p:ext uri="{BB962C8B-B14F-4D97-AF65-F5344CB8AC3E}">
        <p14:creationId xmlns:p14="http://schemas.microsoft.com/office/powerpoint/2010/main" val="173875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70000" lnSpcReduction="20000"/>
          </a:bodyPr>
          <a:lstStyle/>
          <a:p>
            <a:pPr marL="0" indent="0">
              <a:buNone/>
            </a:pPr>
            <a:r>
              <a:rPr lang="en-US" dirty="0" smtClean="0"/>
              <a:t>1) Check </a:t>
            </a:r>
            <a:r>
              <a:rPr lang="en-US" dirty="0"/>
              <a:t>for the current cell, if it is the destination cell, then the puzzle is solved.</a:t>
            </a:r>
          </a:p>
          <a:p>
            <a:pPr marL="0" indent="0">
              <a:buNone/>
            </a:pPr>
            <a:r>
              <a:rPr lang="en-US" dirty="0" smtClean="0"/>
              <a:t>2) If </a:t>
            </a:r>
            <a:r>
              <a:rPr lang="en-US" dirty="0"/>
              <a:t>not, then we will try to move downward and see if we can move in the downward cell or not (to move in a cell it must be vacant and not already present in the path).</a:t>
            </a:r>
          </a:p>
          <a:p>
            <a:pPr marL="0" indent="0">
              <a:buNone/>
            </a:pPr>
            <a:r>
              <a:rPr lang="en-US" dirty="0" smtClean="0"/>
              <a:t>3) If </a:t>
            </a:r>
            <a:r>
              <a:rPr lang="en-US" dirty="0"/>
              <a:t>we can move there, then we will continue with the path taken to the next downward cell.</a:t>
            </a:r>
          </a:p>
          <a:p>
            <a:pPr marL="0" indent="0">
              <a:buNone/>
            </a:pPr>
            <a:r>
              <a:rPr lang="en-US" dirty="0" smtClean="0"/>
              <a:t>4) If </a:t>
            </a:r>
            <a:r>
              <a:rPr lang="en-US" dirty="0"/>
              <a:t>not, we will try to move to the rightward cell. And if it is blocked or taken, we will move upward.</a:t>
            </a:r>
          </a:p>
          <a:p>
            <a:pPr marL="0" indent="0">
              <a:buNone/>
            </a:pPr>
            <a:r>
              <a:rPr lang="en-US" dirty="0" smtClean="0"/>
              <a:t>5) Similarly</a:t>
            </a:r>
            <a:r>
              <a:rPr lang="en-US" dirty="0"/>
              <a:t>, if we can't move up as well, we will simply move to the left </a:t>
            </a:r>
            <a:r>
              <a:rPr lang="en-US" dirty="0" smtClean="0"/>
              <a:t>cell.</a:t>
            </a:r>
          </a:p>
          <a:p>
            <a:pPr marL="0" indent="0">
              <a:buNone/>
            </a:pPr>
            <a:r>
              <a:rPr lang="en-US" dirty="0" smtClean="0"/>
              <a:t>6) If </a:t>
            </a:r>
            <a:r>
              <a:rPr lang="en-US" dirty="0"/>
              <a:t>none of the four moves (down, right, up, or left) are possible, we will simply move back and change our current path (backtracking).</a:t>
            </a:r>
          </a:p>
          <a:p>
            <a:pPr marL="0" indent="0">
              <a:buNone/>
            </a:pPr>
            <a:r>
              <a:rPr lang="en-US" dirty="0" smtClean="0"/>
              <a:t>7) Thus</a:t>
            </a:r>
            <a:r>
              <a:rPr lang="en-US" dirty="0"/>
              <a:t>, the summary is that we try to move to the other cell (down, right, up, and left) from the current cell and if no movement is possible, then just come back and change the direction of the path to another cell.</a:t>
            </a:r>
          </a:p>
          <a:p>
            <a:endParaRPr lang="en-US" dirty="0"/>
          </a:p>
        </p:txBody>
      </p:sp>
    </p:spTree>
    <p:extLst>
      <p:ext uri="{BB962C8B-B14F-4D97-AF65-F5344CB8AC3E}">
        <p14:creationId xmlns:p14="http://schemas.microsoft.com/office/powerpoint/2010/main" val="158774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time</a:t>
            </a:r>
            <a:endParaRPr lang="en-US" dirty="0"/>
          </a:p>
        </p:txBody>
      </p:sp>
      <p:sp>
        <p:nvSpPr>
          <p:cNvPr id="3" name="Content Placeholder 2"/>
          <p:cNvSpPr>
            <a:spLocks noGrp="1"/>
          </p:cNvSpPr>
          <p:nvPr>
            <p:ph idx="1"/>
          </p:nvPr>
        </p:nvSpPr>
        <p:spPr/>
        <p:txBody>
          <a:bodyPr>
            <a:normAutofit fontScale="25000" lnSpcReduction="20000"/>
          </a:bodyPr>
          <a:lstStyle/>
          <a:p>
            <a:r>
              <a:rPr lang="en-US" dirty="0"/>
              <a:t>SIZE = 5</a:t>
            </a:r>
          </a:p>
          <a:p>
            <a:r>
              <a:rPr lang="en-US" dirty="0"/>
              <a:t>#maze problem</a:t>
            </a:r>
          </a:p>
          <a:p>
            <a:r>
              <a:rPr lang="en-US" dirty="0"/>
              <a:t>maze = [</a:t>
            </a:r>
          </a:p>
          <a:p>
            <a:r>
              <a:rPr lang="en-US" dirty="0"/>
              <a:t>    [0,1,0,1,1],</a:t>
            </a:r>
          </a:p>
          <a:p>
            <a:r>
              <a:rPr lang="en-US" dirty="0"/>
              <a:t>    [0,0,0,0,0],</a:t>
            </a:r>
          </a:p>
          <a:p>
            <a:r>
              <a:rPr lang="en-US" dirty="0"/>
              <a:t>    [1,0,1,0,1],</a:t>
            </a:r>
          </a:p>
          <a:p>
            <a:r>
              <a:rPr lang="en-US" dirty="0"/>
              <a:t>    [0,0,1,0,0],</a:t>
            </a:r>
          </a:p>
          <a:p>
            <a:r>
              <a:rPr lang="en-US" dirty="0"/>
              <a:t>    [1,0,0,1,0]</a:t>
            </a:r>
          </a:p>
          <a:p>
            <a:r>
              <a:rPr lang="en-US" dirty="0"/>
              <a:t>]</a:t>
            </a:r>
          </a:p>
          <a:p>
            <a:r>
              <a:rPr lang="en-US" dirty="0"/>
              <a:t>#list to store the solution matrix</a:t>
            </a:r>
          </a:p>
          <a:p>
            <a:r>
              <a:rPr lang="en-US" dirty="0"/>
              <a:t>solution = [[0]*SIZE for _ in range(SIZE)]</a:t>
            </a:r>
          </a:p>
          <a:p>
            <a:endParaRPr lang="en-US" dirty="0"/>
          </a:p>
          <a:p>
            <a:r>
              <a:rPr lang="en-US" dirty="0"/>
              <a:t>#function to solve the maze</a:t>
            </a:r>
          </a:p>
          <a:p>
            <a:r>
              <a:rPr lang="en-US" dirty="0"/>
              <a:t>#using backtracking</a:t>
            </a:r>
          </a:p>
          <a:p>
            <a:r>
              <a:rPr lang="en-US" dirty="0" err="1"/>
              <a:t>def</a:t>
            </a:r>
            <a:r>
              <a:rPr lang="en-US" dirty="0"/>
              <a:t> </a:t>
            </a:r>
            <a:r>
              <a:rPr lang="en-US" dirty="0" err="1"/>
              <a:t>solvemaze</a:t>
            </a:r>
            <a:r>
              <a:rPr lang="en-US" dirty="0"/>
              <a:t>(r, c):</a:t>
            </a:r>
          </a:p>
          <a:p>
            <a:r>
              <a:rPr lang="en-US" dirty="0"/>
              <a:t>    #if destination is reached, maze is solved</a:t>
            </a:r>
          </a:p>
          <a:p>
            <a:r>
              <a:rPr lang="en-US" dirty="0"/>
              <a:t>    #destination is the last cell(maze[SIZE-1][SIZE-1])</a:t>
            </a:r>
          </a:p>
          <a:p>
            <a:r>
              <a:rPr lang="en-US" dirty="0"/>
              <a:t>    if (r==SIZE-1) and (c==SIZE-1):</a:t>
            </a:r>
          </a:p>
          <a:p>
            <a:r>
              <a:rPr lang="en-US" dirty="0"/>
              <a:t>        solution[r][c] = 1;</a:t>
            </a:r>
          </a:p>
          <a:p>
            <a:r>
              <a:rPr lang="en-US" dirty="0"/>
              <a:t>        return True;</a:t>
            </a:r>
          </a:p>
          <a:p>
            <a:r>
              <a:rPr lang="en-US" dirty="0"/>
              <a:t>    #checking if we can visit in this cell or not</a:t>
            </a:r>
          </a:p>
          <a:p>
            <a:r>
              <a:rPr lang="en-US" dirty="0"/>
              <a:t>    #the indices of the cell must be in (0,SIZE-1)</a:t>
            </a:r>
          </a:p>
          <a:p>
            <a:r>
              <a:rPr lang="en-US" dirty="0"/>
              <a:t>    #and solution[r][c] == 0 is making sure that the cell is not already visited</a:t>
            </a:r>
          </a:p>
          <a:p>
            <a:r>
              <a:rPr lang="en-US" dirty="0"/>
              <a:t>    #maze[r][c] == 0 is making sure that the cell is not blocked</a:t>
            </a:r>
          </a:p>
          <a:p>
            <a:r>
              <a:rPr lang="en-US" dirty="0"/>
              <a:t>    if r&gt;=0 and c&gt;=0 and r&lt;SIZE and c&lt;SIZE and solution[r][c] == 0 and maze[r][c] == 0:</a:t>
            </a:r>
          </a:p>
          <a:p>
            <a:r>
              <a:rPr lang="en-US" dirty="0"/>
              <a:t>        #if safe to visit then visit the cell</a:t>
            </a:r>
          </a:p>
          <a:p>
            <a:r>
              <a:rPr lang="en-US" dirty="0"/>
              <a:t>        solution[r][c] = 1</a:t>
            </a:r>
          </a:p>
          <a:p>
            <a:r>
              <a:rPr lang="en-US" dirty="0"/>
              <a:t>        #going down</a:t>
            </a:r>
          </a:p>
          <a:p>
            <a:r>
              <a:rPr lang="en-US" dirty="0"/>
              <a:t>        if </a:t>
            </a:r>
            <a:r>
              <a:rPr lang="en-US" dirty="0" err="1"/>
              <a:t>solvemaze</a:t>
            </a:r>
            <a:r>
              <a:rPr lang="en-US" dirty="0"/>
              <a:t>(r+1, c):</a:t>
            </a:r>
          </a:p>
          <a:p>
            <a:r>
              <a:rPr lang="en-US" dirty="0"/>
              <a:t>            return True</a:t>
            </a:r>
          </a:p>
          <a:p>
            <a:r>
              <a:rPr lang="en-US" dirty="0"/>
              <a:t>        #going right</a:t>
            </a:r>
          </a:p>
          <a:p>
            <a:r>
              <a:rPr lang="en-US" dirty="0"/>
              <a:t>        if </a:t>
            </a:r>
            <a:r>
              <a:rPr lang="en-US" dirty="0" err="1"/>
              <a:t>solvemaze</a:t>
            </a:r>
            <a:r>
              <a:rPr lang="en-US" dirty="0"/>
              <a:t>(r, c+1):</a:t>
            </a:r>
          </a:p>
          <a:p>
            <a:r>
              <a:rPr lang="en-US" dirty="0"/>
              <a:t>            return True</a:t>
            </a:r>
          </a:p>
          <a:p>
            <a:r>
              <a:rPr lang="en-US" dirty="0"/>
              <a:t>        #going up</a:t>
            </a:r>
          </a:p>
          <a:p>
            <a:r>
              <a:rPr lang="en-US" dirty="0"/>
              <a:t>        if </a:t>
            </a:r>
            <a:r>
              <a:rPr lang="en-US" dirty="0" err="1"/>
              <a:t>solvemaze</a:t>
            </a:r>
            <a:r>
              <a:rPr lang="en-US" dirty="0"/>
              <a:t>(r-1, c):</a:t>
            </a:r>
          </a:p>
          <a:p>
            <a:r>
              <a:rPr lang="en-US" dirty="0"/>
              <a:t>            return True</a:t>
            </a:r>
          </a:p>
          <a:p>
            <a:r>
              <a:rPr lang="en-US" dirty="0"/>
              <a:t>        #going left</a:t>
            </a:r>
          </a:p>
          <a:p>
            <a:r>
              <a:rPr lang="en-US" dirty="0"/>
              <a:t>        if </a:t>
            </a:r>
            <a:r>
              <a:rPr lang="en-US" dirty="0" err="1"/>
              <a:t>solvemaze</a:t>
            </a:r>
            <a:r>
              <a:rPr lang="en-US" dirty="0"/>
              <a:t>(r, c-1):</a:t>
            </a:r>
          </a:p>
          <a:p>
            <a:r>
              <a:rPr lang="en-US" dirty="0"/>
              <a:t>            return True</a:t>
            </a:r>
          </a:p>
          <a:p>
            <a:r>
              <a:rPr lang="en-US" dirty="0"/>
              <a:t>        #backtracking</a:t>
            </a:r>
          </a:p>
          <a:p>
            <a:r>
              <a:rPr lang="en-US" dirty="0"/>
              <a:t>        solution[r][c] = 0;</a:t>
            </a:r>
          </a:p>
          <a:p>
            <a:r>
              <a:rPr lang="en-US" dirty="0"/>
              <a:t>        return False;</a:t>
            </a:r>
          </a:p>
          <a:p>
            <a:r>
              <a:rPr lang="en-US" dirty="0"/>
              <a:t>    return 0;</a:t>
            </a:r>
          </a:p>
          <a:p>
            <a:r>
              <a:rPr lang="en-US" dirty="0"/>
              <a:t>if(</a:t>
            </a:r>
            <a:r>
              <a:rPr lang="en-US" dirty="0" err="1"/>
              <a:t>solvemaze</a:t>
            </a:r>
            <a:r>
              <a:rPr lang="en-US" dirty="0"/>
              <a:t>(0,0)):</a:t>
            </a:r>
          </a:p>
          <a:p>
            <a:r>
              <a:rPr lang="en-US" dirty="0"/>
              <a:t>    for i in solution:</a:t>
            </a:r>
          </a:p>
          <a:p>
            <a:r>
              <a:rPr lang="en-US" dirty="0"/>
              <a:t>        print (i)</a:t>
            </a:r>
          </a:p>
          <a:p>
            <a:r>
              <a:rPr lang="en-US" dirty="0"/>
              <a:t>else:</a:t>
            </a:r>
          </a:p>
          <a:p>
            <a:r>
              <a:rPr lang="en-US" dirty="0"/>
              <a:t>    print ("No solution")</a:t>
            </a:r>
          </a:p>
          <a:p>
            <a:endParaRPr lang="en-US"/>
          </a:p>
          <a:p>
            <a:endParaRPr lang="en-US" dirty="0"/>
          </a:p>
        </p:txBody>
      </p:sp>
    </p:spTree>
    <p:extLst>
      <p:ext uri="{BB962C8B-B14F-4D97-AF65-F5344CB8AC3E}">
        <p14:creationId xmlns:p14="http://schemas.microsoft.com/office/powerpoint/2010/main" val="1230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860</Words>
  <Application>Microsoft Office PowerPoint</Application>
  <PresentationFormat>On-screen Show (4:3)</PresentationFormat>
  <Paragraphs>85</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Backtracking to solve a rat in a maze </vt:lpstr>
      <vt:lpstr>PowerPoint Presentation</vt:lpstr>
      <vt:lpstr>PowerPoint Presentation</vt:lpstr>
      <vt:lpstr>PowerPoint Presentation</vt:lpstr>
      <vt:lpstr>PowerPoint Presentation</vt:lpstr>
      <vt:lpstr>PowerPoint Presentation</vt:lpstr>
      <vt:lpstr>Code time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to solve a rat in a maze </dc:title>
  <dc:creator>shiv</dc:creator>
  <cp:lastModifiedBy>shiv</cp:lastModifiedBy>
  <cp:revision>6</cp:revision>
  <dcterms:created xsi:type="dcterms:W3CDTF">2006-08-16T00:00:00Z</dcterms:created>
  <dcterms:modified xsi:type="dcterms:W3CDTF">2018-03-19T22:22:06Z</dcterms:modified>
</cp:coreProperties>
</file>