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8" r:id="rId3"/>
    <p:sldId id="259" r:id="rId4"/>
    <p:sldId id="261" r:id="rId5"/>
    <p:sldId id="268" r:id="rId6"/>
    <p:sldId id="275" r:id="rId7"/>
    <p:sldId id="276" r:id="rId8"/>
    <p:sldId id="264" r:id="rId9"/>
    <p:sldId id="277" r:id="rId10"/>
    <p:sldId id="263" r:id="rId11"/>
    <p:sldId id="278" r:id="rId12"/>
    <p:sldId id="283" r:id="rId13"/>
    <p:sldId id="284" r:id="rId14"/>
    <p:sldId id="279" r:id="rId15"/>
    <p:sldId id="281" r:id="rId16"/>
    <p:sldId id="282" r:id="rId17"/>
    <p:sldId id="269" r:id="rId18"/>
    <p:sldId id="273" r:id="rId19"/>
  </p:sldIdLst>
  <p:sldSz cx="9144000" cy="5143500" type="screen16x9"/>
  <p:notesSz cx="6858000" cy="9144000"/>
  <p:embeddedFontLst>
    <p:embeddedFont>
      <p:font typeface="Dosis" panose="020B0604020202020204" charset="0"/>
      <p:regular r:id="rId21"/>
      <p:bold r:id="rId22"/>
    </p:embeddedFont>
    <p:embeddedFont>
      <p:font typeface="Dosis Light" panose="020B0604020202020204" charset="0"/>
      <p:regular r:id="rId23"/>
      <p:bold r:id="rId24"/>
    </p:embeddedFont>
    <p:embeddedFont>
      <p:font typeface="Titillium Web" panose="020B0604020202020204" charset="0"/>
      <p:regular r:id="rId25"/>
      <p:bold r:id="rId26"/>
      <p:italic r:id="rId27"/>
      <p:boldItalic r:id="rId28"/>
    </p:embeddedFont>
    <p:embeddedFont>
      <p:font typeface="Titillium Web Light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27"/>
  </p:normalViewPr>
  <p:slideViewPr>
    <p:cSldViewPr snapToGrid="0" snapToObjects="1">
      <p:cViewPr>
        <p:scale>
          <a:sx n="141" d="100"/>
          <a:sy n="141" d="100"/>
        </p:scale>
        <p:origin x="77" y="-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7" name="Google Shape;389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8" name="Google Shape;389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3" name="Google Shape;393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4" name="Google Shape;393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68511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3" name="Google Shape;393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4" name="Google Shape;393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57963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3" name="Google Shape;393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4" name="Google Shape;393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84321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3" name="Google Shape;393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4" name="Google Shape;393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63345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8" name="Google Shape;3948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9" name="Google Shape;3949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2" name="Google Shape;399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3" name="Google Shape;399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9" name="Google Shape;3849;g4fea61133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0" name="Google Shape;3850;g4fea611333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3" name="Google Shape;3883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4" name="Google Shape;3884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3" name="Google Shape;393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4" name="Google Shape;393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3" name="Google Shape;393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4" name="Google Shape;393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9612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3" name="Google Shape;393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4" name="Google Shape;393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667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3" name="Google Shape;390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4" name="Google Shape;390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3" name="Google Shape;393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4" name="Google Shape;393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2006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rgbClr val="0B87A1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D3EBD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rgbClr val="D3EBD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047" name="Google Shape;1047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8" name="Google Shape;1048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8" name="Google Shape;1128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29" name="Google Shape;1129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8" name="Google Shape;1248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49" name="Google Shape;1249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8" name="Google Shape;1458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59" name="Google Shape;1459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2" name="Google Shape;1562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grpSp>
        <p:nvGrpSpPr>
          <p:cNvPr id="1845" name="Google Shape;1845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6" name="Google Shape;1846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3" name="Google Shape;1903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4" name="Google Shape;1904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6" name="Google Shape;1966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7" name="Google Shape;1967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8" name="Google Shape;2068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69" name="Google Shape;2069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9" name="Google Shape;2119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grpSp>
        <p:nvGrpSpPr>
          <p:cNvPr id="2125" name="Google Shape;2125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6" name="Google Shape;2126;p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3" name="Google Shape;2183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4" name="Google Shape;2184;p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6" name="Google Shape;2246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7" name="Google Shape;2247;p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7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8" name="Google Shape;2348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49" name="Google Shape;2349;p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9" name="Google Shape;2399;p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grpSp>
        <p:nvGrpSpPr>
          <p:cNvPr id="2402" name="Google Shape;2402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3" name="Google Shape;2403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0" name="Google Shape;2460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1" name="Google Shape;2461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3" name="Google Shape;2523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4" name="Google Shape;2524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5" name="Google Shape;2625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6" name="Google Shape;2626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6" name="Google Shape;2676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grpSp>
        <p:nvGrpSpPr>
          <p:cNvPr id="2679" name="Google Shape;2679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0" name="Google Shape;2680;p9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9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7" name="Google Shape;2737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8" name="Google Shape;2738;p9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9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0" name="Google Shape;2800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1" name="Google Shape;2801;p9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2" name="Google Shape;2902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3" name="Google Shape;2903;p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9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3" name="Google Shape;2953;p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80BFB7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solidFill>
          <a:srgbClr val="1D1D1B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Apache_Spark_logo.svg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en.wikipedia.org/wiki/Apache_Hive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621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Dualcore’s Supplier </a:t>
            </a:r>
            <a:r>
              <a:rPr lang="en-US" dirty="0"/>
              <a:t>Engagement</a:t>
            </a:r>
            <a:r>
              <a:rPr lang="en" dirty="0"/>
              <a:t> – Customer Q&amp;A’s </a:t>
            </a:r>
            <a:endParaRPr dirty="0"/>
          </a:p>
        </p:txBody>
      </p:sp>
      <p:sp>
        <p:nvSpPr>
          <p:cNvPr id="3837" name="Google Shape;3837;p13"/>
          <p:cNvSpPr txBox="1">
            <a:spLocks noGrp="1"/>
          </p:cNvSpPr>
          <p:nvPr>
            <p:ph type="ctrTitle"/>
          </p:nvPr>
        </p:nvSpPr>
        <p:spPr>
          <a:xfrm>
            <a:off x="762000" y="3641850"/>
            <a:ext cx="5621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1800" dirty="0"/>
              <a:t>Presented By: Tanvi </a:t>
            </a:r>
            <a:r>
              <a:rPr lang="en" sz="1800" dirty="0" err="1"/>
              <a:t>Kini</a:t>
            </a:r>
            <a:r>
              <a:rPr lang="en" sz="1800" dirty="0"/>
              <a:t>, </a:t>
            </a:r>
            <a:r>
              <a:rPr lang="en" sz="1800" dirty="0" err="1"/>
              <a:t>Rashi</a:t>
            </a:r>
            <a:r>
              <a:rPr lang="en" sz="1800" dirty="0"/>
              <a:t> Sharma, </a:t>
            </a:r>
            <a:r>
              <a:rPr lang="en" sz="1800" dirty="0" err="1"/>
              <a:t>Sidhartha</a:t>
            </a:r>
            <a:r>
              <a:rPr lang="en" sz="1800" dirty="0"/>
              <a:t> Bora, and Rohit </a:t>
            </a:r>
            <a:r>
              <a:rPr lang="en" sz="1800" dirty="0" err="1"/>
              <a:t>Verma</a:t>
            </a: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" name="Google Shape;3901;p2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016036-904B-44F1-A4F9-729D677C3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888" y="141766"/>
            <a:ext cx="8406810" cy="491224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p2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62" name="Google Shape;3937;p25">
            <a:extLst>
              <a:ext uri="{FF2B5EF4-FFF2-40B4-BE49-F238E27FC236}">
                <a16:creationId xmlns:a16="http://schemas.microsoft.com/office/drawing/2014/main" id="{4D504297-69CB-0647-80E3-ACC103169E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531" y="77408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Integration – Data Fusion </a:t>
            </a:r>
            <a:endParaRPr dirty="0"/>
          </a:p>
        </p:txBody>
      </p:sp>
      <p:sp>
        <p:nvSpPr>
          <p:cNvPr id="63" name="Google Shape;3907;p21">
            <a:extLst>
              <a:ext uri="{FF2B5EF4-FFF2-40B4-BE49-F238E27FC236}">
                <a16:creationId xmlns:a16="http://schemas.microsoft.com/office/drawing/2014/main" id="{129837C3-CA93-0A49-9EED-EE6B536600C2}"/>
              </a:ext>
            </a:extLst>
          </p:cNvPr>
          <p:cNvSpPr txBox="1">
            <a:spLocks/>
          </p:cNvSpPr>
          <p:nvPr/>
        </p:nvSpPr>
        <p:spPr>
          <a:xfrm>
            <a:off x="91531" y="1024650"/>
            <a:ext cx="7812392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Last step of data integration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Involved formatting the source attributes to match fields in the mediated schema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1" dirty="0"/>
              <a:t>Challenge</a:t>
            </a:r>
            <a:r>
              <a:rPr lang="en-US" sz="1800" dirty="0"/>
              <a:t>: Could not match the product IDs from the </a:t>
            </a:r>
            <a:r>
              <a:rPr lang="en-US" sz="1800" dirty="0" err="1"/>
              <a:t>Dualcore</a:t>
            </a:r>
            <a:r>
              <a:rPr lang="en-US" sz="1800" dirty="0"/>
              <a:t> dataset to the external Amazon Q&amp;A dataset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1" dirty="0"/>
              <a:t>Strategy</a:t>
            </a:r>
            <a:r>
              <a:rPr lang="en-US" sz="1800" dirty="0"/>
              <a:t>: Aggregated data based on category to create a new table called </a:t>
            </a:r>
            <a:r>
              <a:rPr lang="en-US" sz="1800" dirty="0" err="1"/>
              <a:t>Product_Groups</a:t>
            </a:r>
            <a:r>
              <a:rPr lang="en-US" sz="1800" dirty="0"/>
              <a:t>, with the column ‘category’ – this new table was then joined with the external </a:t>
            </a:r>
            <a:r>
              <a:rPr lang="en-US" sz="1800" dirty="0" err="1"/>
              <a:t>qna</a:t>
            </a:r>
            <a:r>
              <a:rPr lang="en-US" sz="1800" dirty="0"/>
              <a:t> table on ‘category’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For Example, a product with the name “Cannon Scanner” would be categorized as a ‘scanner’</a:t>
            </a:r>
            <a:endParaRPr lang="en-US" sz="1800"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4189558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F76FA-AD02-4D64-AFEB-69C688543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389861"/>
            <a:ext cx="6761100" cy="524540"/>
          </a:xfrm>
        </p:spPr>
        <p:txBody>
          <a:bodyPr/>
          <a:lstStyle/>
          <a:p>
            <a:r>
              <a:rPr lang="en-US" dirty="0"/>
              <a:t>Calculating Supplier Engagement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F9873F-E06F-4487-B002-764BCFFD78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9C9DC8-04B5-424A-82E7-7339EA29F82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31" y="2225749"/>
            <a:ext cx="6724587" cy="2178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CF00F1-0B55-430A-88DF-B0107B195259}"/>
              </a:ext>
            </a:extLst>
          </p:cNvPr>
          <p:cNvSpPr txBox="1"/>
          <p:nvPr/>
        </p:nvSpPr>
        <p:spPr>
          <a:xfrm>
            <a:off x="503274" y="999460"/>
            <a:ext cx="6861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Supplier Engagement = (No. of Answers given by suppliers/ Total question 				count) * 100.</a:t>
            </a:r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F70C53-92E1-47FD-B95E-FD02520635CB}"/>
              </a:ext>
            </a:extLst>
          </p:cNvPr>
          <p:cNvSpPr/>
          <p:nvPr/>
        </p:nvSpPr>
        <p:spPr>
          <a:xfrm>
            <a:off x="3133060" y="2374605"/>
            <a:ext cx="843517" cy="2029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19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F7889-A3B8-4AAA-84F0-1690635D6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Customer Concerns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2454B6-0FDF-4AAF-BBF3-6A34E7762F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9571CA-CE4D-4FA7-A473-341AA42A0C92}"/>
              </a:ext>
            </a:extLst>
          </p:cNvPr>
          <p:cNvSpPr txBox="1"/>
          <p:nvPr/>
        </p:nvSpPr>
        <p:spPr>
          <a:xfrm>
            <a:off x="793898" y="2133600"/>
            <a:ext cx="6685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Finding the most common questions asked by customers using NGRAMS.</a:t>
            </a:r>
          </a:p>
        </p:txBody>
      </p:sp>
    </p:spTree>
    <p:extLst>
      <p:ext uri="{BB962C8B-B14F-4D97-AF65-F5344CB8AC3E}">
        <p14:creationId xmlns:p14="http://schemas.microsoft.com/office/powerpoint/2010/main" val="2970790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p2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62" name="Google Shape;3937;p25">
            <a:extLst>
              <a:ext uri="{FF2B5EF4-FFF2-40B4-BE49-F238E27FC236}">
                <a16:creationId xmlns:a16="http://schemas.microsoft.com/office/drawing/2014/main" id="{4D504297-69CB-0647-80E3-ACC103169E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531" y="77408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Product Group: Laptops</a:t>
            </a:r>
            <a:endParaRPr dirty="0"/>
          </a:p>
        </p:txBody>
      </p:sp>
      <p:sp>
        <p:nvSpPr>
          <p:cNvPr id="63" name="Google Shape;3907;p21">
            <a:extLst>
              <a:ext uri="{FF2B5EF4-FFF2-40B4-BE49-F238E27FC236}">
                <a16:creationId xmlns:a16="http://schemas.microsoft.com/office/drawing/2014/main" id="{129837C3-CA93-0A49-9EED-EE6B536600C2}"/>
              </a:ext>
            </a:extLst>
          </p:cNvPr>
          <p:cNvSpPr txBox="1">
            <a:spLocks/>
          </p:cNvSpPr>
          <p:nvPr/>
        </p:nvSpPr>
        <p:spPr>
          <a:xfrm>
            <a:off x="91531" y="3725250"/>
            <a:ext cx="7812392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800"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BA1260-1D71-9C4D-8659-8939356AE55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747942" y="902352"/>
            <a:ext cx="6329579" cy="4163740"/>
          </a:xfrm>
          <a:prstGeom prst="rect">
            <a:avLst/>
          </a:prstGeom>
        </p:spPr>
      </p:pic>
      <p:sp>
        <p:nvSpPr>
          <p:cNvPr id="6" name="Google Shape;3907;p21">
            <a:extLst>
              <a:ext uri="{FF2B5EF4-FFF2-40B4-BE49-F238E27FC236}">
                <a16:creationId xmlns:a16="http://schemas.microsoft.com/office/drawing/2014/main" id="{BB5DE870-CD4C-7746-BBD9-2296B15664E5}"/>
              </a:ext>
            </a:extLst>
          </p:cNvPr>
          <p:cNvSpPr txBox="1">
            <a:spLocks/>
          </p:cNvSpPr>
          <p:nvPr/>
        </p:nvSpPr>
        <p:spPr>
          <a:xfrm>
            <a:off x="91530" y="902352"/>
            <a:ext cx="2827033" cy="12676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800" b="1" dirty="0"/>
              <a:t>FAQs</a:t>
            </a:r>
            <a:r>
              <a:rPr lang="en-US" sz="1800" dirty="0"/>
              <a:t>: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600" dirty="0"/>
              <a:t>Included accessories? 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600" dirty="0"/>
              <a:t>Equipped with Webcam? 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600" dirty="0"/>
              <a:t>Screen size? 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endParaRPr lang="en-US" sz="1600" dirty="0"/>
          </a:p>
          <a:p>
            <a:pPr>
              <a:spcBef>
                <a:spcPts val="600"/>
              </a:spcBef>
            </a:pPr>
            <a:r>
              <a:rPr lang="en-US" sz="1800" b="1" dirty="0"/>
              <a:t>Suggestions</a:t>
            </a:r>
            <a:r>
              <a:rPr lang="en-US" sz="1800" dirty="0"/>
              <a:t>: 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600" dirty="0"/>
              <a:t>List of included accessories 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600" dirty="0"/>
              <a:t>Webcam (Y/N)</a:t>
            </a:r>
          </a:p>
          <a:p>
            <a:pPr marL="342900" indent="-342900">
              <a:spcBef>
                <a:spcPts val="600"/>
              </a:spcBef>
              <a:buFont typeface="Arial"/>
              <a:buAutoNum type="arabicPeriod"/>
            </a:pPr>
            <a:r>
              <a:rPr lang="en-US" sz="1600" dirty="0"/>
              <a:t>Screen size comparison chart / or video </a:t>
            </a:r>
          </a:p>
          <a:p>
            <a:pPr>
              <a:spcBef>
                <a:spcPts val="600"/>
              </a:spcBef>
            </a:pPr>
            <a:endParaRPr lang="en-US" sz="1800" dirty="0"/>
          </a:p>
          <a:p>
            <a:pPr marL="342900" indent="-342900">
              <a:spcBef>
                <a:spcPts val="600"/>
              </a:spcBef>
              <a:buAutoNum type="arabicPeriod"/>
            </a:pPr>
            <a:endParaRPr lang="en-US" sz="1800" dirty="0"/>
          </a:p>
          <a:p>
            <a:pPr marL="342900" indent="-342900">
              <a:spcBef>
                <a:spcPts val="600"/>
              </a:spcBef>
              <a:buAutoNum type="arabicPeriod"/>
            </a:pPr>
            <a:endParaRPr lang="en-US" sz="1800" dirty="0"/>
          </a:p>
          <a:p>
            <a:pPr>
              <a:spcBef>
                <a:spcPts val="600"/>
              </a:spcBef>
            </a:pPr>
            <a:r>
              <a:rPr lang="en-US" sz="1800" dirty="0"/>
              <a:t> 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endParaRPr lang="en-US" sz="1800" dirty="0"/>
          </a:p>
          <a:p>
            <a:pPr>
              <a:spcBef>
                <a:spcPts val="600"/>
              </a:spcBef>
            </a:pPr>
            <a:endParaRPr lang="en-US" sz="1800" dirty="0"/>
          </a:p>
          <a:p>
            <a:pPr marL="342900" indent="-342900">
              <a:spcBef>
                <a:spcPts val="600"/>
              </a:spcBef>
              <a:buAutoNum type="arabicPeriod"/>
            </a:pPr>
            <a:endParaRPr lang="en-US" sz="1800" dirty="0"/>
          </a:p>
          <a:p>
            <a:pPr>
              <a:spcBef>
                <a:spcPts val="600"/>
              </a:spcBef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2314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p2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62" name="Google Shape;3937;p25">
            <a:extLst>
              <a:ext uri="{FF2B5EF4-FFF2-40B4-BE49-F238E27FC236}">
                <a16:creationId xmlns:a16="http://schemas.microsoft.com/office/drawing/2014/main" id="{4D504297-69CB-0647-80E3-ACC103169E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531" y="77408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Product Group: TV  </a:t>
            </a:r>
            <a:endParaRPr dirty="0"/>
          </a:p>
        </p:txBody>
      </p:sp>
      <p:sp>
        <p:nvSpPr>
          <p:cNvPr id="63" name="Google Shape;3907;p21">
            <a:extLst>
              <a:ext uri="{FF2B5EF4-FFF2-40B4-BE49-F238E27FC236}">
                <a16:creationId xmlns:a16="http://schemas.microsoft.com/office/drawing/2014/main" id="{129837C3-CA93-0A49-9EED-EE6B536600C2}"/>
              </a:ext>
            </a:extLst>
          </p:cNvPr>
          <p:cNvSpPr txBox="1">
            <a:spLocks/>
          </p:cNvSpPr>
          <p:nvPr/>
        </p:nvSpPr>
        <p:spPr>
          <a:xfrm>
            <a:off x="91531" y="3725250"/>
            <a:ext cx="7812392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800"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" name="Google Shape;3907;p21">
            <a:extLst>
              <a:ext uri="{FF2B5EF4-FFF2-40B4-BE49-F238E27FC236}">
                <a16:creationId xmlns:a16="http://schemas.microsoft.com/office/drawing/2014/main" id="{BB5DE870-CD4C-7746-BBD9-2296B15664E5}"/>
              </a:ext>
            </a:extLst>
          </p:cNvPr>
          <p:cNvSpPr txBox="1">
            <a:spLocks/>
          </p:cNvSpPr>
          <p:nvPr/>
        </p:nvSpPr>
        <p:spPr>
          <a:xfrm>
            <a:off x="91530" y="902352"/>
            <a:ext cx="2827033" cy="12676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800" b="1" dirty="0"/>
              <a:t>FAQs</a:t>
            </a:r>
            <a:r>
              <a:rPr lang="en-US" sz="1800" dirty="0"/>
              <a:t>: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600" dirty="0"/>
              <a:t>PS3 compatible? 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600" dirty="0"/>
              <a:t>Sleep timer feature? 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endParaRPr lang="en-US" sz="1600" dirty="0"/>
          </a:p>
          <a:p>
            <a:pPr>
              <a:spcBef>
                <a:spcPts val="600"/>
              </a:spcBef>
            </a:pPr>
            <a:r>
              <a:rPr lang="en-US" sz="1800" b="1" dirty="0"/>
              <a:t>Suggestions</a:t>
            </a:r>
            <a:r>
              <a:rPr lang="en-US" sz="1800" dirty="0"/>
              <a:t>: 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600" dirty="0"/>
              <a:t>Provide details of supported gaming consoles 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600" dirty="0"/>
              <a:t>List of features and functionalities     (example: 30           minute sleep timer)</a:t>
            </a:r>
            <a:endParaRPr lang="en-US" sz="1800" dirty="0"/>
          </a:p>
          <a:p>
            <a:pPr marL="342900" indent="-342900">
              <a:spcBef>
                <a:spcPts val="600"/>
              </a:spcBef>
              <a:buAutoNum type="arabicPeriod"/>
            </a:pPr>
            <a:endParaRPr lang="en-US" sz="1800" dirty="0"/>
          </a:p>
          <a:p>
            <a:pPr marL="342900" indent="-342900">
              <a:spcBef>
                <a:spcPts val="600"/>
              </a:spcBef>
              <a:buAutoNum type="arabicPeriod"/>
            </a:pPr>
            <a:endParaRPr lang="en-US" sz="1800" dirty="0"/>
          </a:p>
          <a:p>
            <a:pPr>
              <a:spcBef>
                <a:spcPts val="600"/>
              </a:spcBef>
            </a:pPr>
            <a:r>
              <a:rPr lang="en-US" sz="1800" dirty="0"/>
              <a:t> 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endParaRPr lang="en-US" sz="1800" dirty="0"/>
          </a:p>
          <a:p>
            <a:pPr>
              <a:spcBef>
                <a:spcPts val="600"/>
              </a:spcBef>
            </a:pPr>
            <a:endParaRPr lang="en-US" sz="1800" dirty="0"/>
          </a:p>
          <a:p>
            <a:pPr marL="342900" indent="-342900">
              <a:spcBef>
                <a:spcPts val="600"/>
              </a:spcBef>
              <a:buAutoNum type="arabicPeriod"/>
            </a:pPr>
            <a:endParaRPr lang="en-US" sz="1800" dirty="0"/>
          </a:p>
          <a:p>
            <a:pPr>
              <a:spcBef>
                <a:spcPts val="600"/>
              </a:spcBef>
            </a:pP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D1DA8-6B41-8448-A7E5-4820F763CFF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765119" y="934808"/>
            <a:ext cx="6299875" cy="413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406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p2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62" name="Google Shape;3937;p25">
            <a:extLst>
              <a:ext uri="{FF2B5EF4-FFF2-40B4-BE49-F238E27FC236}">
                <a16:creationId xmlns:a16="http://schemas.microsoft.com/office/drawing/2014/main" id="{4D504297-69CB-0647-80E3-ACC103169E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531" y="77408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Product Group: Speakers  </a:t>
            </a:r>
            <a:endParaRPr dirty="0"/>
          </a:p>
        </p:txBody>
      </p:sp>
      <p:sp>
        <p:nvSpPr>
          <p:cNvPr id="63" name="Google Shape;3907;p21">
            <a:extLst>
              <a:ext uri="{FF2B5EF4-FFF2-40B4-BE49-F238E27FC236}">
                <a16:creationId xmlns:a16="http://schemas.microsoft.com/office/drawing/2014/main" id="{129837C3-CA93-0A49-9EED-EE6B536600C2}"/>
              </a:ext>
            </a:extLst>
          </p:cNvPr>
          <p:cNvSpPr txBox="1">
            <a:spLocks/>
          </p:cNvSpPr>
          <p:nvPr/>
        </p:nvSpPr>
        <p:spPr>
          <a:xfrm>
            <a:off x="91531" y="3725250"/>
            <a:ext cx="7812392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800"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" name="Google Shape;3907;p21">
            <a:extLst>
              <a:ext uri="{FF2B5EF4-FFF2-40B4-BE49-F238E27FC236}">
                <a16:creationId xmlns:a16="http://schemas.microsoft.com/office/drawing/2014/main" id="{BB5DE870-CD4C-7746-BBD9-2296B15664E5}"/>
              </a:ext>
            </a:extLst>
          </p:cNvPr>
          <p:cNvSpPr txBox="1">
            <a:spLocks/>
          </p:cNvSpPr>
          <p:nvPr/>
        </p:nvSpPr>
        <p:spPr>
          <a:xfrm>
            <a:off x="91530" y="902352"/>
            <a:ext cx="2827033" cy="12676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800" b="1" dirty="0"/>
              <a:t>FAQs</a:t>
            </a:r>
            <a:r>
              <a:rPr lang="en-US" sz="1800" dirty="0"/>
              <a:t>: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600" dirty="0"/>
              <a:t>Supports additional speakers? 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600" dirty="0"/>
              <a:t>Outdoor usability? 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endParaRPr lang="en-US" sz="1600" dirty="0"/>
          </a:p>
          <a:p>
            <a:pPr>
              <a:spcBef>
                <a:spcPts val="600"/>
              </a:spcBef>
            </a:pPr>
            <a:r>
              <a:rPr lang="en-US" sz="1800" b="1" dirty="0"/>
              <a:t>Suggestions</a:t>
            </a:r>
            <a:r>
              <a:rPr lang="en-US" sz="1800" dirty="0"/>
              <a:t>: 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600" dirty="0"/>
              <a:t>Provide details of supported additional speakers (brand and model)  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600" dirty="0"/>
              <a:t>List the speak models that support outdoor use and which models work best outdoors </a:t>
            </a:r>
            <a:endParaRPr lang="en-US" sz="1800" dirty="0"/>
          </a:p>
          <a:p>
            <a:pPr marL="342900" indent="-342900">
              <a:spcBef>
                <a:spcPts val="600"/>
              </a:spcBef>
              <a:buAutoNum type="arabicPeriod"/>
            </a:pPr>
            <a:endParaRPr lang="en-US" sz="1800" dirty="0"/>
          </a:p>
          <a:p>
            <a:pPr>
              <a:spcBef>
                <a:spcPts val="600"/>
              </a:spcBef>
            </a:pPr>
            <a:r>
              <a:rPr lang="en-US" sz="1800" dirty="0"/>
              <a:t> 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endParaRPr lang="en-US" sz="1800" dirty="0"/>
          </a:p>
          <a:p>
            <a:pPr>
              <a:spcBef>
                <a:spcPts val="600"/>
              </a:spcBef>
            </a:pPr>
            <a:endParaRPr lang="en-US" sz="1800" dirty="0"/>
          </a:p>
          <a:p>
            <a:pPr marL="342900" indent="-342900">
              <a:spcBef>
                <a:spcPts val="600"/>
              </a:spcBef>
              <a:buAutoNum type="arabicPeriod"/>
            </a:pPr>
            <a:endParaRPr lang="en-US" sz="1800" dirty="0"/>
          </a:p>
          <a:p>
            <a:pPr>
              <a:spcBef>
                <a:spcPts val="600"/>
              </a:spcBef>
            </a:pPr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82381F-2065-A548-8D90-364DD17CD6F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715017" y="934808"/>
            <a:ext cx="6337452" cy="402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58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1" name="Google Shape;3951;p26"/>
          <p:cNvSpPr txBox="1">
            <a:spLocks noGrp="1"/>
          </p:cNvSpPr>
          <p:nvPr>
            <p:ph type="title"/>
          </p:nvPr>
        </p:nvSpPr>
        <p:spPr>
          <a:xfrm>
            <a:off x="91531" y="138126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Steps</a:t>
            </a:r>
            <a:endParaRPr dirty="0"/>
          </a:p>
        </p:txBody>
      </p:sp>
      <p:sp>
        <p:nvSpPr>
          <p:cNvPr id="3952" name="Google Shape;3952;p26"/>
          <p:cNvSpPr/>
          <p:nvPr/>
        </p:nvSpPr>
        <p:spPr>
          <a:xfrm>
            <a:off x="2133741" y="1574454"/>
            <a:ext cx="1488510" cy="1396074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ML Algorithms that can measure customer and supplier tone in response </a:t>
            </a:r>
            <a:endParaRPr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54" name="Google Shape;3954;p26"/>
          <p:cNvSpPr/>
          <p:nvPr/>
        </p:nvSpPr>
        <p:spPr>
          <a:xfrm>
            <a:off x="4770036" y="1574454"/>
            <a:ext cx="1488510" cy="1380587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Chat Bot integrated into website to answer questions </a:t>
            </a:r>
            <a:r>
              <a:rPr lang="en-US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immediately</a:t>
            </a:r>
            <a: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</a:t>
            </a:r>
            <a:endParaRPr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55" name="Google Shape;3955;p26"/>
          <p:cNvCxnSpPr>
            <a:cxnSpLocks/>
            <a:stCxn id="3952" idx="3"/>
            <a:endCxn id="3954" idx="1"/>
          </p:cNvCxnSpPr>
          <p:nvPr/>
        </p:nvCxnSpPr>
        <p:spPr>
          <a:xfrm flipV="1">
            <a:off x="3622251" y="2264748"/>
            <a:ext cx="1147785" cy="7743"/>
          </a:xfrm>
          <a:prstGeom prst="straightConnector1">
            <a:avLst/>
          </a:prstGeom>
          <a:noFill/>
          <a:ln w="38100" cap="flat" cmpd="sng">
            <a:solidFill>
              <a:srgbClr val="D3EBD5"/>
            </a:solidFill>
            <a:prstDash val="solid"/>
            <a:round/>
            <a:headEnd type="diamond" w="sm" len="sm"/>
            <a:tailEnd type="diamond" w="sm" len="sm"/>
          </a:ln>
        </p:spPr>
      </p:cxnSp>
      <p:sp>
        <p:nvSpPr>
          <p:cNvPr id="3958" name="Google Shape;3958;p2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5" name="Google Shape;3995;p30"/>
          <p:cNvSpPr txBox="1">
            <a:spLocks noGrp="1"/>
          </p:cNvSpPr>
          <p:nvPr>
            <p:ph type="ctrTitle" idx="4294967295"/>
          </p:nvPr>
        </p:nvSpPr>
        <p:spPr>
          <a:xfrm>
            <a:off x="640225" y="147360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80BFB7"/>
                </a:solidFill>
              </a:rPr>
              <a:t>THANKS!</a:t>
            </a:r>
            <a:endParaRPr sz="6000">
              <a:solidFill>
                <a:srgbClr val="80BFB7"/>
              </a:solidFill>
            </a:endParaRPr>
          </a:p>
        </p:txBody>
      </p:sp>
      <p:sp>
        <p:nvSpPr>
          <p:cNvPr id="3996" name="Google Shape;3996;p30"/>
          <p:cNvSpPr txBox="1">
            <a:spLocks noGrp="1"/>
          </p:cNvSpPr>
          <p:nvPr>
            <p:ph type="subTitle" idx="4294967295"/>
          </p:nvPr>
        </p:nvSpPr>
        <p:spPr>
          <a:xfrm>
            <a:off x="640225" y="2633400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D3EBD5"/>
                </a:solidFill>
                <a:highlight>
                  <a:srgbClr val="01597F"/>
                </a:highlight>
              </a:rPr>
              <a:t>Any questions?</a:t>
            </a:r>
            <a:endParaRPr sz="3600">
              <a:solidFill>
                <a:srgbClr val="D3EBD5"/>
              </a:solidFill>
              <a:highlight>
                <a:srgbClr val="01597F"/>
              </a:highlight>
            </a:endParaRPr>
          </a:p>
        </p:txBody>
      </p:sp>
      <p:sp>
        <p:nvSpPr>
          <p:cNvPr id="3997" name="Google Shape;3997;p3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2" name="Google Shape;3852;p15"/>
          <p:cNvSpPr txBox="1">
            <a:spLocks noGrp="1"/>
          </p:cNvSpPr>
          <p:nvPr>
            <p:ph type="ctrTitle"/>
          </p:nvPr>
        </p:nvSpPr>
        <p:spPr>
          <a:xfrm>
            <a:off x="685800" y="14119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Question </a:t>
            </a:r>
            <a:endParaRPr dirty="0"/>
          </a:p>
        </p:txBody>
      </p:sp>
      <p:sp>
        <p:nvSpPr>
          <p:cNvPr id="3853" name="Google Shape;3853;p15"/>
          <p:cNvSpPr txBox="1">
            <a:spLocks noGrp="1"/>
          </p:cNvSpPr>
          <p:nvPr>
            <p:ph type="subTitle" idx="1"/>
          </p:nvPr>
        </p:nvSpPr>
        <p:spPr>
          <a:xfrm>
            <a:off x="685800" y="2571750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dirty="0"/>
              <a:t>What improvements can Dualcore make to their website, to </a:t>
            </a:r>
            <a:r>
              <a:rPr lang="en-US" dirty="0"/>
              <a:t>quicken</a:t>
            </a:r>
            <a:r>
              <a:rPr lang="en" dirty="0"/>
              <a:t> </a:t>
            </a:r>
            <a:r>
              <a:rPr lang="en-US" dirty="0"/>
              <a:t>a customer’s decision making process?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title"/>
          </p:nvPr>
        </p:nvSpPr>
        <p:spPr>
          <a:xfrm>
            <a:off x="91531" y="125599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Proposed</a:t>
            </a:r>
            <a:r>
              <a:rPr lang="en" dirty="0"/>
              <a:t> Business Impact</a:t>
            </a:r>
            <a:endParaRPr dirty="0"/>
          </a:p>
        </p:txBody>
      </p:sp>
      <p:sp>
        <p:nvSpPr>
          <p:cNvPr id="3860" name="Google Shape;3860;p16"/>
          <p:cNvSpPr txBox="1">
            <a:spLocks noGrp="1"/>
          </p:cNvSpPr>
          <p:nvPr>
            <p:ph type="body" idx="1"/>
          </p:nvPr>
        </p:nvSpPr>
        <p:spPr>
          <a:xfrm>
            <a:off x="91532" y="1471500"/>
            <a:ext cx="6761099" cy="22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</a:pPr>
            <a:r>
              <a:rPr lang="en-US" sz="2000" b="1" dirty="0">
                <a:latin typeface="Titillium Web"/>
                <a:ea typeface="Titillium Web"/>
                <a:cs typeface="Titillium Web"/>
                <a:sym typeface="Titillium Web"/>
              </a:rPr>
              <a:t>We will calculate the supplier engagement for each category to tell </a:t>
            </a:r>
            <a:r>
              <a:rPr lang="en-US" sz="2000" b="1" dirty="0" err="1">
                <a:latin typeface="Titillium Web"/>
                <a:ea typeface="Titillium Web"/>
                <a:cs typeface="Titillium Web"/>
                <a:sym typeface="Titillium Web"/>
              </a:rPr>
              <a:t>Dualcore</a:t>
            </a:r>
            <a:r>
              <a:rPr lang="en-US" sz="2000" b="1" dirty="0">
                <a:latin typeface="Titillium Web"/>
                <a:ea typeface="Titillium Web"/>
                <a:cs typeface="Titillium Web"/>
                <a:sym typeface="Titillium Web"/>
              </a:rPr>
              <a:t> where they can improve</a:t>
            </a:r>
            <a:endParaRPr lang="en" sz="2000" b="1" dirty="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171450" indent="-171450">
              <a:buClr>
                <a:schemeClr val="dk1"/>
              </a:buClr>
              <a:buSzPts val="1100"/>
            </a:pPr>
            <a:endParaRPr lang="en" sz="2000" b="1" dirty="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" sz="2000" b="1" dirty="0">
                <a:latin typeface="Titillium Web"/>
                <a:ea typeface="Titillium Web"/>
                <a:cs typeface="Titillium Web"/>
                <a:sym typeface="Titillium Web"/>
              </a:rPr>
              <a:t> We’ll recommend ways to improve the product description section of the Dualcore website </a:t>
            </a:r>
          </a:p>
          <a:p>
            <a:pPr marL="171450" indent="-171450">
              <a:buClr>
                <a:schemeClr val="dk1"/>
              </a:buClr>
              <a:buSzPts val="1100"/>
            </a:pPr>
            <a:endParaRPr lang="en" sz="2000" b="1" dirty="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" sz="2000" b="1" dirty="0">
                <a:latin typeface="Titillium Web"/>
                <a:ea typeface="Titillium Web"/>
                <a:cs typeface="Titillium Web"/>
                <a:sym typeface="Titillium Web"/>
              </a:rPr>
              <a:t>Effectively reducing the decision time required by a customer when shopping on </a:t>
            </a:r>
            <a:r>
              <a:rPr lang="en" sz="2000" b="1" dirty="0" err="1">
                <a:latin typeface="Titillium Web"/>
                <a:ea typeface="Titillium Web"/>
                <a:cs typeface="Titillium Web"/>
                <a:sym typeface="Titillium Web"/>
              </a:rPr>
              <a:t>Dualcore’s</a:t>
            </a:r>
            <a:r>
              <a:rPr lang="en" sz="2000" b="1" dirty="0">
                <a:latin typeface="Titillium Web"/>
                <a:ea typeface="Titillium Web"/>
                <a:cs typeface="Titillium Web"/>
                <a:sym typeface="Titillium Web"/>
              </a:rPr>
              <a:t> website </a:t>
            </a:r>
            <a:endParaRPr sz="2000" b="1" dirty="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61" name="Google Shape;3861;p1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7" name="Google Shape;3887;p18"/>
          <p:cNvSpPr txBox="1">
            <a:spLocks noGrp="1"/>
          </p:cNvSpPr>
          <p:nvPr>
            <p:ph type="title"/>
          </p:nvPr>
        </p:nvSpPr>
        <p:spPr>
          <a:xfrm>
            <a:off x="91531" y="150651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Supplier Engagement Analysis </a:t>
            </a:r>
            <a:endParaRPr dirty="0"/>
          </a:p>
        </p:txBody>
      </p:sp>
      <p:sp>
        <p:nvSpPr>
          <p:cNvPr id="3889" name="Google Shape;3889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E509EE8-B9C6-4E13-8686-7E190DB9E0B0}"/>
              </a:ext>
            </a:extLst>
          </p:cNvPr>
          <p:cNvGrpSpPr/>
          <p:nvPr/>
        </p:nvGrpSpPr>
        <p:grpSpPr>
          <a:xfrm>
            <a:off x="1076721" y="1190343"/>
            <a:ext cx="6189784" cy="3357490"/>
            <a:chOff x="750452" y="1289559"/>
            <a:chExt cx="7708533" cy="4726440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7CCAA370-C7B1-4806-ABCE-9579BF91A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452" y="1289559"/>
              <a:ext cx="3695282" cy="2256331"/>
            </a:xfrm>
            <a:custGeom>
              <a:avLst/>
              <a:gdLst/>
              <a:ahLst/>
              <a:cxnLst>
                <a:cxn ang="0">
                  <a:pos x="2057" y="400"/>
                </a:cxn>
                <a:cxn ang="0">
                  <a:pos x="2044" y="398"/>
                </a:cxn>
                <a:cxn ang="0">
                  <a:pos x="1986" y="405"/>
                </a:cxn>
                <a:cxn ang="0">
                  <a:pos x="1943" y="413"/>
                </a:cxn>
                <a:cxn ang="0">
                  <a:pos x="1900" y="420"/>
                </a:cxn>
                <a:cxn ang="0">
                  <a:pos x="1887" y="426"/>
                </a:cxn>
                <a:cxn ang="0">
                  <a:pos x="1858" y="433"/>
                </a:cxn>
                <a:cxn ang="0">
                  <a:pos x="1818" y="444"/>
                </a:cxn>
                <a:cxn ang="0">
                  <a:pos x="1751" y="469"/>
                </a:cxn>
                <a:cxn ang="0">
                  <a:pos x="1689" y="497"/>
                </a:cxn>
                <a:cxn ang="0">
                  <a:pos x="1626" y="533"/>
                </a:cxn>
                <a:cxn ang="0">
                  <a:pos x="1591" y="556"/>
                </a:cxn>
                <a:cxn ang="0">
                  <a:pos x="1501" y="621"/>
                </a:cxn>
                <a:cxn ang="0">
                  <a:pos x="1426" y="692"/>
                </a:cxn>
                <a:cxn ang="0">
                  <a:pos x="1343" y="787"/>
                </a:cxn>
                <a:cxn ang="0">
                  <a:pos x="1302" y="848"/>
                </a:cxn>
                <a:cxn ang="0">
                  <a:pos x="1256" y="931"/>
                </a:cxn>
                <a:cxn ang="0">
                  <a:pos x="1225" y="995"/>
                </a:cxn>
                <a:cxn ang="0">
                  <a:pos x="1211" y="1035"/>
                </a:cxn>
                <a:cxn ang="0">
                  <a:pos x="1198" y="1074"/>
                </a:cxn>
                <a:cxn ang="0">
                  <a:pos x="1195" y="1079"/>
                </a:cxn>
                <a:cxn ang="0">
                  <a:pos x="1191" y="1096"/>
                </a:cxn>
                <a:cxn ang="0">
                  <a:pos x="1187" y="1106"/>
                </a:cxn>
                <a:cxn ang="0">
                  <a:pos x="1173" y="1215"/>
                </a:cxn>
                <a:cxn ang="0">
                  <a:pos x="1213" y="1192"/>
                </a:cxn>
                <a:cxn ang="0">
                  <a:pos x="1281" y="1149"/>
                </a:cxn>
                <a:cxn ang="0">
                  <a:pos x="1353" y="1103"/>
                </a:cxn>
                <a:cxn ang="0">
                  <a:pos x="1410" y="1066"/>
                </a:cxn>
                <a:cxn ang="0">
                  <a:pos x="1447" y="1062"/>
                </a:cxn>
                <a:cxn ang="0">
                  <a:pos x="1497" y="1091"/>
                </a:cxn>
                <a:cxn ang="0">
                  <a:pos x="1549" y="1125"/>
                </a:cxn>
                <a:cxn ang="0">
                  <a:pos x="1579" y="1143"/>
                </a:cxn>
                <a:cxn ang="0">
                  <a:pos x="1628" y="1173"/>
                </a:cxn>
                <a:cxn ang="0">
                  <a:pos x="1665" y="1196"/>
                </a:cxn>
                <a:cxn ang="0">
                  <a:pos x="1679" y="1183"/>
                </a:cxn>
                <a:cxn ang="0">
                  <a:pos x="1707" y="1124"/>
                </a:cxn>
                <a:cxn ang="0">
                  <a:pos x="1736" y="1076"/>
                </a:cxn>
                <a:cxn ang="0">
                  <a:pos x="1823" y="979"/>
                </a:cxn>
                <a:cxn ang="0">
                  <a:pos x="1876" y="944"/>
                </a:cxn>
                <a:cxn ang="0">
                  <a:pos x="1959" y="903"/>
                </a:cxn>
                <a:cxn ang="0">
                  <a:pos x="2030" y="882"/>
                </a:cxn>
                <a:cxn ang="0">
                  <a:pos x="1713" y="1256"/>
                </a:cxn>
                <a:cxn ang="0">
                  <a:pos x="1643" y="1218"/>
                </a:cxn>
                <a:cxn ang="0">
                  <a:pos x="1598" y="1192"/>
                </a:cxn>
                <a:cxn ang="0">
                  <a:pos x="1534" y="1156"/>
                </a:cxn>
                <a:cxn ang="0">
                  <a:pos x="1474" y="1121"/>
                </a:cxn>
                <a:cxn ang="0">
                  <a:pos x="1438" y="1100"/>
                </a:cxn>
                <a:cxn ang="0">
                  <a:pos x="1421" y="1107"/>
                </a:cxn>
                <a:cxn ang="0">
                  <a:pos x="1370" y="1137"/>
                </a:cxn>
                <a:cxn ang="0">
                  <a:pos x="1306" y="1179"/>
                </a:cxn>
                <a:cxn ang="0">
                  <a:pos x="1251" y="1214"/>
                </a:cxn>
                <a:cxn ang="0">
                  <a:pos x="1185" y="1256"/>
                </a:cxn>
              </a:cxnLst>
              <a:rect l="0" t="0" r="r" b="b"/>
              <a:pathLst>
                <a:path w="2057" h="1256">
                  <a:moveTo>
                    <a:pt x="0" y="0"/>
                  </a:moveTo>
                  <a:lnTo>
                    <a:pt x="2057" y="0"/>
                  </a:lnTo>
                  <a:lnTo>
                    <a:pt x="2057" y="400"/>
                  </a:lnTo>
                  <a:lnTo>
                    <a:pt x="2053" y="400"/>
                  </a:lnTo>
                  <a:lnTo>
                    <a:pt x="2049" y="398"/>
                  </a:lnTo>
                  <a:lnTo>
                    <a:pt x="2044" y="398"/>
                  </a:lnTo>
                  <a:lnTo>
                    <a:pt x="2021" y="400"/>
                  </a:lnTo>
                  <a:lnTo>
                    <a:pt x="2003" y="401"/>
                  </a:lnTo>
                  <a:lnTo>
                    <a:pt x="1986" y="405"/>
                  </a:lnTo>
                  <a:lnTo>
                    <a:pt x="1967" y="409"/>
                  </a:lnTo>
                  <a:lnTo>
                    <a:pt x="1957" y="410"/>
                  </a:lnTo>
                  <a:lnTo>
                    <a:pt x="1943" y="413"/>
                  </a:lnTo>
                  <a:lnTo>
                    <a:pt x="1927" y="417"/>
                  </a:lnTo>
                  <a:lnTo>
                    <a:pt x="1913" y="419"/>
                  </a:lnTo>
                  <a:lnTo>
                    <a:pt x="1900" y="420"/>
                  </a:lnTo>
                  <a:lnTo>
                    <a:pt x="1892" y="422"/>
                  </a:lnTo>
                  <a:lnTo>
                    <a:pt x="1892" y="426"/>
                  </a:lnTo>
                  <a:lnTo>
                    <a:pt x="1887" y="426"/>
                  </a:lnTo>
                  <a:lnTo>
                    <a:pt x="1876" y="427"/>
                  </a:lnTo>
                  <a:lnTo>
                    <a:pt x="1866" y="430"/>
                  </a:lnTo>
                  <a:lnTo>
                    <a:pt x="1858" y="433"/>
                  </a:lnTo>
                  <a:lnTo>
                    <a:pt x="1849" y="435"/>
                  </a:lnTo>
                  <a:lnTo>
                    <a:pt x="1835" y="439"/>
                  </a:lnTo>
                  <a:lnTo>
                    <a:pt x="1818" y="444"/>
                  </a:lnTo>
                  <a:lnTo>
                    <a:pt x="1799" y="450"/>
                  </a:lnTo>
                  <a:lnTo>
                    <a:pt x="1766" y="463"/>
                  </a:lnTo>
                  <a:lnTo>
                    <a:pt x="1751" y="469"/>
                  </a:lnTo>
                  <a:lnTo>
                    <a:pt x="1742" y="473"/>
                  </a:lnTo>
                  <a:lnTo>
                    <a:pt x="1716" y="484"/>
                  </a:lnTo>
                  <a:lnTo>
                    <a:pt x="1689" y="497"/>
                  </a:lnTo>
                  <a:lnTo>
                    <a:pt x="1661" y="512"/>
                  </a:lnTo>
                  <a:lnTo>
                    <a:pt x="1639" y="526"/>
                  </a:lnTo>
                  <a:lnTo>
                    <a:pt x="1626" y="533"/>
                  </a:lnTo>
                  <a:lnTo>
                    <a:pt x="1614" y="539"/>
                  </a:lnTo>
                  <a:lnTo>
                    <a:pt x="1602" y="547"/>
                  </a:lnTo>
                  <a:lnTo>
                    <a:pt x="1591" y="556"/>
                  </a:lnTo>
                  <a:lnTo>
                    <a:pt x="1545" y="587"/>
                  </a:lnTo>
                  <a:lnTo>
                    <a:pt x="1521" y="606"/>
                  </a:lnTo>
                  <a:lnTo>
                    <a:pt x="1501" y="621"/>
                  </a:lnTo>
                  <a:lnTo>
                    <a:pt x="1481" y="640"/>
                  </a:lnTo>
                  <a:lnTo>
                    <a:pt x="1460" y="659"/>
                  </a:lnTo>
                  <a:lnTo>
                    <a:pt x="1426" y="692"/>
                  </a:lnTo>
                  <a:lnTo>
                    <a:pt x="1396" y="722"/>
                  </a:lnTo>
                  <a:lnTo>
                    <a:pt x="1369" y="753"/>
                  </a:lnTo>
                  <a:lnTo>
                    <a:pt x="1343" y="787"/>
                  </a:lnTo>
                  <a:lnTo>
                    <a:pt x="1315" y="826"/>
                  </a:lnTo>
                  <a:lnTo>
                    <a:pt x="1310" y="835"/>
                  </a:lnTo>
                  <a:lnTo>
                    <a:pt x="1302" y="848"/>
                  </a:lnTo>
                  <a:lnTo>
                    <a:pt x="1292" y="865"/>
                  </a:lnTo>
                  <a:lnTo>
                    <a:pt x="1268" y="907"/>
                  </a:lnTo>
                  <a:lnTo>
                    <a:pt x="1256" y="931"/>
                  </a:lnTo>
                  <a:lnTo>
                    <a:pt x="1245" y="953"/>
                  </a:lnTo>
                  <a:lnTo>
                    <a:pt x="1234" y="975"/>
                  </a:lnTo>
                  <a:lnTo>
                    <a:pt x="1225" y="995"/>
                  </a:lnTo>
                  <a:lnTo>
                    <a:pt x="1217" y="1012"/>
                  </a:lnTo>
                  <a:lnTo>
                    <a:pt x="1212" y="1026"/>
                  </a:lnTo>
                  <a:lnTo>
                    <a:pt x="1211" y="1035"/>
                  </a:lnTo>
                  <a:lnTo>
                    <a:pt x="1203" y="1052"/>
                  </a:lnTo>
                  <a:lnTo>
                    <a:pt x="1199" y="1070"/>
                  </a:lnTo>
                  <a:lnTo>
                    <a:pt x="1198" y="1074"/>
                  </a:lnTo>
                  <a:lnTo>
                    <a:pt x="1196" y="1076"/>
                  </a:lnTo>
                  <a:lnTo>
                    <a:pt x="1196" y="1078"/>
                  </a:lnTo>
                  <a:lnTo>
                    <a:pt x="1195" y="1079"/>
                  </a:lnTo>
                  <a:lnTo>
                    <a:pt x="1193" y="1085"/>
                  </a:lnTo>
                  <a:lnTo>
                    <a:pt x="1193" y="1092"/>
                  </a:lnTo>
                  <a:lnTo>
                    <a:pt x="1191" y="1096"/>
                  </a:lnTo>
                  <a:lnTo>
                    <a:pt x="1191" y="1100"/>
                  </a:lnTo>
                  <a:lnTo>
                    <a:pt x="1190" y="1103"/>
                  </a:lnTo>
                  <a:lnTo>
                    <a:pt x="1187" y="1106"/>
                  </a:lnTo>
                  <a:lnTo>
                    <a:pt x="1166" y="1218"/>
                  </a:lnTo>
                  <a:lnTo>
                    <a:pt x="1168" y="1218"/>
                  </a:lnTo>
                  <a:lnTo>
                    <a:pt x="1173" y="1215"/>
                  </a:lnTo>
                  <a:lnTo>
                    <a:pt x="1182" y="1210"/>
                  </a:lnTo>
                  <a:lnTo>
                    <a:pt x="1196" y="1202"/>
                  </a:lnTo>
                  <a:lnTo>
                    <a:pt x="1213" y="1192"/>
                  </a:lnTo>
                  <a:lnTo>
                    <a:pt x="1234" y="1179"/>
                  </a:lnTo>
                  <a:lnTo>
                    <a:pt x="1256" y="1164"/>
                  </a:lnTo>
                  <a:lnTo>
                    <a:pt x="1281" y="1149"/>
                  </a:lnTo>
                  <a:lnTo>
                    <a:pt x="1305" y="1134"/>
                  </a:lnTo>
                  <a:lnTo>
                    <a:pt x="1330" y="1119"/>
                  </a:lnTo>
                  <a:lnTo>
                    <a:pt x="1353" y="1103"/>
                  </a:lnTo>
                  <a:lnTo>
                    <a:pt x="1375" y="1090"/>
                  </a:lnTo>
                  <a:lnTo>
                    <a:pt x="1394" y="1077"/>
                  </a:lnTo>
                  <a:lnTo>
                    <a:pt x="1410" y="1066"/>
                  </a:lnTo>
                  <a:lnTo>
                    <a:pt x="1430" y="1053"/>
                  </a:lnTo>
                  <a:lnTo>
                    <a:pt x="1437" y="1056"/>
                  </a:lnTo>
                  <a:lnTo>
                    <a:pt x="1447" y="1062"/>
                  </a:lnTo>
                  <a:lnTo>
                    <a:pt x="1461" y="1070"/>
                  </a:lnTo>
                  <a:lnTo>
                    <a:pt x="1478" y="1081"/>
                  </a:lnTo>
                  <a:lnTo>
                    <a:pt x="1497" y="1091"/>
                  </a:lnTo>
                  <a:lnTo>
                    <a:pt x="1514" y="1103"/>
                  </a:lnTo>
                  <a:lnTo>
                    <a:pt x="1529" y="1112"/>
                  </a:lnTo>
                  <a:lnTo>
                    <a:pt x="1549" y="1125"/>
                  </a:lnTo>
                  <a:lnTo>
                    <a:pt x="1554" y="1129"/>
                  </a:lnTo>
                  <a:lnTo>
                    <a:pt x="1566" y="1136"/>
                  </a:lnTo>
                  <a:lnTo>
                    <a:pt x="1579" y="1143"/>
                  </a:lnTo>
                  <a:lnTo>
                    <a:pt x="1596" y="1154"/>
                  </a:lnTo>
                  <a:lnTo>
                    <a:pt x="1613" y="1163"/>
                  </a:lnTo>
                  <a:lnTo>
                    <a:pt x="1628" y="1173"/>
                  </a:lnTo>
                  <a:lnTo>
                    <a:pt x="1644" y="1183"/>
                  </a:lnTo>
                  <a:lnTo>
                    <a:pt x="1657" y="1190"/>
                  </a:lnTo>
                  <a:lnTo>
                    <a:pt x="1665" y="1196"/>
                  </a:lnTo>
                  <a:lnTo>
                    <a:pt x="1669" y="1197"/>
                  </a:lnTo>
                  <a:lnTo>
                    <a:pt x="1675" y="1197"/>
                  </a:lnTo>
                  <a:lnTo>
                    <a:pt x="1679" y="1183"/>
                  </a:lnTo>
                  <a:lnTo>
                    <a:pt x="1686" y="1164"/>
                  </a:lnTo>
                  <a:lnTo>
                    <a:pt x="1695" y="1145"/>
                  </a:lnTo>
                  <a:lnTo>
                    <a:pt x="1707" y="1124"/>
                  </a:lnTo>
                  <a:lnTo>
                    <a:pt x="1717" y="1104"/>
                  </a:lnTo>
                  <a:lnTo>
                    <a:pt x="1728" y="1087"/>
                  </a:lnTo>
                  <a:lnTo>
                    <a:pt x="1736" y="1076"/>
                  </a:lnTo>
                  <a:lnTo>
                    <a:pt x="1762" y="1042"/>
                  </a:lnTo>
                  <a:lnTo>
                    <a:pt x="1793" y="1009"/>
                  </a:lnTo>
                  <a:lnTo>
                    <a:pt x="1823" y="979"/>
                  </a:lnTo>
                  <a:lnTo>
                    <a:pt x="1837" y="967"/>
                  </a:lnTo>
                  <a:lnTo>
                    <a:pt x="1856" y="955"/>
                  </a:lnTo>
                  <a:lnTo>
                    <a:pt x="1876" y="944"/>
                  </a:lnTo>
                  <a:lnTo>
                    <a:pt x="1899" y="932"/>
                  </a:lnTo>
                  <a:lnTo>
                    <a:pt x="1938" y="912"/>
                  </a:lnTo>
                  <a:lnTo>
                    <a:pt x="1959" y="903"/>
                  </a:lnTo>
                  <a:lnTo>
                    <a:pt x="1983" y="894"/>
                  </a:lnTo>
                  <a:lnTo>
                    <a:pt x="2006" y="889"/>
                  </a:lnTo>
                  <a:lnTo>
                    <a:pt x="2030" y="882"/>
                  </a:lnTo>
                  <a:lnTo>
                    <a:pt x="2057" y="878"/>
                  </a:lnTo>
                  <a:lnTo>
                    <a:pt x="2057" y="1256"/>
                  </a:lnTo>
                  <a:lnTo>
                    <a:pt x="1713" y="1256"/>
                  </a:lnTo>
                  <a:lnTo>
                    <a:pt x="1681" y="1239"/>
                  </a:lnTo>
                  <a:lnTo>
                    <a:pt x="1649" y="1222"/>
                  </a:lnTo>
                  <a:lnTo>
                    <a:pt x="1643" y="1218"/>
                  </a:lnTo>
                  <a:lnTo>
                    <a:pt x="1631" y="1211"/>
                  </a:lnTo>
                  <a:lnTo>
                    <a:pt x="1615" y="1202"/>
                  </a:lnTo>
                  <a:lnTo>
                    <a:pt x="1598" y="1192"/>
                  </a:lnTo>
                  <a:lnTo>
                    <a:pt x="1578" y="1181"/>
                  </a:lnTo>
                  <a:lnTo>
                    <a:pt x="1557" y="1168"/>
                  </a:lnTo>
                  <a:lnTo>
                    <a:pt x="1534" y="1156"/>
                  </a:lnTo>
                  <a:lnTo>
                    <a:pt x="1514" y="1143"/>
                  </a:lnTo>
                  <a:lnTo>
                    <a:pt x="1493" y="1132"/>
                  </a:lnTo>
                  <a:lnTo>
                    <a:pt x="1474" y="1121"/>
                  </a:lnTo>
                  <a:lnTo>
                    <a:pt x="1459" y="1112"/>
                  </a:lnTo>
                  <a:lnTo>
                    <a:pt x="1447" y="1106"/>
                  </a:lnTo>
                  <a:lnTo>
                    <a:pt x="1438" y="1100"/>
                  </a:lnTo>
                  <a:lnTo>
                    <a:pt x="1435" y="1099"/>
                  </a:lnTo>
                  <a:lnTo>
                    <a:pt x="1431" y="1100"/>
                  </a:lnTo>
                  <a:lnTo>
                    <a:pt x="1421" y="1107"/>
                  </a:lnTo>
                  <a:lnTo>
                    <a:pt x="1408" y="1115"/>
                  </a:lnTo>
                  <a:lnTo>
                    <a:pt x="1391" y="1125"/>
                  </a:lnTo>
                  <a:lnTo>
                    <a:pt x="1370" y="1137"/>
                  </a:lnTo>
                  <a:lnTo>
                    <a:pt x="1349" y="1150"/>
                  </a:lnTo>
                  <a:lnTo>
                    <a:pt x="1327" y="1164"/>
                  </a:lnTo>
                  <a:lnTo>
                    <a:pt x="1306" y="1179"/>
                  </a:lnTo>
                  <a:lnTo>
                    <a:pt x="1285" y="1192"/>
                  </a:lnTo>
                  <a:lnTo>
                    <a:pt x="1267" y="1203"/>
                  </a:lnTo>
                  <a:lnTo>
                    <a:pt x="1251" y="1214"/>
                  </a:lnTo>
                  <a:lnTo>
                    <a:pt x="1238" y="1220"/>
                  </a:lnTo>
                  <a:lnTo>
                    <a:pt x="1232" y="1226"/>
                  </a:lnTo>
                  <a:lnTo>
                    <a:pt x="1185" y="1256"/>
                  </a:lnTo>
                  <a:lnTo>
                    <a:pt x="0" y="1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85C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2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C0F4E7-F0FE-48C4-A65E-105B1ECAAA7F}"/>
                </a:ext>
              </a:extLst>
            </p:cNvPr>
            <p:cNvSpPr txBox="1"/>
            <p:nvPr/>
          </p:nvSpPr>
          <p:spPr>
            <a:xfrm>
              <a:off x="762610" y="1299034"/>
              <a:ext cx="1810814" cy="13431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+mn-lt"/>
                </a:rPr>
                <a:t>Identify Answers Given By Suppliers</a:t>
              </a:r>
              <a:endParaRPr lang="en-US" sz="1400" b="1" dirty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9FEC8A0D-6FAE-4624-858C-811FB6D14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421" y="1289559"/>
              <a:ext cx="3754564" cy="2256331"/>
            </a:xfrm>
            <a:custGeom>
              <a:avLst/>
              <a:gdLst/>
              <a:ahLst/>
              <a:cxnLst>
                <a:cxn ang="0">
                  <a:pos x="2077" y="1256"/>
                </a:cxn>
                <a:cxn ang="0">
                  <a:pos x="876" y="1166"/>
                </a:cxn>
                <a:cxn ang="0">
                  <a:pos x="846" y="1044"/>
                </a:cxn>
                <a:cxn ang="0">
                  <a:pos x="785" y="903"/>
                </a:cxn>
                <a:cxn ang="0">
                  <a:pos x="704" y="781"/>
                </a:cxn>
                <a:cxn ang="0">
                  <a:pos x="627" y="691"/>
                </a:cxn>
                <a:cxn ang="0">
                  <a:pos x="545" y="614"/>
                </a:cxn>
                <a:cxn ang="0">
                  <a:pos x="500" y="581"/>
                </a:cxn>
                <a:cxn ang="0">
                  <a:pos x="419" y="527"/>
                </a:cxn>
                <a:cxn ang="0">
                  <a:pos x="352" y="491"/>
                </a:cxn>
                <a:cxn ang="0">
                  <a:pos x="292" y="467"/>
                </a:cxn>
                <a:cxn ang="0">
                  <a:pos x="230" y="444"/>
                </a:cxn>
                <a:cxn ang="0">
                  <a:pos x="166" y="426"/>
                </a:cxn>
                <a:cxn ang="0">
                  <a:pos x="136" y="419"/>
                </a:cxn>
                <a:cxn ang="0">
                  <a:pos x="118" y="411"/>
                </a:cxn>
                <a:cxn ang="0">
                  <a:pos x="32" y="413"/>
                </a:cxn>
                <a:cxn ang="0">
                  <a:pos x="54" y="448"/>
                </a:cxn>
                <a:cxn ang="0">
                  <a:pos x="92" y="509"/>
                </a:cxn>
                <a:cxn ang="0">
                  <a:pos x="113" y="543"/>
                </a:cxn>
                <a:cxn ang="0">
                  <a:pos x="152" y="606"/>
                </a:cxn>
                <a:cxn ang="0">
                  <a:pos x="174" y="641"/>
                </a:cxn>
                <a:cxn ang="0">
                  <a:pos x="169" y="659"/>
                </a:cxn>
                <a:cxn ang="0">
                  <a:pos x="143" y="702"/>
                </a:cxn>
                <a:cxn ang="0">
                  <a:pos x="115" y="748"/>
                </a:cxn>
                <a:cxn ang="0">
                  <a:pos x="101" y="770"/>
                </a:cxn>
                <a:cxn ang="0">
                  <a:pos x="76" y="812"/>
                </a:cxn>
                <a:cxn ang="0">
                  <a:pos x="47" y="860"/>
                </a:cxn>
                <a:cxn ang="0">
                  <a:pos x="33" y="885"/>
                </a:cxn>
                <a:cxn ang="0">
                  <a:pos x="58" y="898"/>
                </a:cxn>
                <a:cxn ang="0">
                  <a:pos x="89" y="908"/>
                </a:cxn>
                <a:cxn ang="0">
                  <a:pos x="158" y="941"/>
                </a:cxn>
                <a:cxn ang="0">
                  <a:pos x="187" y="958"/>
                </a:cxn>
                <a:cxn ang="0">
                  <a:pos x="226" y="985"/>
                </a:cxn>
                <a:cxn ang="0">
                  <a:pos x="297" y="1055"/>
                </a:cxn>
                <a:cxn ang="0">
                  <a:pos x="324" y="1091"/>
                </a:cxn>
                <a:cxn ang="0">
                  <a:pos x="349" y="1136"/>
                </a:cxn>
                <a:cxn ang="0">
                  <a:pos x="370" y="1181"/>
                </a:cxn>
                <a:cxn ang="0">
                  <a:pos x="379" y="1206"/>
                </a:cxn>
                <a:cxn ang="0">
                  <a:pos x="0" y="1256"/>
                </a:cxn>
                <a:cxn ang="0">
                  <a:pos x="58" y="765"/>
                </a:cxn>
                <a:cxn ang="0">
                  <a:pos x="105" y="694"/>
                </a:cxn>
                <a:cxn ang="0">
                  <a:pos x="131" y="655"/>
                </a:cxn>
                <a:cxn ang="0">
                  <a:pos x="118" y="631"/>
                </a:cxn>
                <a:cxn ang="0">
                  <a:pos x="85" y="578"/>
                </a:cxn>
                <a:cxn ang="0">
                  <a:pos x="34" y="499"/>
                </a:cxn>
                <a:cxn ang="0">
                  <a:pos x="7" y="458"/>
                </a:cxn>
                <a:cxn ang="0">
                  <a:pos x="0" y="0"/>
                </a:cxn>
              </a:cxnLst>
              <a:rect l="0" t="0" r="r" b="b"/>
              <a:pathLst>
                <a:path w="2077" h="1256">
                  <a:moveTo>
                    <a:pt x="0" y="0"/>
                  </a:moveTo>
                  <a:lnTo>
                    <a:pt x="2077" y="0"/>
                  </a:lnTo>
                  <a:lnTo>
                    <a:pt x="2077" y="1256"/>
                  </a:lnTo>
                  <a:lnTo>
                    <a:pt x="892" y="1256"/>
                  </a:lnTo>
                  <a:lnTo>
                    <a:pt x="885" y="1210"/>
                  </a:lnTo>
                  <a:lnTo>
                    <a:pt x="876" y="1166"/>
                  </a:lnTo>
                  <a:lnTo>
                    <a:pt x="867" y="1125"/>
                  </a:lnTo>
                  <a:lnTo>
                    <a:pt x="858" y="1086"/>
                  </a:lnTo>
                  <a:lnTo>
                    <a:pt x="846" y="1044"/>
                  </a:lnTo>
                  <a:lnTo>
                    <a:pt x="833" y="1005"/>
                  </a:lnTo>
                  <a:lnTo>
                    <a:pt x="802" y="937"/>
                  </a:lnTo>
                  <a:lnTo>
                    <a:pt x="785" y="903"/>
                  </a:lnTo>
                  <a:lnTo>
                    <a:pt x="746" y="841"/>
                  </a:lnTo>
                  <a:lnTo>
                    <a:pt x="725" y="808"/>
                  </a:lnTo>
                  <a:lnTo>
                    <a:pt x="704" y="781"/>
                  </a:lnTo>
                  <a:lnTo>
                    <a:pt x="682" y="753"/>
                  </a:lnTo>
                  <a:lnTo>
                    <a:pt x="658" y="724"/>
                  </a:lnTo>
                  <a:lnTo>
                    <a:pt x="627" y="691"/>
                  </a:lnTo>
                  <a:lnTo>
                    <a:pt x="593" y="657"/>
                  </a:lnTo>
                  <a:lnTo>
                    <a:pt x="557" y="625"/>
                  </a:lnTo>
                  <a:lnTo>
                    <a:pt x="545" y="614"/>
                  </a:lnTo>
                  <a:lnTo>
                    <a:pt x="530" y="602"/>
                  </a:lnTo>
                  <a:lnTo>
                    <a:pt x="516" y="591"/>
                  </a:lnTo>
                  <a:lnTo>
                    <a:pt x="500" y="581"/>
                  </a:lnTo>
                  <a:lnTo>
                    <a:pt x="479" y="568"/>
                  </a:lnTo>
                  <a:lnTo>
                    <a:pt x="459" y="554"/>
                  </a:lnTo>
                  <a:lnTo>
                    <a:pt x="419" y="527"/>
                  </a:lnTo>
                  <a:lnTo>
                    <a:pt x="396" y="514"/>
                  </a:lnTo>
                  <a:lnTo>
                    <a:pt x="375" y="503"/>
                  </a:lnTo>
                  <a:lnTo>
                    <a:pt x="352" y="491"/>
                  </a:lnTo>
                  <a:lnTo>
                    <a:pt x="329" y="482"/>
                  </a:lnTo>
                  <a:lnTo>
                    <a:pt x="305" y="473"/>
                  </a:lnTo>
                  <a:lnTo>
                    <a:pt x="292" y="467"/>
                  </a:lnTo>
                  <a:lnTo>
                    <a:pt x="273" y="460"/>
                  </a:lnTo>
                  <a:lnTo>
                    <a:pt x="252" y="452"/>
                  </a:lnTo>
                  <a:lnTo>
                    <a:pt x="230" y="444"/>
                  </a:lnTo>
                  <a:lnTo>
                    <a:pt x="207" y="436"/>
                  </a:lnTo>
                  <a:lnTo>
                    <a:pt x="185" y="430"/>
                  </a:lnTo>
                  <a:lnTo>
                    <a:pt x="166" y="426"/>
                  </a:lnTo>
                  <a:lnTo>
                    <a:pt x="151" y="424"/>
                  </a:lnTo>
                  <a:lnTo>
                    <a:pt x="151" y="422"/>
                  </a:lnTo>
                  <a:lnTo>
                    <a:pt x="136" y="419"/>
                  </a:lnTo>
                  <a:lnTo>
                    <a:pt x="131" y="417"/>
                  </a:lnTo>
                  <a:lnTo>
                    <a:pt x="117" y="413"/>
                  </a:lnTo>
                  <a:lnTo>
                    <a:pt x="118" y="411"/>
                  </a:lnTo>
                  <a:lnTo>
                    <a:pt x="28" y="402"/>
                  </a:lnTo>
                  <a:lnTo>
                    <a:pt x="28" y="410"/>
                  </a:lnTo>
                  <a:lnTo>
                    <a:pt x="32" y="413"/>
                  </a:lnTo>
                  <a:lnTo>
                    <a:pt x="37" y="422"/>
                  </a:lnTo>
                  <a:lnTo>
                    <a:pt x="45" y="433"/>
                  </a:lnTo>
                  <a:lnTo>
                    <a:pt x="54" y="448"/>
                  </a:lnTo>
                  <a:lnTo>
                    <a:pt x="75" y="479"/>
                  </a:lnTo>
                  <a:lnTo>
                    <a:pt x="84" y="495"/>
                  </a:lnTo>
                  <a:lnTo>
                    <a:pt x="92" y="509"/>
                  </a:lnTo>
                  <a:lnTo>
                    <a:pt x="98" y="520"/>
                  </a:lnTo>
                  <a:lnTo>
                    <a:pt x="106" y="533"/>
                  </a:lnTo>
                  <a:lnTo>
                    <a:pt x="113" y="543"/>
                  </a:lnTo>
                  <a:lnTo>
                    <a:pt x="122" y="556"/>
                  </a:lnTo>
                  <a:lnTo>
                    <a:pt x="131" y="572"/>
                  </a:lnTo>
                  <a:lnTo>
                    <a:pt x="152" y="606"/>
                  </a:lnTo>
                  <a:lnTo>
                    <a:pt x="161" y="620"/>
                  </a:lnTo>
                  <a:lnTo>
                    <a:pt x="169" y="632"/>
                  </a:lnTo>
                  <a:lnTo>
                    <a:pt x="174" y="641"/>
                  </a:lnTo>
                  <a:lnTo>
                    <a:pt x="175" y="645"/>
                  </a:lnTo>
                  <a:lnTo>
                    <a:pt x="174" y="650"/>
                  </a:lnTo>
                  <a:lnTo>
                    <a:pt x="169" y="659"/>
                  </a:lnTo>
                  <a:lnTo>
                    <a:pt x="161" y="672"/>
                  </a:lnTo>
                  <a:lnTo>
                    <a:pt x="153" y="687"/>
                  </a:lnTo>
                  <a:lnTo>
                    <a:pt x="143" y="702"/>
                  </a:lnTo>
                  <a:lnTo>
                    <a:pt x="134" y="719"/>
                  </a:lnTo>
                  <a:lnTo>
                    <a:pt x="123" y="735"/>
                  </a:lnTo>
                  <a:lnTo>
                    <a:pt x="115" y="748"/>
                  </a:lnTo>
                  <a:lnTo>
                    <a:pt x="109" y="758"/>
                  </a:lnTo>
                  <a:lnTo>
                    <a:pt x="105" y="765"/>
                  </a:lnTo>
                  <a:lnTo>
                    <a:pt x="101" y="770"/>
                  </a:lnTo>
                  <a:lnTo>
                    <a:pt x="94" y="782"/>
                  </a:lnTo>
                  <a:lnTo>
                    <a:pt x="87" y="795"/>
                  </a:lnTo>
                  <a:lnTo>
                    <a:pt x="76" y="812"/>
                  </a:lnTo>
                  <a:lnTo>
                    <a:pt x="67" y="829"/>
                  </a:lnTo>
                  <a:lnTo>
                    <a:pt x="57" y="845"/>
                  </a:lnTo>
                  <a:lnTo>
                    <a:pt x="47" y="860"/>
                  </a:lnTo>
                  <a:lnTo>
                    <a:pt x="40" y="873"/>
                  </a:lnTo>
                  <a:lnTo>
                    <a:pt x="34" y="881"/>
                  </a:lnTo>
                  <a:lnTo>
                    <a:pt x="33" y="885"/>
                  </a:lnTo>
                  <a:lnTo>
                    <a:pt x="37" y="889"/>
                  </a:lnTo>
                  <a:lnTo>
                    <a:pt x="46" y="893"/>
                  </a:lnTo>
                  <a:lnTo>
                    <a:pt x="58" y="898"/>
                  </a:lnTo>
                  <a:lnTo>
                    <a:pt x="71" y="902"/>
                  </a:lnTo>
                  <a:lnTo>
                    <a:pt x="81" y="906"/>
                  </a:lnTo>
                  <a:lnTo>
                    <a:pt x="89" y="908"/>
                  </a:lnTo>
                  <a:lnTo>
                    <a:pt x="108" y="918"/>
                  </a:lnTo>
                  <a:lnTo>
                    <a:pt x="127" y="925"/>
                  </a:lnTo>
                  <a:lnTo>
                    <a:pt x="158" y="941"/>
                  </a:lnTo>
                  <a:lnTo>
                    <a:pt x="170" y="948"/>
                  </a:lnTo>
                  <a:lnTo>
                    <a:pt x="178" y="952"/>
                  </a:lnTo>
                  <a:lnTo>
                    <a:pt x="187" y="958"/>
                  </a:lnTo>
                  <a:lnTo>
                    <a:pt x="195" y="963"/>
                  </a:lnTo>
                  <a:lnTo>
                    <a:pt x="212" y="975"/>
                  </a:lnTo>
                  <a:lnTo>
                    <a:pt x="226" y="985"/>
                  </a:lnTo>
                  <a:lnTo>
                    <a:pt x="252" y="1012"/>
                  </a:lnTo>
                  <a:lnTo>
                    <a:pt x="267" y="1025"/>
                  </a:lnTo>
                  <a:lnTo>
                    <a:pt x="297" y="1055"/>
                  </a:lnTo>
                  <a:lnTo>
                    <a:pt x="310" y="1069"/>
                  </a:lnTo>
                  <a:lnTo>
                    <a:pt x="319" y="1082"/>
                  </a:lnTo>
                  <a:lnTo>
                    <a:pt x="324" y="1091"/>
                  </a:lnTo>
                  <a:lnTo>
                    <a:pt x="331" y="1103"/>
                  </a:lnTo>
                  <a:lnTo>
                    <a:pt x="340" y="1119"/>
                  </a:lnTo>
                  <a:lnTo>
                    <a:pt x="349" y="1136"/>
                  </a:lnTo>
                  <a:lnTo>
                    <a:pt x="357" y="1153"/>
                  </a:lnTo>
                  <a:lnTo>
                    <a:pt x="365" y="1168"/>
                  </a:lnTo>
                  <a:lnTo>
                    <a:pt x="370" y="1181"/>
                  </a:lnTo>
                  <a:lnTo>
                    <a:pt x="371" y="1192"/>
                  </a:lnTo>
                  <a:lnTo>
                    <a:pt x="375" y="1196"/>
                  </a:lnTo>
                  <a:lnTo>
                    <a:pt x="379" y="1206"/>
                  </a:lnTo>
                  <a:lnTo>
                    <a:pt x="383" y="1222"/>
                  </a:lnTo>
                  <a:lnTo>
                    <a:pt x="391" y="1256"/>
                  </a:lnTo>
                  <a:lnTo>
                    <a:pt x="0" y="1256"/>
                  </a:lnTo>
                  <a:lnTo>
                    <a:pt x="0" y="850"/>
                  </a:lnTo>
                  <a:lnTo>
                    <a:pt x="40" y="792"/>
                  </a:lnTo>
                  <a:lnTo>
                    <a:pt x="58" y="765"/>
                  </a:lnTo>
                  <a:lnTo>
                    <a:pt x="75" y="739"/>
                  </a:lnTo>
                  <a:lnTo>
                    <a:pt x="91" y="715"/>
                  </a:lnTo>
                  <a:lnTo>
                    <a:pt x="105" y="694"/>
                  </a:lnTo>
                  <a:lnTo>
                    <a:pt x="117" y="678"/>
                  </a:lnTo>
                  <a:lnTo>
                    <a:pt x="124" y="664"/>
                  </a:lnTo>
                  <a:lnTo>
                    <a:pt x="131" y="655"/>
                  </a:lnTo>
                  <a:lnTo>
                    <a:pt x="132" y="653"/>
                  </a:lnTo>
                  <a:lnTo>
                    <a:pt x="131" y="650"/>
                  </a:lnTo>
                  <a:lnTo>
                    <a:pt x="118" y="631"/>
                  </a:lnTo>
                  <a:lnTo>
                    <a:pt x="109" y="615"/>
                  </a:lnTo>
                  <a:lnTo>
                    <a:pt x="97" y="598"/>
                  </a:lnTo>
                  <a:lnTo>
                    <a:pt x="85" y="578"/>
                  </a:lnTo>
                  <a:lnTo>
                    <a:pt x="72" y="557"/>
                  </a:lnTo>
                  <a:lnTo>
                    <a:pt x="46" y="518"/>
                  </a:lnTo>
                  <a:lnTo>
                    <a:pt x="34" y="499"/>
                  </a:lnTo>
                  <a:lnTo>
                    <a:pt x="23" y="483"/>
                  </a:lnTo>
                  <a:lnTo>
                    <a:pt x="14" y="469"/>
                  </a:lnTo>
                  <a:lnTo>
                    <a:pt x="7" y="458"/>
                  </a:lnTo>
                  <a:lnTo>
                    <a:pt x="3" y="452"/>
                  </a:lnTo>
                  <a:lnTo>
                    <a:pt x="0" y="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2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D462744-09B0-449A-B798-0C8A531336EE}"/>
                </a:ext>
              </a:extLst>
            </p:cNvPr>
            <p:cNvSpPr txBox="1"/>
            <p:nvPr/>
          </p:nvSpPr>
          <p:spPr>
            <a:xfrm>
              <a:off x="6608533" y="1299034"/>
              <a:ext cx="1810814" cy="10398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tx2"/>
                  </a:solidFill>
                  <a:latin typeface="+mn-lt"/>
                </a:rPr>
                <a:t>Calculate Supplier Engagement</a:t>
              </a:r>
            </a:p>
          </p:txBody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9A6F9342-D76E-4F4D-AC99-42D3FC6FD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420" y="3761462"/>
              <a:ext cx="3754564" cy="2254537"/>
            </a:xfrm>
            <a:custGeom>
              <a:avLst/>
              <a:gdLst/>
              <a:ahLst/>
              <a:cxnLst>
                <a:cxn ang="0">
                  <a:pos x="370" y="11"/>
                </a:cxn>
                <a:cxn ang="0">
                  <a:pos x="419" y="40"/>
                </a:cxn>
                <a:cxn ang="0">
                  <a:pos x="456" y="62"/>
                </a:cxn>
                <a:cxn ang="0">
                  <a:pos x="512" y="95"/>
                </a:cxn>
                <a:cxn ang="0">
                  <a:pos x="577" y="134"/>
                </a:cxn>
                <a:cxn ang="0">
                  <a:pos x="627" y="164"/>
                </a:cxn>
                <a:cxn ang="0">
                  <a:pos x="644" y="169"/>
                </a:cxn>
                <a:cxn ang="0">
                  <a:pos x="681" y="148"/>
                </a:cxn>
                <a:cxn ang="0">
                  <a:pos x="741" y="116"/>
                </a:cxn>
                <a:cxn ang="0">
                  <a:pos x="803" y="81"/>
                </a:cxn>
                <a:cxn ang="0">
                  <a:pos x="848" y="56"/>
                </a:cxn>
                <a:cxn ang="0">
                  <a:pos x="949" y="0"/>
                </a:cxn>
                <a:cxn ang="0">
                  <a:pos x="0" y="1255"/>
                </a:cxn>
                <a:cxn ang="0">
                  <a:pos x="8" y="1046"/>
                </a:cxn>
                <a:cxn ang="0">
                  <a:pos x="59" y="895"/>
                </a:cxn>
                <a:cxn ang="0">
                  <a:pos x="110" y="884"/>
                </a:cxn>
                <a:cxn ang="0">
                  <a:pos x="152" y="874"/>
                </a:cxn>
                <a:cxn ang="0">
                  <a:pos x="215" y="861"/>
                </a:cxn>
                <a:cxn ang="0">
                  <a:pos x="282" y="836"/>
                </a:cxn>
                <a:cxn ang="0">
                  <a:pos x="386" y="791"/>
                </a:cxn>
                <a:cxn ang="0">
                  <a:pos x="540" y="687"/>
                </a:cxn>
                <a:cxn ang="0">
                  <a:pos x="648" y="588"/>
                </a:cxn>
                <a:cxn ang="0">
                  <a:pos x="679" y="554"/>
                </a:cxn>
                <a:cxn ang="0">
                  <a:pos x="724" y="490"/>
                </a:cxn>
                <a:cxn ang="0">
                  <a:pos x="795" y="370"/>
                </a:cxn>
                <a:cxn ang="0">
                  <a:pos x="851" y="233"/>
                </a:cxn>
                <a:cxn ang="0">
                  <a:pos x="874" y="143"/>
                </a:cxn>
                <a:cxn ang="0">
                  <a:pos x="884" y="90"/>
                </a:cxn>
                <a:cxn ang="0">
                  <a:pos x="640" y="215"/>
                </a:cxn>
                <a:cxn ang="0">
                  <a:pos x="605" y="195"/>
                </a:cxn>
                <a:cxn ang="0">
                  <a:pos x="542" y="160"/>
                </a:cxn>
                <a:cxn ang="0">
                  <a:pos x="451" y="109"/>
                </a:cxn>
                <a:cxn ang="0">
                  <a:pos x="402" y="82"/>
                </a:cxn>
                <a:cxn ang="0">
                  <a:pos x="384" y="75"/>
                </a:cxn>
                <a:cxn ang="0">
                  <a:pos x="370" y="129"/>
                </a:cxn>
                <a:cxn ang="0">
                  <a:pos x="352" y="167"/>
                </a:cxn>
                <a:cxn ang="0">
                  <a:pos x="333" y="205"/>
                </a:cxn>
                <a:cxn ang="0">
                  <a:pos x="293" y="253"/>
                </a:cxn>
                <a:cxn ang="0">
                  <a:pos x="230" y="317"/>
                </a:cxn>
                <a:cxn ang="0">
                  <a:pos x="143" y="374"/>
                </a:cxn>
                <a:cxn ang="0">
                  <a:pos x="40" y="413"/>
                </a:cxn>
                <a:cxn ang="0">
                  <a:pos x="7" y="278"/>
                </a:cxn>
                <a:cxn ang="0">
                  <a:pos x="0" y="278"/>
                </a:cxn>
              </a:cxnLst>
              <a:rect l="0" t="0" r="r" b="b"/>
              <a:pathLst>
                <a:path w="2090" h="1255">
                  <a:moveTo>
                    <a:pt x="0" y="0"/>
                  </a:moveTo>
                  <a:lnTo>
                    <a:pt x="350" y="0"/>
                  </a:lnTo>
                  <a:lnTo>
                    <a:pt x="370" y="11"/>
                  </a:lnTo>
                  <a:lnTo>
                    <a:pt x="389" y="22"/>
                  </a:lnTo>
                  <a:lnTo>
                    <a:pt x="406" y="32"/>
                  </a:lnTo>
                  <a:lnTo>
                    <a:pt x="419" y="40"/>
                  </a:lnTo>
                  <a:lnTo>
                    <a:pt x="431" y="47"/>
                  </a:lnTo>
                  <a:lnTo>
                    <a:pt x="444" y="54"/>
                  </a:lnTo>
                  <a:lnTo>
                    <a:pt x="456" y="62"/>
                  </a:lnTo>
                  <a:lnTo>
                    <a:pt x="472" y="71"/>
                  </a:lnTo>
                  <a:lnTo>
                    <a:pt x="491" y="83"/>
                  </a:lnTo>
                  <a:lnTo>
                    <a:pt x="512" y="95"/>
                  </a:lnTo>
                  <a:lnTo>
                    <a:pt x="534" y="108"/>
                  </a:lnTo>
                  <a:lnTo>
                    <a:pt x="555" y="121"/>
                  </a:lnTo>
                  <a:lnTo>
                    <a:pt x="577" y="134"/>
                  </a:lnTo>
                  <a:lnTo>
                    <a:pt x="597" y="146"/>
                  </a:lnTo>
                  <a:lnTo>
                    <a:pt x="614" y="156"/>
                  </a:lnTo>
                  <a:lnTo>
                    <a:pt x="627" y="164"/>
                  </a:lnTo>
                  <a:lnTo>
                    <a:pt x="636" y="169"/>
                  </a:lnTo>
                  <a:lnTo>
                    <a:pt x="640" y="171"/>
                  </a:lnTo>
                  <a:lnTo>
                    <a:pt x="644" y="169"/>
                  </a:lnTo>
                  <a:lnTo>
                    <a:pt x="652" y="164"/>
                  </a:lnTo>
                  <a:lnTo>
                    <a:pt x="664" y="158"/>
                  </a:lnTo>
                  <a:lnTo>
                    <a:pt x="681" y="148"/>
                  </a:lnTo>
                  <a:lnTo>
                    <a:pt x="699" y="138"/>
                  </a:lnTo>
                  <a:lnTo>
                    <a:pt x="718" y="128"/>
                  </a:lnTo>
                  <a:lnTo>
                    <a:pt x="741" y="116"/>
                  </a:lnTo>
                  <a:lnTo>
                    <a:pt x="761" y="103"/>
                  </a:lnTo>
                  <a:lnTo>
                    <a:pt x="784" y="91"/>
                  </a:lnTo>
                  <a:lnTo>
                    <a:pt x="803" y="81"/>
                  </a:lnTo>
                  <a:lnTo>
                    <a:pt x="821" y="70"/>
                  </a:lnTo>
                  <a:lnTo>
                    <a:pt x="836" y="62"/>
                  </a:lnTo>
                  <a:lnTo>
                    <a:pt x="848" y="56"/>
                  </a:lnTo>
                  <a:lnTo>
                    <a:pt x="854" y="52"/>
                  </a:lnTo>
                  <a:lnTo>
                    <a:pt x="902" y="26"/>
                  </a:lnTo>
                  <a:lnTo>
                    <a:pt x="949" y="0"/>
                  </a:lnTo>
                  <a:lnTo>
                    <a:pt x="2090" y="0"/>
                  </a:lnTo>
                  <a:lnTo>
                    <a:pt x="2090" y="1255"/>
                  </a:lnTo>
                  <a:lnTo>
                    <a:pt x="0" y="1255"/>
                  </a:lnTo>
                  <a:lnTo>
                    <a:pt x="0" y="1042"/>
                  </a:lnTo>
                  <a:lnTo>
                    <a:pt x="4" y="1045"/>
                  </a:lnTo>
                  <a:lnTo>
                    <a:pt x="8" y="1046"/>
                  </a:lnTo>
                  <a:lnTo>
                    <a:pt x="8" y="899"/>
                  </a:lnTo>
                  <a:lnTo>
                    <a:pt x="33" y="898"/>
                  </a:lnTo>
                  <a:lnTo>
                    <a:pt x="59" y="895"/>
                  </a:lnTo>
                  <a:lnTo>
                    <a:pt x="83" y="891"/>
                  </a:lnTo>
                  <a:lnTo>
                    <a:pt x="94" y="888"/>
                  </a:lnTo>
                  <a:lnTo>
                    <a:pt x="110" y="884"/>
                  </a:lnTo>
                  <a:lnTo>
                    <a:pt x="141" y="879"/>
                  </a:lnTo>
                  <a:lnTo>
                    <a:pt x="152" y="878"/>
                  </a:lnTo>
                  <a:lnTo>
                    <a:pt x="152" y="874"/>
                  </a:lnTo>
                  <a:lnTo>
                    <a:pt x="169" y="873"/>
                  </a:lnTo>
                  <a:lnTo>
                    <a:pt x="191" y="868"/>
                  </a:lnTo>
                  <a:lnTo>
                    <a:pt x="215" y="861"/>
                  </a:lnTo>
                  <a:lnTo>
                    <a:pt x="238" y="852"/>
                  </a:lnTo>
                  <a:lnTo>
                    <a:pt x="262" y="844"/>
                  </a:lnTo>
                  <a:lnTo>
                    <a:pt x="282" y="836"/>
                  </a:lnTo>
                  <a:lnTo>
                    <a:pt x="298" y="831"/>
                  </a:lnTo>
                  <a:lnTo>
                    <a:pt x="344" y="811"/>
                  </a:lnTo>
                  <a:lnTo>
                    <a:pt x="386" y="791"/>
                  </a:lnTo>
                  <a:lnTo>
                    <a:pt x="427" y="767"/>
                  </a:lnTo>
                  <a:lnTo>
                    <a:pt x="486" y="729"/>
                  </a:lnTo>
                  <a:lnTo>
                    <a:pt x="540" y="687"/>
                  </a:lnTo>
                  <a:lnTo>
                    <a:pt x="590" y="643"/>
                  </a:lnTo>
                  <a:lnTo>
                    <a:pt x="640" y="596"/>
                  </a:lnTo>
                  <a:lnTo>
                    <a:pt x="648" y="588"/>
                  </a:lnTo>
                  <a:lnTo>
                    <a:pt x="658" y="576"/>
                  </a:lnTo>
                  <a:lnTo>
                    <a:pt x="669" y="566"/>
                  </a:lnTo>
                  <a:lnTo>
                    <a:pt x="679" y="554"/>
                  </a:lnTo>
                  <a:lnTo>
                    <a:pt x="686" y="546"/>
                  </a:lnTo>
                  <a:lnTo>
                    <a:pt x="705" y="519"/>
                  </a:lnTo>
                  <a:lnTo>
                    <a:pt x="724" y="490"/>
                  </a:lnTo>
                  <a:lnTo>
                    <a:pt x="750" y="451"/>
                  </a:lnTo>
                  <a:lnTo>
                    <a:pt x="773" y="412"/>
                  </a:lnTo>
                  <a:lnTo>
                    <a:pt x="795" y="370"/>
                  </a:lnTo>
                  <a:lnTo>
                    <a:pt x="816" y="327"/>
                  </a:lnTo>
                  <a:lnTo>
                    <a:pt x="836" y="282"/>
                  </a:lnTo>
                  <a:lnTo>
                    <a:pt x="851" y="233"/>
                  </a:lnTo>
                  <a:lnTo>
                    <a:pt x="862" y="197"/>
                  </a:lnTo>
                  <a:lnTo>
                    <a:pt x="870" y="158"/>
                  </a:lnTo>
                  <a:lnTo>
                    <a:pt x="874" y="143"/>
                  </a:lnTo>
                  <a:lnTo>
                    <a:pt x="878" y="126"/>
                  </a:lnTo>
                  <a:lnTo>
                    <a:pt x="882" y="107"/>
                  </a:lnTo>
                  <a:lnTo>
                    <a:pt x="884" y="90"/>
                  </a:lnTo>
                  <a:lnTo>
                    <a:pt x="885" y="75"/>
                  </a:lnTo>
                  <a:lnTo>
                    <a:pt x="884" y="74"/>
                  </a:lnTo>
                  <a:lnTo>
                    <a:pt x="640" y="215"/>
                  </a:lnTo>
                  <a:lnTo>
                    <a:pt x="632" y="211"/>
                  </a:lnTo>
                  <a:lnTo>
                    <a:pt x="620" y="205"/>
                  </a:lnTo>
                  <a:lnTo>
                    <a:pt x="605" y="195"/>
                  </a:lnTo>
                  <a:lnTo>
                    <a:pt x="587" y="185"/>
                  </a:lnTo>
                  <a:lnTo>
                    <a:pt x="564" y="173"/>
                  </a:lnTo>
                  <a:lnTo>
                    <a:pt x="542" y="160"/>
                  </a:lnTo>
                  <a:lnTo>
                    <a:pt x="495" y="134"/>
                  </a:lnTo>
                  <a:lnTo>
                    <a:pt x="473" y="121"/>
                  </a:lnTo>
                  <a:lnTo>
                    <a:pt x="451" y="109"/>
                  </a:lnTo>
                  <a:lnTo>
                    <a:pt x="431" y="98"/>
                  </a:lnTo>
                  <a:lnTo>
                    <a:pt x="416" y="88"/>
                  </a:lnTo>
                  <a:lnTo>
                    <a:pt x="402" y="82"/>
                  </a:lnTo>
                  <a:lnTo>
                    <a:pt x="395" y="77"/>
                  </a:lnTo>
                  <a:lnTo>
                    <a:pt x="391" y="75"/>
                  </a:lnTo>
                  <a:lnTo>
                    <a:pt x="384" y="75"/>
                  </a:lnTo>
                  <a:lnTo>
                    <a:pt x="382" y="95"/>
                  </a:lnTo>
                  <a:lnTo>
                    <a:pt x="376" y="112"/>
                  </a:lnTo>
                  <a:lnTo>
                    <a:pt x="370" y="129"/>
                  </a:lnTo>
                  <a:lnTo>
                    <a:pt x="362" y="143"/>
                  </a:lnTo>
                  <a:lnTo>
                    <a:pt x="357" y="154"/>
                  </a:lnTo>
                  <a:lnTo>
                    <a:pt x="352" y="167"/>
                  </a:lnTo>
                  <a:lnTo>
                    <a:pt x="344" y="182"/>
                  </a:lnTo>
                  <a:lnTo>
                    <a:pt x="339" y="195"/>
                  </a:lnTo>
                  <a:lnTo>
                    <a:pt x="333" y="205"/>
                  </a:lnTo>
                  <a:lnTo>
                    <a:pt x="320" y="220"/>
                  </a:lnTo>
                  <a:lnTo>
                    <a:pt x="306" y="237"/>
                  </a:lnTo>
                  <a:lnTo>
                    <a:pt x="293" y="253"/>
                  </a:lnTo>
                  <a:lnTo>
                    <a:pt x="272" y="276"/>
                  </a:lnTo>
                  <a:lnTo>
                    <a:pt x="250" y="300"/>
                  </a:lnTo>
                  <a:lnTo>
                    <a:pt x="230" y="317"/>
                  </a:lnTo>
                  <a:lnTo>
                    <a:pt x="204" y="335"/>
                  </a:lnTo>
                  <a:lnTo>
                    <a:pt x="175" y="355"/>
                  </a:lnTo>
                  <a:lnTo>
                    <a:pt x="143" y="374"/>
                  </a:lnTo>
                  <a:lnTo>
                    <a:pt x="109" y="391"/>
                  </a:lnTo>
                  <a:lnTo>
                    <a:pt x="74" y="404"/>
                  </a:lnTo>
                  <a:lnTo>
                    <a:pt x="40" y="413"/>
                  </a:lnTo>
                  <a:lnTo>
                    <a:pt x="8" y="417"/>
                  </a:lnTo>
                  <a:lnTo>
                    <a:pt x="8" y="279"/>
                  </a:lnTo>
                  <a:lnTo>
                    <a:pt x="7" y="278"/>
                  </a:lnTo>
                  <a:lnTo>
                    <a:pt x="4" y="276"/>
                  </a:lnTo>
                  <a:lnTo>
                    <a:pt x="3" y="275"/>
                  </a:lnTo>
                  <a:lnTo>
                    <a:pt x="0" y="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B8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2"/>
                </a:solidFill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88890C3-F137-40BE-A5B8-628C47E656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0452" y="3761463"/>
              <a:ext cx="3695282" cy="2254536"/>
            </a:xfrm>
            <a:custGeom>
              <a:avLst/>
              <a:gdLst/>
              <a:ahLst/>
              <a:cxnLst>
                <a:cxn ang="0">
                  <a:pos x="1182" y="0"/>
                </a:cxn>
                <a:cxn ang="0">
                  <a:pos x="1189" y="61"/>
                </a:cxn>
                <a:cxn ang="0">
                  <a:pos x="1198" y="125"/>
                </a:cxn>
                <a:cxn ang="0">
                  <a:pos x="1200" y="134"/>
                </a:cxn>
                <a:cxn ang="0">
                  <a:pos x="1207" y="163"/>
                </a:cxn>
                <a:cxn ang="0">
                  <a:pos x="1216" y="192"/>
                </a:cxn>
                <a:cxn ang="0">
                  <a:pos x="1225" y="223"/>
                </a:cxn>
                <a:cxn ang="0">
                  <a:pos x="1237" y="258"/>
                </a:cxn>
                <a:cxn ang="0">
                  <a:pos x="1259" y="313"/>
                </a:cxn>
                <a:cxn ang="0">
                  <a:pos x="1286" y="370"/>
                </a:cxn>
                <a:cxn ang="0">
                  <a:pos x="1322" y="432"/>
                </a:cxn>
                <a:cxn ang="0">
                  <a:pos x="1349" y="472"/>
                </a:cxn>
                <a:cxn ang="0">
                  <a:pos x="1378" y="510"/>
                </a:cxn>
                <a:cxn ang="0">
                  <a:pos x="1418" y="554"/>
                </a:cxn>
                <a:cxn ang="0">
                  <a:pos x="1493" y="627"/>
                </a:cxn>
                <a:cxn ang="0">
                  <a:pos x="1534" y="664"/>
                </a:cxn>
                <a:cxn ang="0">
                  <a:pos x="1583" y="702"/>
                </a:cxn>
                <a:cxn ang="0">
                  <a:pos x="1636" y="736"/>
                </a:cxn>
                <a:cxn ang="0">
                  <a:pos x="1733" y="787"/>
                </a:cxn>
                <a:cxn ang="0">
                  <a:pos x="1802" y="818"/>
                </a:cxn>
                <a:cxn ang="0">
                  <a:pos x="1876" y="843"/>
                </a:cxn>
                <a:cxn ang="0">
                  <a:pos x="1939" y="860"/>
                </a:cxn>
                <a:cxn ang="0">
                  <a:pos x="2004" y="875"/>
                </a:cxn>
                <a:cxn ang="0">
                  <a:pos x="2041" y="874"/>
                </a:cxn>
                <a:cxn ang="0">
                  <a:pos x="2033" y="861"/>
                </a:cxn>
                <a:cxn ang="0">
                  <a:pos x="2015" y="830"/>
                </a:cxn>
                <a:cxn ang="0">
                  <a:pos x="1989" y="788"/>
                </a:cxn>
                <a:cxn ang="0">
                  <a:pos x="1959" y="742"/>
                </a:cxn>
                <a:cxn ang="0">
                  <a:pos x="1930" y="697"/>
                </a:cxn>
                <a:cxn ang="0">
                  <a:pos x="1906" y="660"/>
                </a:cxn>
                <a:cxn ang="0">
                  <a:pos x="1892" y="637"/>
                </a:cxn>
                <a:cxn ang="0">
                  <a:pos x="1893" y="627"/>
                </a:cxn>
                <a:cxn ang="0">
                  <a:pos x="1909" y="607"/>
                </a:cxn>
                <a:cxn ang="0">
                  <a:pos x="1937" y="573"/>
                </a:cxn>
                <a:cxn ang="0">
                  <a:pos x="1970" y="532"/>
                </a:cxn>
                <a:cxn ang="0">
                  <a:pos x="2006" y="492"/>
                </a:cxn>
                <a:cxn ang="0">
                  <a:pos x="2036" y="454"/>
                </a:cxn>
                <a:cxn ang="0">
                  <a:pos x="2057" y="426"/>
                </a:cxn>
                <a:cxn ang="0">
                  <a:pos x="2045" y="494"/>
                </a:cxn>
                <a:cxn ang="0">
                  <a:pos x="2000" y="553"/>
                </a:cxn>
                <a:cxn ang="0">
                  <a:pos x="1973" y="591"/>
                </a:cxn>
                <a:cxn ang="0">
                  <a:pos x="1952" y="620"/>
                </a:cxn>
                <a:cxn ang="0">
                  <a:pos x="1946" y="634"/>
                </a:cxn>
                <a:cxn ang="0">
                  <a:pos x="1959" y="655"/>
                </a:cxn>
                <a:cxn ang="0">
                  <a:pos x="1981" y="690"/>
                </a:cxn>
                <a:cxn ang="0">
                  <a:pos x="2007" y="732"/>
                </a:cxn>
                <a:cxn ang="0">
                  <a:pos x="2033" y="775"/>
                </a:cxn>
                <a:cxn ang="0">
                  <a:pos x="2057" y="811"/>
                </a:cxn>
                <a:cxn ang="0">
                  <a:pos x="0" y="1255"/>
                </a:cxn>
                <a:cxn ang="0">
                  <a:pos x="1674" y="0"/>
                </a:cxn>
                <a:cxn ang="0">
                  <a:pos x="2057" y="412"/>
                </a:cxn>
                <a:cxn ang="0">
                  <a:pos x="1972" y="387"/>
                </a:cxn>
                <a:cxn ang="0">
                  <a:pos x="1935" y="373"/>
                </a:cxn>
                <a:cxn ang="0">
                  <a:pos x="1905" y="357"/>
                </a:cxn>
                <a:cxn ang="0">
                  <a:pos x="1862" y="329"/>
                </a:cxn>
                <a:cxn ang="0">
                  <a:pos x="1820" y="296"/>
                </a:cxn>
                <a:cxn ang="0">
                  <a:pos x="1764" y="236"/>
                </a:cxn>
                <a:cxn ang="0">
                  <a:pos x="1725" y="178"/>
                </a:cxn>
                <a:cxn ang="0">
                  <a:pos x="1708" y="150"/>
                </a:cxn>
                <a:cxn ang="0">
                  <a:pos x="1692" y="116"/>
                </a:cxn>
                <a:cxn ang="0">
                  <a:pos x="1683" y="87"/>
                </a:cxn>
                <a:cxn ang="0">
                  <a:pos x="1675" y="52"/>
                </a:cxn>
                <a:cxn ang="0">
                  <a:pos x="1674" y="0"/>
                </a:cxn>
              </a:cxnLst>
              <a:rect l="0" t="0" r="r" b="b"/>
              <a:pathLst>
                <a:path w="2057" h="1255">
                  <a:moveTo>
                    <a:pt x="0" y="0"/>
                  </a:moveTo>
                  <a:lnTo>
                    <a:pt x="1182" y="0"/>
                  </a:lnTo>
                  <a:lnTo>
                    <a:pt x="1185" y="57"/>
                  </a:lnTo>
                  <a:lnTo>
                    <a:pt x="1189" y="61"/>
                  </a:lnTo>
                  <a:lnTo>
                    <a:pt x="1187" y="62"/>
                  </a:lnTo>
                  <a:lnTo>
                    <a:pt x="1198" y="125"/>
                  </a:lnTo>
                  <a:lnTo>
                    <a:pt x="1199" y="124"/>
                  </a:lnTo>
                  <a:lnTo>
                    <a:pt x="1200" y="134"/>
                  </a:lnTo>
                  <a:lnTo>
                    <a:pt x="1203" y="147"/>
                  </a:lnTo>
                  <a:lnTo>
                    <a:pt x="1207" y="163"/>
                  </a:lnTo>
                  <a:lnTo>
                    <a:pt x="1212" y="178"/>
                  </a:lnTo>
                  <a:lnTo>
                    <a:pt x="1216" y="192"/>
                  </a:lnTo>
                  <a:lnTo>
                    <a:pt x="1219" y="202"/>
                  </a:lnTo>
                  <a:lnTo>
                    <a:pt x="1225" y="223"/>
                  </a:lnTo>
                  <a:lnTo>
                    <a:pt x="1232" y="241"/>
                  </a:lnTo>
                  <a:lnTo>
                    <a:pt x="1237" y="258"/>
                  </a:lnTo>
                  <a:lnTo>
                    <a:pt x="1245" y="278"/>
                  </a:lnTo>
                  <a:lnTo>
                    <a:pt x="1259" y="313"/>
                  </a:lnTo>
                  <a:lnTo>
                    <a:pt x="1275" y="347"/>
                  </a:lnTo>
                  <a:lnTo>
                    <a:pt x="1286" y="370"/>
                  </a:lnTo>
                  <a:lnTo>
                    <a:pt x="1298" y="390"/>
                  </a:lnTo>
                  <a:lnTo>
                    <a:pt x="1322" y="432"/>
                  </a:lnTo>
                  <a:lnTo>
                    <a:pt x="1336" y="451"/>
                  </a:lnTo>
                  <a:lnTo>
                    <a:pt x="1349" y="472"/>
                  </a:lnTo>
                  <a:lnTo>
                    <a:pt x="1362" y="492"/>
                  </a:lnTo>
                  <a:lnTo>
                    <a:pt x="1378" y="510"/>
                  </a:lnTo>
                  <a:lnTo>
                    <a:pt x="1394" y="527"/>
                  </a:lnTo>
                  <a:lnTo>
                    <a:pt x="1418" y="554"/>
                  </a:lnTo>
                  <a:lnTo>
                    <a:pt x="1467" y="603"/>
                  </a:lnTo>
                  <a:lnTo>
                    <a:pt x="1493" y="627"/>
                  </a:lnTo>
                  <a:lnTo>
                    <a:pt x="1511" y="644"/>
                  </a:lnTo>
                  <a:lnTo>
                    <a:pt x="1534" y="664"/>
                  </a:lnTo>
                  <a:lnTo>
                    <a:pt x="1559" y="683"/>
                  </a:lnTo>
                  <a:lnTo>
                    <a:pt x="1583" y="702"/>
                  </a:lnTo>
                  <a:lnTo>
                    <a:pt x="1605" y="716"/>
                  </a:lnTo>
                  <a:lnTo>
                    <a:pt x="1636" y="736"/>
                  </a:lnTo>
                  <a:lnTo>
                    <a:pt x="1699" y="770"/>
                  </a:lnTo>
                  <a:lnTo>
                    <a:pt x="1733" y="787"/>
                  </a:lnTo>
                  <a:lnTo>
                    <a:pt x="1766" y="802"/>
                  </a:lnTo>
                  <a:lnTo>
                    <a:pt x="1802" y="818"/>
                  </a:lnTo>
                  <a:lnTo>
                    <a:pt x="1840" y="832"/>
                  </a:lnTo>
                  <a:lnTo>
                    <a:pt x="1876" y="843"/>
                  </a:lnTo>
                  <a:lnTo>
                    <a:pt x="1908" y="852"/>
                  </a:lnTo>
                  <a:lnTo>
                    <a:pt x="1939" y="860"/>
                  </a:lnTo>
                  <a:lnTo>
                    <a:pt x="1970" y="869"/>
                  </a:lnTo>
                  <a:lnTo>
                    <a:pt x="2004" y="875"/>
                  </a:lnTo>
                  <a:lnTo>
                    <a:pt x="2041" y="879"/>
                  </a:lnTo>
                  <a:lnTo>
                    <a:pt x="2041" y="874"/>
                  </a:lnTo>
                  <a:lnTo>
                    <a:pt x="2040" y="870"/>
                  </a:lnTo>
                  <a:lnTo>
                    <a:pt x="2033" y="861"/>
                  </a:lnTo>
                  <a:lnTo>
                    <a:pt x="2025" y="847"/>
                  </a:lnTo>
                  <a:lnTo>
                    <a:pt x="2015" y="830"/>
                  </a:lnTo>
                  <a:lnTo>
                    <a:pt x="2002" y="810"/>
                  </a:lnTo>
                  <a:lnTo>
                    <a:pt x="1989" y="788"/>
                  </a:lnTo>
                  <a:lnTo>
                    <a:pt x="1973" y="764"/>
                  </a:lnTo>
                  <a:lnTo>
                    <a:pt x="1959" y="742"/>
                  </a:lnTo>
                  <a:lnTo>
                    <a:pt x="1943" y="719"/>
                  </a:lnTo>
                  <a:lnTo>
                    <a:pt x="1930" y="697"/>
                  </a:lnTo>
                  <a:lnTo>
                    <a:pt x="1917" y="677"/>
                  </a:lnTo>
                  <a:lnTo>
                    <a:pt x="1906" y="660"/>
                  </a:lnTo>
                  <a:lnTo>
                    <a:pt x="1899" y="646"/>
                  </a:lnTo>
                  <a:lnTo>
                    <a:pt x="1892" y="637"/>
                  </a:lnTo>
                  <a:lnTo>
                    <a:pt x="1891" y="633"/>
                  </a:lnTo>
                  <a:lnTo>
                    <a:pt x="1893" y="627"/>
                  </a:lnTo>
                  <a:lnTo>
                    <a:pt x="1900" y="618"/>
                  </a:lnTo>
                  <a:lnTo>
                    <a:pt x="1909" y="607"/>
                  </a:lnTo>
                  <a:lnTo>
                    <a:pt x="1922" y="591"/>
                  </a:lnTo>
                  <a:lnTo>
                    <a:pt x="1937" y="573"/>
                  </a:lnTo>
                  <a:lnTo>
                    <a:pt x="1953" y="553"/>
                  </a:lnTo>
                  <a:lnTo>
                    <a:pt x="1970" y="532"/>
                  </a:lnTo>
                  <a:lnTo>
                    <a:pt x="1989" y="511"/>
                  </a:lnTo>
                  <a:lnTo>
                    <a:pt x="2006" y="492"/>
                  </a:lnTo>
                  <a:lnTo>
                    <a:pt x="2021" y="472"/>
                  </a:lnTo>
                  <a:lnTo>
                    <a:pt x="2036" y="454"/>
                  </a:lnTo>
                  <a:lnTo>
                    <a:pt x="2047" y="438"/>
                  </a:lnTo>
                  <a:lnTo>
                    <a:pt x="2057" y="426"/>
                  </a:lnTo>
                  <a:lnTo>
                    <a:pt x="2057" y="479"/>
                  </a:lnTo>
                  <a:lnTo>
                    <a:pt x="2045" y="494"/>
                  </a:lnTo>
                  <a:lnTo>
                    <a:pt x="2016" y="533"/>
                  </a:lnTo>
                  <a:lnTo>
                    <a:pt x="2000" y="553"/>
                  </a:lnTo>
                  <a:lnTo>
                    <a:pt x="1986" y="573"/>
                  </a:lnTo>
                  <a:lnTo>
                    <a:pt x="1973" y="591"/>
                  </a:lnTo>
                  <a:lnTo>
                    <a:pt x="1961" y="607"/>
                  </a:lnTo>
                  <a:lnTo>
                    <a:pt x="1952" y="620"/>
                  </a:lnTo>
                  <a:lnTo>
                    <a:pt x="1944" y="631"/>
                  </a:lnTo>
                  <a:lnTo>
                    <a:pt x="1946" y="634"/>
                  </a:lnTo>
                  <a:lnTo>
                    <a:pt x="1951" y="643"/>
                  </a:lnTo>
                  <a:lnTo>
                    <a:pt x="1959" y="655"/>
                  </a:lnTo>
                  <a:lnTo>
                    <a:pt x="1969" y="672"/>
                  </a:lnTo>
                  <a:lnTo>
                    <a:pt x="1981" y="690"/>
                  </a:lnTo>
                  <a:lnTo>
                    <a:pt x="1993" y="711"/>
                  </a:lnTo>
                  <a:lnTo>
                    <a:pt x="2007" y="732"/>
                  </a:lnTo>
                  <a:lnTo>
                    <a:pt x="2020" y="754"/>
                  </a:lnTo>
                  <a:lnTo>
                    <a:pt x="2033" y="775"/>
                  </a:lnTo>
                  <a:lnTo>
                    <a:pt x="2046" y="794"/>
                  </a:lnTo>
                  <a:lnTo>
                    <a:pt x="2057" y="811"/>
                  </a:lnTo>
                  <a:lnTo>
                    <a:pt x="2057" y="1255"/>
                  </a:lnTo>
                  <a:lnTo>
                    <a:pt x="0" y="1255"/>
                  </a:lnTo>
                  <a:lnTo>
                    <a:pt x="0" y="0"/>
                  </a:lnTo>
                  <a:close/>
                  <a:moveTo>
                    <a:pt x="1674" y="0"/>
                  </a:moveTo>
                  <a:lnTo>
                    <a:pt x="2057" y="0"/>
                  </a:lnTo>
                  <a:lnTo>
                    <a:pt x="2057" y="412"/>
                  </a:lnTo>
                  <a:lnTo>
                    <a:pt x="2023" y="403"/>
                  </a:lnTo>
                  <a:lnTo>
                    <a:pt x="1972" y="387"/>
                  </a:lnTo>
                  <a:lnTo>
                    <a:pt x="1953" y="381"/>
                  </a:lnTo>
                  <a:lnTo>
                    <a:pt x="1935" y="373"/>
                  </a:lnTo>
                  <a:lnTo>
                    <a:pt x="1921" y="365"/>
                  </a:lnTo>
                  <a:lnTo>
                    <a:pt x="1905" y="357"/>
                  </a:lnTo>
                  <a:lnTo>
                    <a:pt x="1891" y="349"/>
                  </a:lnTo>
                  <a:lnTo>
                    <a:pt x="1862" y="329"/>
                  </a:lnTo>
                  <a:lnTo>
                    <a:pt x="1849" y="319"/>
                  </a:lnTo>
                  <a:lnTo>
                    <a:pt x="1820" y="296"/>
                  </a:lnTo>
                  <a:lnTo>
                    <a:pt x="1809" y="285"/>
                  </a:lnTo>
                  <a:lnTo>
                    <a:pt x="1764" y="236"/>
                  </a:lnTo>
                  <a:lnTo>
                    <a:pt x="1743" y="208"/>
                  </a:lnTo>
                  <a:lnTo>
                    <a:pt x="1725" y="178"/>
                  </a:lnTo>
                  <a:lnTo>
                    <a:pt x="1716" y="163"/>
                  </a:lnTo>
                  <a:lnTo>
                    <a:pt x="1708" y="150"/>
                  </a:lnTo>
                  <a:lnTo>
                    <a:pt x="1700" y="135"/>
                  </a:lnTo>
                  <a:lnTo>
                    <a:pt x="1692" y="116"/>
                  </a:lnTo>
                  <a:lnTo>
                    <a:pt x="1689" y="104"/>
                  </a:lnTo>
                  <a:lnTo>
                    <a:pt x="1683" y="87"/>
                  </a:lnTo>
                  <a:lnTo>
                    <a:pt x="1679" y="69"/>
                  </a:lnTo>
                  <a:lnTo>
                    <a:pt x="1675" y="52"/>
                  </a:lnTo>
                  <a:lnTo>
                    <a:pt x="1674" y="39"/>
                  </a:lnTo>
                  <a:lnTo>
                    <a:pt x="1674" y="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2D14980-8D34-4480-9CC2-9D54F4A30B91}"/>
                </a:ext>
              </a:extLst>
            </p:cNvPr>
            <p:cNvSpPr txBox="1"/>
            <p:nvPr/>
          </p:nvSpPr>
          <p:spPr>
            <a:xfrm>
              <a:off x="806693" y="4432022"/>
              <a:ext cx="1810814" cy="13431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2"/>
                  </a:solidFill>
                  <a:latin typeface="+mn-lt"/>
                </a:rPr>
                <a:t>Analyze common Customer Concerns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E0A567A-F30A-4441-978E-5190D7EDD391}"/>
                </a:ext>
              </a:extLst>
            </p:cNvPr>
            <p:cNvSpPr txBox="1"/>
            <p:nvPr/>
          </p:nvSpPr>
          <p:spPr>
            <a:xfrm>
              <a:off x="6608533" y="4507292"/>
              <a:ext cx="1810814" cy="13431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+mn-lt"/>
                </a:rPr>
                <a:t>Identify Common NGRAMS Questions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933EEEE-2483-574B-AD5B-A49BC587A134}"/>
              </a:ext>
            </a:extLst>
          </p:cNvPr>
          <p:cNvSpPr/>
          <p:nvPr/>
        </p:nvSpPr>
        <p:spPr>
          <a:xfrm>
            <a:off x="3534925" y="2940200"/>
            <a:ext cx="3820517" cy="35147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Framework </a:t>
            </a:r>
          </a:p>
        </p:txBody>
      </p:sp>
      <p:sp>
        <p:nvSpPr>
          <p:cNvPr id="3937" name="Google Shape;3937;p25"/>
          <p:cNvSpPr txBox="1">
            <a:spLocks noGrp="1"/>
          </p:cNvSpPr>
          <p:nvPr>
            <p:ph type="title"/>
          </p:nvPr>
        </p:nvSpPr>
        <p:spPr>
          <a:xfrm>
            <a:off x="91531" y="77408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Tools &amp; Technologies</a:t>
            </a:r>
            <a:endParaRPr dirty="0"/>
          </a:p>
        </p:txBody>
      </p:sp>
      <p:sp>
        <p:nvSpPr>
          <p:cNvPr id="3938" name="Google Shape;3938;p25"/>
          <p:cNvSpPr/>
          <p:nvPr/>
        </p:nvSpPr>
        <p:spPr>
          <a:xfrm>
            <a:off x="3025263" y="1001028"/>
            <a:ext cx="1928414" cy="1852794"/>
          </a:xfrm>
          <a:prstGeom prst="ellipse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Data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Ingestion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9" name="Google Shape;3939;p25"/>
          <p:cNvSpPr/>
          <p:nvPr/>
        </p:nvSpPr>
        <p:spPr>
          <a:xfrm>
            <a:off x="232452" y="1058575"/>
            <a:ext cx="1952849" cy="1856995"/>
          </a:xfrm>
          <a:prstGeom prst="ellipse">
            <a:avLst/>
          </a:prstGeom>
          <a:noFill/>
          <a:ln w="76200" cap="flat" cmpd="sng">
            <a:solidFill>
              <a:srgbClr val="D3E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Data Cleaning</a:t>
            </a:r>
            <a:endParaRPr sz="16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41" name="Google Shape;3941;p2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943" name="Google Shape;39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6270" y="2271468"/>
            <a:ext cx="480130" cy="446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4155BF3-AC8B-3E42-99DF-4D547E867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9119" y="2322913"/>
            <a:ext cx="988745" cy="247186"/>
          </a:xfrm>
          <a:prstGeom prst="rect">
            <a:avLst/>
          </a:prstGeom>
        </p:spPr>
      </p:pic>
      <p:pic>
        <p:nvPicPr>
          <p:cNvPr id="7" name="Picture 6" descr="Apache Hive - Wikipedia">
            <a:extLst>
              <a:ext uri="{FF2B5EF4-FFF2-40B4-BE49-F238E27FC236}">
                <a16:creationId xmlns:a16="http://schemas.microsoft.com/office/drawing/2014/main" id="{9F60FB5A-6342-3D4D-AE0A-C778420A80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397594" y="2215616"/>
            <a:ext cx="618837" cy="556953"/>
          </a:xfrm>
          <a:prstGeom prst="rect">
            <a:avLst/>
          </a:prstGeom>
        </p:spPr>
      </p:pic>
      <p:pic>
        <p:nvPicPr>
          <p:cNvPr id="4" name="Picture 3" descr="File:Apache Spark logo.svg - Wikimedia Commons">
            <a:extLst>
              <a:ext uri="{FF2B5EF4-FFF2-40B4-BE49-F238E27FC236}">
                <a16:creationId xmlns:a16="http://schemas.microsoft.com/office/drawing/2014/main" id="{50E9C40C-361B-7445-A7CD-84DC26B4D2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391328" y="2959242"/>
            <a:ext cx="585670" cy="304274"/>
          </a:xfrm>
          <a:prstGeom prst="rect">
            <a:avLst/>
          </a:prstGeom>
        </p:spPr>
      </p:pic>
      <p:sp>
        <p:nvSpPr>
          <p:cNvPr id="23" name="Google Shape;3907;p21">
            <a:extLst>
              <a:ext uri="{FF2B5EF4-FFF2-40B4-BE49-F238E27FC236}">
                <a16:creationId xmlns:a16="http://schemas.microsoft.com/office/drawing/2014/main" id="{4C059109-19BE-5A4F-A4A1-33D89B7FF695}"/>
              </a:ext>
            </a:extLst>
          </p:cNvPr>
          <p:cNvSpPr txBox="1">
            <a:spLocks/>
          </p:cNvSpPr>
          <p:nvPr/>
        </p:nvSpPr>
        <p:spPr>
          <a:xfrm>
            <a:off x="232452" y="3084239"/>
            <a:ext cx="2196145" cy="8776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Utilized Python script to clean data and only keep relevant columns and rows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3M rows and 7 Columns to 63K rows and 3 Columns (Question, Answer, and Category)</a:t>
            </a:r>
          </a:p>
        </p:txBody>
      </p:sp>
      <p:sp>
        <p:nvSpPr>
          <p:cNvPr id="24" name="Google Shape;3907;p21">
            <a:extLst>
              <a:ext uri="{FF2B5EF4-FFF2-40B4-BE49-F238E27FC236}">
                <a16:creationId xmlns:a16="http://schemas.microsoft.com/office/drawing/2014/main" id="{3569FEBD-EBEA-D248-A88D-F3653A72F961}"/>
              </a:ext>
            </a:extLst>
          </p:cNvPr>
          <p:cNvSpPr txBox="1">
            <a:spLocks/>
          </p:cNvSpPr>
          <p:nvPr/>
        </p:nvSpPr>
        <p:spPr>
          <a:xfrm>
            <a:off x="2905758" y="3302593"/>
            <a:ext cx="2196145" cy="8776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Utilized Spark virtual cluster and Hue UI to import data and create a table called Q&amp;A </a:t>
            </a:r>
          </a:p>
        </p:txBody>
      </p:sp>
      <p:sp>
        <p:nvSpPr>
          <p:cNvPr id="25" name="Google Shape;3907;p21">
            <a:extLst>
              <a:ext uri="{FF2B5EF4-FFF2-40B4-BE49-F238E27FC236}">
                <a16:creationId xmlns:a16="http://schemas.microsoft.com/office/drawing/2014/main" id="{CC308E1F-C925-F54A-AE52-08541BD09A11}"/>
              </a:ext>
            </a:extLst>
          </p:cNvPr>
          <p:cNvSpPr txBox="1">
            <a:spLocks/>
          </p:cNvSpPr>
          <p:nvPr/>
        </p:nvSpPr>
        <p:spPr>
          <a:xfrm>
            <a:off x="5655473" y="3332322"/>
            <a:ext cx="2196145" cy="8776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Utilized YARN as a resource manager while running queries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Utilized Hive Command Line interface and Hue editor to write / run queries </a:t>
            </a:r>
          </a:p>
        </p:txBody>
      </p:sp>
      <p:sp>
        <p:nvSpPr>
          <p:cNvPr id="26" name="Google Shape;3938;p25">
            <a:extLst>
              <a:ext uri="{FF2B5EF4-FFF2-40B4-BE49-F238E27FC236}">
                <a16:creationId xmlns:a16="http://schemas.microsoft.com/office/drawing/2014/main" id="{6A734FA6-4515-AA41-8BEE-38B7E5E698F7}"/>
              </a:ext>
            </a:extLst>
          </p:cNvPr>
          <p:cNvSpPr/>
          <p:nvPr/>
        </p:nvSpPr>
        <p:spPr>
          <a:xfrm>
            <a:off x="5719956" y="1048631"/>
            <a:ext cx="1928414" cy="1793022"/>
          </a:xfrm>
          <a:prstGeom prst="ellipse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Data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Querying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2207F901-D915-7947-83B5-F775A91A6074}"/>
              </a:ext>
            </a:extLst>
          </p:cNvPr>
          <p:cNvSpPr/>
          <p:nvPr/>
        </p:nvSpPr>
        <p:spPr>
          <a:xfrm rot="16200000">
            <a:off x="2384202" y="1694060"/>
            <a:ext cx="442160" cy="600952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65F4DF3C-7257-0F4E-9DFA-91E3D68CA2A6}"/>
              </a:ext>
            </a:extLst>
          </p:cNvPr>
          <p:cNvSpPr/>
          <p:nvPr/>
        </p:nvSpPr>
        <p:spPr>
          <a:xfrm rot="16200000">
            <a:off x="5133917" y="1681745"/>
            <a:ext cx="442160" cy="600952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p2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C1211E5-3F88-AA48-95C8-048453340443}"/>
              </a:ext>
            </a:extLst>
          </p:cNvPr>
          <p:cNvGrpSpPr/>
          <p:nvPr/>
        </p:nvGrpSpPr>
        <p:grpSpPr>
          <a:xfrm>
            <a:off x="2410047" y="985284"/>
            <a:ext cx="2601432" cy="3734917"/>
            <a:chOff x="2240403" y="798881"/>
            <a:chExt cx="1032569" cy="3257550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8C90B546-A7F6-5447-A23D-A7912D8D8BD2}"/>
                </a:ext>
              </a:extLst>
            </p:cNvPr>
            <p:cNvSpPr/>
            <p:nvPr/>
          </p:nvSpPr>
          <p:spPr>
            <a:xfrm>
              <a:off x="2240403" y="798881"/>
              <a:ext cx="1028700" cy="5143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13043D5-D410-694A-8D8D-6A572168D656}"/>
                </a:ext>
              </a:extLst>
            </p:cNvPr>
            <p:cNvSpPr txBox="1"/>
            <p:nvPr/>
          </p:nvSpPr>
          <p:spPr>
            <a:xfrm>
              <a:off x="2240403" y="859848"/>
              <a:ext cx="10287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/>
                <a:t>Schema Alignment</a:t>
              </a: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7FE8970E-FC6C-2348-A701-97DBF78BA733}"/>
                </a:ext>
              </a:extLst>
            </p:cNvPr>
            <p:cNvSpPr/>
            <p:nvPr/>
          </p:nvSpPr>
          <p:spPr>
            <a:xfrm>
              <a:off x="2240403" y="2227631"/>
              <a:ext cx="1028700" cy="5143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62407E-D42A-B04A-83AF-68E4581660E8}"/>
                </a:ext>
              </a:extLst>
            </p:cNvPr>
            <p:cNvSpPr txBox="1"/>
            <p:nvPr/>
          </p:nvSpPr>
          <p:spPr>
            <a:xfrm>
              <a:off x="2240403" y="2288598"/>
              <a:ext cx="10287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/>
                <a:t>Record Linkage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A6815C2A-F950-1743-AB3D-FF70B74F79E9}"/>
                </a:ext>
              </a:extLst>
            </p:cNvPr>
            <p:cNvSpPr/>
            <p:nvPr/>
          </p:nvSpPr>
          <p:spPr>
            <a:xfrm>
              <a:off x="2244272" y="3542081"/>
              <a:ext cx="1028700" cy="5143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0FC194-5A29-6F4A-A6F2-99F45C622DE4}"/>
                </a:ext>
              </a:extLst>
            </p:cNvPr>
            <p:cNvSpPr txBox="1"/>
            <p:nvPr/>
          </p:nvSpPr>
          <p:spPr>
            <a:xfrm>
              <a:off x="2243520" y="3603048"/>
              <a:ext cx="10287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/>
                <a:t>Data </a:t>
              </a:r>
            </a:p>
            <a:p>
              <a:pPr algn="ctr"/>
              <a:r>
                <a:rPr lang="en-US" sz="1050" b="1" dirty="0"/>
                <a:t>Fusion</a:t>
              </a:r>
            </a:p>
          </p:txBody>
        </p:sp>
        <p:sp>
          <p:nvSpPr>
            <p:cNvPr id="30" name="Right Arrow 29">
              <a:extLst>
                <a:ext uri="{FF2B5EF4-FFF2-40B4-BE49-F238E27FC236}">
                  <a16:creationId xmlns:a16="http://schemas.microsoft.com/office/drawing/2014/main" id="{B4C7FF66-6C99-6649-9363-0184C51B8F0F}"/>
                </a:ext>
              </a:extLst>
            </p:cNvPr>
            <p:cNvSpPr/>
            <p:nvPr/>
          </p:nvSpPr>
          <p:spPr>
            <a:xfrm rot="5400000">
              <a:off x="2586366" y="1515924"/>
              <a:ext cx="396917" cy="5173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1" name="Right Arrow 30">
              <a:extLst>
                <a:ext uri="{FF2B5EF4-FFF2-40B4-BE49-F238E27FC236}">
                  <a16:creationId xmlns:a16="http://schemas.microsoft.com/office/drawing/2014/main" id="{6F4BD7B8-36CD-644C-9798-96AA669B009A}"/>
                </a:ext>
              </a:extLst>
            </p:cNvPr>
            <p:cNvSpPr/>
            <p:nvPr/>
          </p:nvSpPr>
          <p:spPr>
            <a:xfrm rot="5400000">
              <a:off x="2574183" y="2846076"/>
              <a:ext cx="399463" cy="53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sp>
        <p:nvSpPr>
          <p:cNvPr id="62" name="Google Shape;3937;p25">
            <a:extLst>
              <a:ext uri="{FF2B5EF4-FFF2-40B4-BE49-F238E27FC236}">
                <a16:creationId xmlns:a16="http://schemas.microsoft.com/office/drawing/2014/main" id="{4D504297-69CB-0647-80E3-ACC103169E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531" y="77408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Integration Process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1255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p2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62" name="Google Shape;3937;p25">
            <a:extLst>
              <a:ext uri="{FF2B5EF4-FFF2-40B4-BE49-F238E27FC236}">
                <a16:creationId xmlns:a16="http://schemas.microsoft.com/office/drawing/2014/main" id="{4D504297-69CB-0647-80E3-ACC103169E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531" y="77408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Integration – Schema Alignment  </a:t>
            </a:r>
            <a:endParaRPr dirty="0"/>
          </a:p>
        </p:txBody>
      </p:sp>
      <p:sp>
        <p:nvSpPr>
          <p:cNvPr id="63" name="Google Shape;3907;p21">
            <a:extLst>
              <a:ext uri="{FF2B5EF4-FFF2-40B4-BE49-F238E27FC236}">
                <a16:creationId xmlns:a16="http://schemas.microsoft.com/office/drawing/2014/main" id="{129837C3-CA93-0A49-9EED-EE6B536600C2}"/>
              </a:ext>
            </a:extLst>
          </p:cNvPr>
          <p:cNvSpPr txBox="1">
            <a:spLocks/>
          </p:cNvSpPr>
          <p:nvPr/>
        </p:nvSpPr>
        <p:spPr>
          <a:xfrm>
            <a:off x="91531" y="1024650"/>
            <a:ext cx="7812392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latin typeface="Titillium Web"/>
                <a:ea typeface="Titillium Web"/>
                <a:cs typeface="Titillium Web"/>
                <a:sym typeface="Titillium Web"/>
              </a:rPr>
              <a:t>Identify the Grain; based on the business question at hand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latin typeface="Titillium Web"/>
                <a:ea typeface="Titillium Web"/>
                <a:cs typeface="Titillium Web"/>
                <a:sym typeface="Titillium Web"/>
              </a:rPr>
              <a:t>Determine Attributes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latin typeface="Titillium Web"/>
                <a:ea typeface="Titillium Web"/>
                <a:cs typeface="Titillium Web"/>
                <a:sym typeface="Titillium Web"/>
              </a:rPr>
              <a:t>Select data sources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b="1" dirty="0">
              <a:latin typeface="Titillium Web"/>
              <a:ea typeface="Titillium Web"/>
              <a:cs typeface="Titillium Web"/>
              <a:sym typeface="Titillium Web"/>
            </a:endParaRPr>
          </a:p>
          <a:p>
            <a:pPr>
              <a:spcBef>
                <a:spcPts val="600"/>
              </a:spcBef>
            </a:pPr>
            <a:r>
              <a:rPr lang="en-US" sz="2000" b="1" dirty="0">
                <a:latin typeface="Titillium Web"/>
                <a:ea typeface="Titillium Web"/>
                <a:cs typeface="Titillium Web"/>
                <a:sym typeface="Titillium Web"/>
              </a:rPr>
              <a:t>Problem we were trying to solve involved finding the supplier engagement in the Q&amp;A section of </a:t>
            </a:r>
            <a:r>
              <a:rPr lang="en-US" sz="2000" b="1" dirty="0" err="1">
                <a:latin typeface="Titillium Web"/>
                <a:ea typeface="Titillium Web"/>
                <a:cs typeface="Titillium Web"/>
                <a:sym typeface="Titillium Web"/>
              </a:rPr>
              <a:t>Dualcore’s</a:t>
            </a:r>
            <a:r>
              <a:rPr lang="en-US" sz="2000" b="1" dirty="0">
                <a:latin typeface="Titillium Web"/>
                <a:ea typeface="Titillium Web"/>
                <a:cs typeface="Titillium Web"/>
                <a:sym typeface="Titillium Web"/>
              </a:rPr>
              <a:t> website for each product category, so the grain of our schema becomes a category which encompasses several products </a:t>
            </a:r>
          </a:p>
        </p:txBody>
      </p:sp>
    </p:spTree>
    <p:extLst>
      <p:ext uri="{BB962C8B-B14F-4D97-AF65-F5344CB8AC3E}">
        <p14:creationId xmlns:p14="http://schemas.microsoft.com/office/powerpoint/2010/main" val="2061092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6" name="Google Shape;3906;p21"/>
          <p:cNvSpPr txBox="1">
            <a:spLocks noGrp="1"/>
          </p:cNvSpPr>
          <p:nvPr>
            <p:ph type="title"/>
          </p:nvPr>
        </p:nvSpPr>
        <p:spPr>
          <a:xfrm>
            <a:off x="91531" y="125599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Mediated Schema</a:t>
            </a:r>
            <a:endParaRPr dirty="0"/>
          </a:p>
        </p:txBody>
      </p:sp>
      <p:sp>
        <p:nvSpPr>
          <p:cNvPr id="3910" name="Google Shape;3910;p2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39172F-1109-4B4D-AED1-AB9F63B81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643" y="942898"/>
            <a:ext cx="6190713" cy="407500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p2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62" name="Google Shape;3937;p25">
            <a:extLst>
              <a:ext uri="{FF2B5EF4-FFF2-40B4-BE49-F238E27FC236}">
                <a16:creationId xmlns:a16="http://schemas.microsoft.com/office/drawing/2014/main" id="{4D504297-69CB-0647-80E3-ACC103169E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531" y="77408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Integration – Record Linkage</a:t>
            </a:r>
            <a:endParaRPr dirty="0"/>
          </a:p>
        </p:txBody>
      </p:sp>
      <p:sp>
        <p:nvSpPr>
          <p:cNvPr id="63" name="Google Shape;3907;p21">
            <a:extLst>
              <a:ext uri="{FF2B5EF4-FFF2-40B4-BE49-F238E27FC236}">
                <a16:creationId xmlns:a16="http://schemas.microsoft.com/office/drawing/2014/main" id="{129837C3-CA93-0A49-9EED-EE6B536600C2}"/>
              </a:ext>
            </a:extLst>
          </p:cNvPr>
          <p:cNvSpPr txBox="1">
            <a:spLocks/>
          </p:cNvSpPr>
          <p:nvPr/>
        </p:nvSpPr>
        <p:spPr>
          <a:xfrm>
            <a:off x="91531" y="1024650"/>
            <a:ext cx="7812392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latin typeface="Titillium Web"/>
                <a:ea typeface="Titillium Web"/>
                <a:cs typeface="Titillium Web"/>
                <a:sym typeface="Titillium Web"/>
              </a:rPr>
              <a:t>Necessary when joining data sets based on entities that may or may not share a common identifier</a:t>
            </a:r>
          </a:p>
          <a:p>
            <a:pPr>
              <a:spcBef>
                <a:spcPts val="600"/>
              </a:spcBef>
            </a:pPr>
            <a:endParaRPr lang="en-US" sz="2000" b="1" dirty="0">
              <a:latin typeface="Titillium Web"/>
              <a:ea typeface="Titillium Web"/>
              <a:cs typeface="Titillium Web"/>
              <a:sym typeface="Titillium Web"/>
            </a:endParaRPr>
          </a:p>
          <a:p>
            <a:pPr>
              <a:spcBef>
                <a:spcPts val="600"/>
              </a:spcBef>
            </a:pPr>
            <a:r>
              <a:rPr lang="en-US" sz="2000" b="1" dirty="0">
                <a:latin typeface="Titillium Web"/>
                <a:ea typeface="Titillium Web"/>
                <a:cs typeface="Titillium Web"/>
                <a:sym typeface="Titillium Web"/>
              </a:rPr>
              <a:t>Since most of our data was free form text, it was unlikely that we would have the exact same data in separate rows </a:t>
            </a:r>
          </a:p>
        </p:txBody>
      </p:sp>
    </p:spTree>
    <p:extLst>
      <p:ext uri="{BB962C8B-B14F-4D97-AF65-F5344CB8AC3E}">
        <p14:creationId xmlns:p14="http://schemas.microsoft.com/office/powerpoint/2010/main" val="1464829367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594</Words>
  <Application>Microsoft Office PowerPoint</Application>
  <PresentationFormat>On-screen Show (16:9)</PresentationFormat>
  <Paragraphs>117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Dosis Light</vt:lpstr>
      <vt:lpstr>Titillium Web</vt:lpstr>
      <vt:lpstr>Arial</vt:lpstr>
      <vt:lpstr>Titillium Web Light</vt:lpstr>
      <vt:lpstr>Dosis</vt:lpstr>
      <vt:lpstr>Mowbray template</vt:lpstr>
      <vt:lpstr>Dualcore’s Supplier Engagement – Customer Q&amp;A’s </vt:lpstr>
      <vt:lpstr>Business Question </vt:lpstr>
      <vt:lpstr>Proposed Business Impact</vt:lpstr>
      <vt:lpstr>Supplier Engagement Analysis </vt:lpstr>
      <vt:lpstr>Tools &amp; Technologies</vt:lpstr>
      <vt:lpstr>Data Integration Process</vt:lpstr>
      <vt:lpstr>Data Integration – Schema Alignment  </vt:lpstr>
      <vt:lpstr>Mediated Schema</vt:lpstr>
      <vt:lpstr>Data Integration – Record Linkage</vt:lpstr>
      <vt:lpstr>PowerPoint Presentation</vt:lpstr>
      <vt:lpstr>Data Integration – Data Fusion </vt:lpstr>
      <vt:lpstr>Calculating Supplier Engagement</vt:lpstr>
      <vt:lpstr>Analyzing Customer Concerns</vt:lpstr>
      <vt:lpstr>Product Group: Laptops</vt:lpstr>
      <vt:lpstr>Product Group: TV  </vt:lpstr>
      <vt:lpstr>Product Group: Speakers  </vt:lpstr>
      <vt:lpstr>Future Steps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Dualcore’s Supplier Engagement – Customer Q&amp;A’s </dc:title>
  <cp:lastModifiedBy>Tanvi Kini</cp:lastModifiedBy>
  <cp:revision>44</cp:revision>
  <dcterms:modified xsi:type="dcterms:W3CDTF">2019-03-02T15:17:44Z</dcterms:modified>
</cp:coreProperties>
</file>