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88" r:id="rId3"/>
    <p:sldId id="276" r:id="rId4"/>
    <p:sldId id="289" r:id="rId5"/>
    <p:sldId id="290" r:id="rId6"/>
    <p:sldId id="291" r:id="rId7"/>
    <p:sldId id="292" r:id="rId8"/>
    <p:sldId id="293" r:id="rId9"/>
    <p:sldId id="294" r:id="rId10"/>
    <p:sldId id="301" r:id="rId11"/>
    <p:sldId id="295" r:id="rId12"/>
    <p:sldId id="296" r:id="rId13"/>
    <p:sldId id="297" r:id="rId14"/>
    <p:sldId id="298" r:id="rId15"/>
    <p:sldId id="299" r:id="rId16"/>
    <p:sldId id="300"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2" d="100"/>
          <a:sy n="72" d="100"/>
        </p:scale>
        <p:origin x="66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2/28/2019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2/28/2019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cid:image001.jpg@01D4CF43.3A6E69A0"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70988" y="4315639"/>
            <a:ext cx="9144000" cy="2215991"/>
          </a:xfrm>
        </p:spPr>
        <p:txBody>
          <a:bodyPr lIns="0" tIns="0" rIns="0" bIns="0" anchor="t">
            <a:spAutoFit/>
          </a:bodyPr>
          <a:lstStyle/>
          <a:p>
            <a:r>
              <a:rPr lang="en-US" b="1" dirty="0">
                <a:solidFill>
                  <a:schemeClr val="bg1"/>
                </a:solidFill>
              </a:rPr>
              <a:t>Predicting UFO Sightings based on US Air Quality</a:t>
            </a:r>
            <a:br>
              <a:rPr lang="en-US" dirty="0">
                <a:solidFill>
                  <a:schemeClr val="bg1"/>
                </a:solidFill>
              </a:rPr>
            </a:br>
            <a:r>
              <a:rPr lang="en-US" sz="4000" dirty="0">
                <a:solidFill>
                  <a:schemeClr val="accent4"/>
                </a:solidFill>
              </a:rPr>
              <a:t>Group 4</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492155"/>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00759" y="25094"/>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47652" y="522898"/>
            <a:ext cx="364434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MODEL VALIDITY</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118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5" y="872939"/>
            <a:ext cx="11330609" cy="338554"/>
          </a:xfrm>
          <a:prstGeom prst="rect">
            <a:avLst/>
          </a:prstGeom>
          <a:noFill/>
        </p:spPr>
        <p:txBody>
          <a:bodyPr wrap="square" rtlCol="0">
            <a:spAutoFit/>
          </a:bodyPr>
          <a:lstStyle/>
          <a:p>
            <a:r>
              <a:rPr lang="en-US" sz="1600" dirty="0">
                <a:latin typeface="Arial Nova" panose="020B0504020202020204" pitchFamily="34" charset="0"/>
              </a:rPr>
              <a:t>We then plotted our multiple linear regression model against our training data and got the following graph:</a:t>
            </a:r>
          </a:p>
        </p:txBody>
      </p:sp>
      <p:pic>
        <p:nvPicPr>
          <p:cNvPr id="13" name="Picture 12" descr="cid:image001.jpg@01D4CF43.3A6E69A0">
            <a:extLst>
              <a:ext uri="{FF2B5EF4-FFF2-40B4-BE49-F238E27FC236}">
                <a16:creationId xmlns:a16="http://schemas.microsoft.com/office/drawing/2014/main" id="{C38973A1-FD25-465E-8FC3-C96C949EF0A8}"/>
              </a:ext>
            </a:extLst>
          </p:cNvPr>
          <p:cNvPicPr/>
          <p:nvPr/>
        </p:nvPicPr>
        <p:blipFill rotWithShape="1">
          <a:blip r:embed="rId2" r:link="rId3" cstate="print">
            <a:extLst>
              <a:ext uri="{28A0092B-C50C-407E-A947-70E740481C1C}">
                <a14:useLocalDpi xmlns:a14="http://schemas.microsoft.com/office/drawing/2010/main" val="0"/>
              </a:ext>
            </a:extLst>
          </a:blip>
          <a:srcRect l="446" t="4986"/>
          <a:stretch/>
        </p:blipFill>
        <p:spPr bwMode="auto">
          <a:xfrm>
            <a:off x="2067340" y="1416245"/>
            <a:ext cx="7832035" cy="3723860"/>
          </a:xfrm>
          <a:prstGeom prst="rect">
            <a:avLst/>
          </a:prstGeom>
          <a:noFill/>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E8DE1D73-0BCE-4362-BA93-394F9CDDCDC5}"/>
              </a:ext>
            </a:extLst>
          </p:cNvPr>
          <p:cNvSpPr txBox="1"/>
          <p:nvPr/>
        </p:nvSpPr>
        <p:spPr>
          <a:xfrm>
            <a:off x="430695" y="5378667"/>
            <a:ext cx="11330609" cy="584775"/>
          </a:xfrm>
          <a:prstGeom prst="rect">
            <a:avLst/>
          </a:prstGeom>
          <a:noFill/>
        </p:spPr>
        <p:txBody>
          <a:bodyPr wrap="square" rtlCol="0">
            <a:spAutoFit/>
          </a:bodyPr>
          <a:lstStyle/>
          <a:p>
            <a:r>
              <a:rPr lang="en-US" sz="1600" dirty="0">
                <a:latin typeface="Arial Nova" panose="020B0504020202020204" pitchFamily="34" charset="0"/>
              </a:rPr>
              <a:t>Obviously, linear regression does not make sense in this situation because some predictions are below 0 or above 1. </a:t>
            </a:r>
          </a:p>
          <a:p>
            <a:r>
              <a:rPr lang="en-US" sz="1600" dirty="0">
                <a:latin typeface="Arial Nova" panose="020B0504020202020204" pitchFamily="34" charset="0"/>
              </a:rPr>
              <a:t>Hence, this multiple linear regression does not make sense for our data set.</a:t>
            </a:r>
          </a:p>
        </p:txBody>
      </p:sp>
    </p:spTree>
    <p:extLst>
      <p:ext uri="{BB962C8B-B14F-4D97-AF65-F5344CB8AC3E}">
        <p14:creationId xmlns:p14="http://schemas.microsoft.com/office/powerpoint/2010/main" val="216711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18713" y="522898"/>
            <a:ext cx="327328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MOVING TOWARDS LOGISTIC REGRESSION</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9979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5" y="859687"/>
            <a:ext cx="11330609" cy="1815882"/>
          </a:xfrm>
          <a:prstGeom prst="rect">
            <a:avLst/>
          </a:prstGeom>
          <a:noFill/>
        </p:spPr>
        <p:txBody>
          <a:bodyPr wrap="square" rtlCol="0">
            <a:spAutoFit/>
          </a:bodyPr>
          <a:lstStyle/>
          <a:p>
            <a:r>
              <a:rPr lang="en-US" sz="1600" dirty="0">
                <a:latin typeface="Arial Nova" panose="020B0504020202020204" pitchFamily="34" charset="0"/>
              </a:rPr>
              <a:t>The best model for a binary response variable is by fitting a Logistic Regression Model to the dataset.</a:t>
            </a:r>
          </a:p>
          <a:p>
            <a:endParaRPr lang="en-US" sz="1600" dirty="0">
              <a:latin typeface="Arial Nova" panose="020B0504020202020204" pitchFamily="34" charset="0"/>
            </a:endParaRPr>
          </a:p>
          <a:p>
            <a:r>
              <a:rPr lang="en-US" sz="1600" dirty="0">
                <a:latin typeface="Arial Nova" panose="020B0504020202020204" pitchFamily="34" charset="0"/>
              </a:rPr>
              <a:t>We restarted the whole process and repeated the steps from Model Specification, Parameter Estimation and Model Validation.</a:t>
            </a:r>
          </a:p>
          <a:p>
            <a:endParaRPr lang="en-US" sz="1600" dirty="0">
              <a:latin typeface="Arial Nova" panose="020B0504020202020204" pitchFamily="34" charset="0"/>
            </a:endParaRPr>
          </a:p>
          <a:p>
            <a:r>
              <a:rPr lang="en-US" sz="1600" dirty="0">
                <a:latin typeface="Arial Nova" panose="020B0504020202020204" pitchFamily="34" charset="0"/>
              </a:rPr>
              <a:t>We came up with a model which had the best p-values smaller than 0.05 and with only 2 covariates year and SO2.Mean against our one binary response variable ET.</a:t>
            </a:r>
          </a:p>
        </p:txBody>
      </p:sp>
      <p:pic>
        <p:nvPicPr>
          <p:cNvPr id="13" name="Picture 12">
            <a:extLst>
              <a:ext uri="{FF2B5EF4-FFF2-40B4-BE49-F238E27FC236}">
                <a16:creationId xmlns:a16="http://schemas.microsoft.com/office/drawing/2014/main" id="{6A0893B5-FBE4-4771-8832-A71B0C42B6FE}"/>
              </a:ext>
            </a:extLst>
          </p:cNvPr>
          <p:cNvPicPr/>
          <p:nvPr/>
        </p:nvPicPr>
        <p:blipFill>
          <a:blip r:embed="rId2"/>
          <a:stretch>
            <a:fillRect/>
          </a:stretch>
        </p:blipFill>
        <p:spPr>
          <a:xfrm>
            <a:off x="580114" y="2963692"/>
            <a:ext cx="5184582" cy="3371410"/>
          </a:xfrm>
          <a:prstGeom prst="rect">
            <a:avLst/>
          </a:prstGeom>
        </p:spPr>
      </p:pic>
      <p:pic>
        <p:nvPicPr>
          <p:cNvPr id="15" name="Picture 14">
            <a:extLst>
              <a:ext uri="{FF2B5EF4-FFF2-40B4-BE49-F238E27FC236}">
                <a16:creationId xmlns:a16="http://schemas.microsoft.com/office/drawing/2014/main" id="{109916D3-A129-4903-8FFC-994579B45661}"/>
              </a:ext>
            </a:extLst>
          </p:cNvPr>
          <p:cNvPicPr/>
          <p:nvPr/>
        </p:nvPicPr>
        <p:blipFill>
          <a:blip r:embed="rId3"/>
          <a:stretch>
            <a:fillRect/>
          </a:stretch>
        </p:blipFill>
        <p:spPr>
          <a:xfrm>
            <a:off x="5975943" y="2963692"/>
            <a:ext cx="5785361" cy="3371410"/>
          </a:xfrm>
          <a:prstGeom prst="rect">
            <a:avLst/>
          </a:prstGeom>
        </p:spPr>
      </p:pic>
    </p:spTree>
    <p:extLst>
      <p:ext uri="{BB962C8B-B14F-4D97-AF65-F5344CB8AC3E}">
        <p14:creationId xmlns:p14="http://schemas.microsoft.com/office/powerpoint/2010/main" val="54318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45917" y="522898"/>
            <a:ext cx="40460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MODEL ADEQUACY CHECKING</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298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86BC78EB-ECF0-459B-97A6-77BB90520E23}"/>
              </a:ext>
            </a:extLst>
          </p:cNvPr>
          <p:cNvSpPr txBox="1"/>
          <p:nvPr/>
        </p:nvSpPr>
        <p:spPr>
          <a:xfrm>
            <a:off x="371061" y="855297"/>
            <a:ext cx="11476382" cy="369332"/>
          </a:xfrm>
          <a:prstGeom prst="rect">
            <a:avLst/>
          </a:prstGeom>
          <a:noFill/>
        </p:spPr>
        <p:txBody>
          <a:bodyPr wrap="square" rtlCol="0">
            <a:spAutoFit/>
          </a:bodyPr>
          <a:lstStyle/>
          <a:p>
            <a:r>
              <a:rPr lang="en-US" dirty="0">
                <a:latin typeface="Arial Nova" panose="020B0504020202020204" pitchFamily="34" charset="0"/>
              </a:rPr>
              <a:t>Multicollinearity check:</a:t>
            </a:r>
          </a:p>
        </p:txBody>
      </p:sp>
      <p:sp>
        <p:nvSpPr>
          <p:cNvPr id="9" name="TextBox 8">
            <a:extLst>
              <a:ext uri="{FF2B5EF4-FFF2-40B4-BE49-F238E27FC236}">
                <a16:creationId xmlns:a16="http://schemas.microsoft.com/office/drawing/2014/main" id="{8D45CF1F-BF5E-4C5B-8C86-4C33163D1D1D}"/>
              </a:ext>
            </a:extLst>
          </p:cNvPr>
          <p:cNvSpPr txBox="1"/>
          <p:nvPr/>
        </p:nvSpPr>
        <p:spPr>
          <a:xfrm>
            <a:off x="371061" y="1563757"/>
            <a:ext cx="5380382" cy="369332"/>
          </a:xfrm>
          <a:prstGeom prst="rect">
            <a:avLst/>
          </a:prstGeom>
          <a:noFill/>
        </p:spPr>
        <p:txBody>
          <a:bodyPr wrap="square" rtlCol="0">
            <a:spAutoFit/>
          </a:bodyPr>
          <a:lstStyle/>
          <a:p>
            <a:r>
              <a:rPr lang="en-US" dirty="0">
                <a:latin typeface="Arial Nova" panose="020B0504020202020204" pitchFamily="34" charset="0"/>
              </a:rPr>
              <a:t>VIF</a:t>
            </a:r>
            <a:r>
              <a:rPr lang="en-US" dirty="0"/>
              <a:t>:</a:t>
            </a:r>
          </a:p>
        </p:txBody>
      </p:sp>
      <p:sp>
        <p:nvSpPr>
          <p:cNvPr id="18" name="TextBox 17">
            <a:extLst>
              <a:ext uri="{FF2B5EF4-FFF2-40B4-BE49-F238E27FC236}">
                <a16:creationId xmlns:a16="http://schemas.microsoft.com/office/drawing/2014/main" id="{C636E665-92AC-4A0F-8114-E0DC6109A4D8}"/>
              </a:ext>
            </a:extLst>
          </p:cNvPr>
          <p:cNvSpPr txBox="1"/>
          <p:nvPr/>
        </p:nvSpPr>
        <p:spPr>
          <a:xfrm>
            <a:off x="6763578" y="1648700"/>
            <a:ext cx="5380382" cy="369332"/>
          </a:xfrm>
          <a:prstGeom prst="rect">
            <a:avLst/>
          </a:prstGeom>
          <a:noFill/>
        </p:spPr>
        <p:txBody>
          <a:bodyPr wrap="square" rtlCol="0">
            <a:spAutoFit/>
          </a:bodyPr>
          <a:lstStyle/>
          <a:p>
            <a:r>
              <a:rPr lang="en-US" sz="1600" dirty="0">
                <a:latin typeface="Arial Nova" panose="020B0504020202020204" pitchFamily="34" charset="0"/>
              </a:rPr>
              <a:t>Correlation</a:t>
            </a:r>
            <a:r>
              <a:rPr lang="en-US" dirty="0"/>
              <a:t> </a:t>
            </a:r>
            <a:r>
              <a:rPr lang="en-US" sz="1600" dirty="0">
                <a:latin typeface="Arial Nova" panose="020B0504020202020204" pitchFamily="34" charset="0"/>
              </a:rPr>
              <a:t>Plot</a:t>
            </a:r>
            <a:r>
              <a:rPr lang="en-US" dirty="0"/>
              <a:t>:</a:t>
            </a:r>
          </a:p>
        </p:txBody>
      </p:sp>
      <p:pic>
        <p:nvPicPr>
          <p:cNvPr id="10" name="Picture 9">
            <a:extLst>
              <a:ext uri="{FF2B5EF4-FFF2-40B4-BE49-F238E27FC236}">
                <a16:creationId xmlns:a16="http://schemas.microsoft.com/office/drawing/2014/main" id="{2CACA1D7-3CD1-46B8-8720-BFEE46DA488A}"/>
              </a:ext>
            </a:extLst>
          </p:cNvPr>
          <p:cNvPicPr>
            <a:picLocks noChangeAspect="1"/>
          </p:cNvPicPr>
          <p:nvPr/>
        </p:nvPicPr>
        <p:blipFill>
          <a:blip r:embed="rId2"/>
          <a:stretch>
            <a:fillRect/>
          </a:stretch>
        </p:blipFill>
        <p:spPr>
          <a:xfrm>
            <a:off x="331304" y="2085489"/>
            <a:ext cx="4381500" cy="2105025"/>
          </a:xfrm>
          <a:prstGeom prst="rect">
            <a:avLst/>
          </a:prstGeom>
        </p:spPr>
      </p:pic>
      <p:pic>
        <p:nvPicPr>
          <p:cNvPr id="12" name="Picture 11">
            <a:extLst>
              <a:ext uri="{FF2B5EF4-FFF2-40B4-BE49-F238E27FC236}">
                <a16:creationId xmlns:a16="http://schemas.microsoft.com/office/drawing/2014/main" id="{6E9D2655-A582-4663-9570-741D91AC9B2E}"/>
              </a:ext>
            </a:extLst>
          </p:cNvPr>
          <p:cNvPicPr>
            <a:picLocks noChangeAspect="1"/>
          </p:cNvPicPr>
          <p:nvPr/>
        </p:nvPicPr>
        <p:blipFill>
          <a:blip r:embed="rId3"/>
          <a:stretch>
            <a:fillRect/>
          </a:stretch>
        </p:blipFill>
        <p:spPr>
          <a:xfrm>
            <a:off x="331304" y="4225318"/>
            <a:ext cx="4591050" cy="2390775"/>
          </a:xfrm>
          <a:prstGeom prst="rect">
            <a:avLst/>
          </a:prstGeom>
        </p:spPr>
      </p:pic>
      <p:pic>
        <p:nvPicPr>
          <p:cNvPr id="21" name="Picture 20">
            <a:extLst>
              <a:ext uri="{FF2B5EF4-FFF2-40B4-BE49-F238E27FC236}">
                <a16:creationId xmlns:a16="http://schemas.microsoft.com/office/drawing/2014/main" id="{2304E12D-BDCB-4019-8035-6AD38CEC9E4F}"/>
              </a:ext>
            </a:extLst>
          </p:cNvPr>
          <p:cNvPicPr/>
          <p:nvPr/>
        </p:nvPicPr>
        <p:blipFill>
          <a:blip r:embed="rId4"/>
          <a:stretch>
            <a:fillRect/>
          </a:stretch>
        </p:blipFill>
        <p:spPr>
          <a:xfrm>
            <a:off x="6763578" y="2417886"/>
            <a:ext cx="4381500" cy="3917215"/>
          </a:xfrm>
          <a:prstGeom prst="rect">
            <a:avLst/>
          </a:prstGeom>
        </p:spPr>
      </p:pic>
      <p:cxnSp>
        <p:nvCxnSpPr>
          <p:cNvPr id="22" name="Straight Connector 21">
            <a:extLst>
              <a:ext uri="{FF2B5EF4-FFF2-40B4-BE49-F238E27FC236}">
                <a16:creationId xmlns:a16="http://schemas.microsoft.com/office/drawing/2014/main" id="{EE07B06B-48C7-4CAD-8027-5430CFFF2E7F}"/>
              </a:ext>
            </a:extLst>
          </p:cNvPr>
          <p:cNvCxnSpPr>
            <a:cxnSpLocks/>
            <a:stCxn id="9" idx="3"/>
          </p:cNvCxnSpPr>
          <p:nvPr/>
        </p:nvCxnSpPr>
        <p:spPr>
          <a:xfrm flipH="1">
            <a:off x="5738191" y="1748423"/>
            <a:ext cx="13252" cy="49394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31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01878" y="522898"/>
            <a:ext cx="379012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LOGISTIC REGRESSION MODEL</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8410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86BC78EB-ECF0-459B-97A6-77BB90520E23}"/>
              </a:ext>
            </a:extLst>
          </p:cNvPr>
          <p:cNvSpPr txBox="1"/>
          <p:nvPr/>
        </p:nvSpPr>
        <p:spPr>
          <a:xfrm>
            <a:off x="371061" y="855297"/>
            <a:ext cx="4929806" cy="369332"/>
          </a:xfrm>
          <a:prstGeom prst="rect">
            <a:avLst/>
          </a:prstGeom>
          <a:noFill/>
        </p:spPr>
        <p:txBody>
          <a:bodyPr wrap="square" rtlCol="0">
            <a:spAutoFit/>
          </a:bodyPr>
          <a:lstStyle/>
          <a:p>
            <a:r>
              <a:rPr lang="en-US" dirty="0">
                <a:latin typeface="Arial Nova" panose="020B0504020202020204" pitchFamily="34" charset="0"/>
              </a:rPr>
              <a:t>Plotting Logistic regression for each covariate:</a:t>
            </a:r>
          </a:p>
        </p:txBody>
      </p:sp>
      <p:sp>
        <p:nvSpPr>
          <p:cNvPr id="16" name="TextBox 15">
            <a:extLst>
              <a:ext uri="{FF2B5EF4-FFF2-40B4-BE49-F238E27FC236}">
                <a16:creationId xmlns:a16="http://schemas.microsoft.com/office/drawing/2014/main" id="{C4FB69D3-A66C-478F-94BB-BA0229612B85}"/>
              </a:ext>
            </a:extLst>
          </p:cNvPr>
          <p:cNvSpPr txBox="1"/>
          <p:nvPr/>
        </p:nvSpPr>
        <p:spPr>
          <a:xfrm>
            <a:off x="371061" y="1563757"/>
            <a:ext cx="3763617" cy="338554"/>
          </a:xfrm>
          <a:prstGeom prst="rect">
            <a:avLst/>
          </a:prstGeom>
          <a:noFill/>
        </p:spPr>
        <p:txBody>
          <a:bodyPr wrap="square" rtlCol="0">
            <a:spAutoFit/>
          </a:bodyPr>
          <a:lstStyle/>
          <a:p>
            <a:r>
              <a:rPr lang="en-US" sz="1600" dirty="0">
                <a:latin typeface="Arial Nova" panose="020B0504020202020204" pitchFamily="34" charset="0"/>
              </a:rPr>
              <a:t>Covariate 1: Year</a:t>
            </a:r>
          </a:p>
        </p:txBody>
      </p:sp>
      <p:sp>
        <p:nvSpPr>
          <p:cNvPr id="17" name="TextBox 16">
            <a:extLst>
              <a:ext uri="{FF2B5EF4-FFF2-40B4-BE49-F238E27FC236}">
                <a16:creationId xmlns:a16="http://schemas.microsoft.com/office/drawing/2014/main" id="{B8B15B43-E7BD-44AB-A200-0B54A79B7E66}"/>
              </a:ext>
            </a:extLst>
          </p:cNvPr>
          <p:cNvSpPr txBox="1"/>
          <p:nvPr/>
        </p:nvSpPr>
        <p:spPr>
          <a:xfrm>
            <a:off x="6162301" y="849141"/>
            <a:ext cx="3763617" cy="338554"/>
          </a:xfrm>
          <a:prstGeom prst="rect">
            <a:avLst/>
          </a:prstGeom>
          <a:noFill/>
        </p:spPr>
        <p:txBody>
          <a:bodyPr wrap="square" rtlCol="0">
            <a:spAutoFit/>
          </a:bodyPr>
          <a:lstStyle/>
          <a:p>
            <a:r>
              <a:rPr lang="en-US" sz="1600" dirty="0">
                <a:latin typeface="Arial Nova" panose="020B0504020202020204" pitchFamily="34" charset="0"/>
              </a:rPr>
              <a:t>Covariate 2: SO2.AQI</a:t>
            </a:r>
          </a:p>
        </p:txBody>
      </p:sp>
      <p:pic>
        <p:nvPicPr>
          <p:cNvPr id="19" name="Picture 18">
            <a:extLst>
              <a:ext uri="{FF2B5EF4-FFF2-40B4-BE49-F238E27FC236}">
                <a16:creationId xmlns:a16="http://schemas.microsoft.com/office/drawing/2014/main" id="{F9689A4C-0857-48FF-AA1D-96E87B32DDC1}"/>
              </a:ext>
            </a:extLst>
          </p:cNvPr>
          <p:cNvPicPr/>
          <p:nvPr/>
        </p:nvPicPr>
        <p:blipFill>
          <a:blip r:embed="rId2"/>
          <a:stretch>
            <a:fillRect/>
          </a:stretch>
        </p:blipFill>
        <p:spPr>
          <a:xfrm>
            <a:off x="5903843" y="1108491"/>
            <a:ext cx="6223139" cy="2980688"/>
          </a:xfrm>
          <a:prstGeom prst="rect">
            <a:avLst/>
          </a:prstGeom>
        </p:spPr>
      </p:pic>
      <p:pic>
        <p:nvPicPr>
          <p:cNvPr id="2" name="Picture 1">
            <a:extLst>
              <a:ext uri="{FF2B5EF4-FFF2-40B4-BE49-F238E27FC236}">
                <a16:creationId xmlns:a16="http://schemas.microsoft.com/office/drawing/2014/main" id="{DD87328E-3792-492D-9425-16C72D21CF5A}"/>
              </a:ext>
            </a:extLst>
          </p:cNvPr>
          <p:cNvPicPr>
            <a:picLocks noChangeAspect="1"/>
          </p:cNvPicPr>
          <p:nvPr/>
        </p:nvPicPr>
        <p:blipFill>
          <a:blip r:embed="rId3"/>
          <a:stretch>
            <a:fillRect/>
          </a:stretch>
        </p:blipFill>
        <p:spPr>
          <a:xfrm>
            <a:off x="65018" y="2167247"/>
            <a:ext cx="5838825" cy="3048000"/>
          </a:xfrm>
          <a:prstGeom prst="rect">
            <a:avLst/>
          </a:prstGeom>
        </p:spPr>
      </p:pic>
      <p:sp>
        <p:nvSpPr>
          <p:cNvPr id="3" name="TextBox 2">
            <a:extLst>
              <a:ext uri="{FF2B5EF4-FFF2-40B4-BE49-F238E27FC236}">
                <a16:creationId xmlns:a16="http://schemas.microsoft.com/office/drawing/2014/main" id="{C148D4F7-1626-4DF0-914A-CF7F410C35B5}"/>
              </a:ext>
            </a:extLst>
          </p:cNvPr>
          <p:cNvSpPr txBox="1"/>
          <p:nvPr/>
        </p:nvSpPr>
        <p:spPr>
          <a:xfrm>
            <a:off x="371061" y="5518697"/>
            <a:ext cx="5367130" cy="584775"/>
          </a:xfrm>
          <a:prstGeom prst="rect">
            <a:avLst/>
          </a:prstGeom>
          <a:noFill/>
        </p:spPr>
        <p:txBody>
          <a:bodyPr wrap="square" rtlCol="0">
            <a:spAutoFit/>
          </a:bodyPr>
          <a:lstStyle/>
          <a:p>
            <a:r>
              <a:rPr lang="en-US" sz="1600" dirty="0">
                <a:latin typeface="Arial Nova" panose="020B0504020202020204" pitchFamily="34" charset="0"/>
              </a:rPr>
              <a:t>There were more UFO Sightings between 2003 and 2008 and none in 2001 and 2002.</a:t>
            </a:r>
          </a:p>
        </p:txBody>
      </p:sp>
      <p:sp>
        <p:nvSpPr>
          <p:cNvPr id="24" name="TextBox 23">
            <a:extLst>
              <a:ext uri="{FF2B5EF4-FFF2-40B4-BE49-F238E27FC236}">
                <a16:creationId xmlns:a16="http://schemas.microsoft.com/office/drawing/2014/main" id="{C7A6B844-942E-4638-A14C-18F28AC01ABF}"/>
              </a:ext>
            </a:extLst>
          </p:cNvPr>
          <p:cNvSpPr txBox="1"/>
          <p:nvPr/>
        </p:nvSpPr>
        <p:spPr>
          <a:xfrm>
            <a:off x="6288159" y="4102055"/>
            <a:ext cx="5367130" cy="584775"/>
          </a:xfrm>
          <a:prstGeom prst="rect">
            <a:avLst/>
          </a:prstGeom>
          <a:noFill/>
        </p:spPr>
        <p:txBody>
          <a:bodyPr wrap="square" rtlCol="0">
            <a:spAutoFit/>
          </a:bodyPr>
          <a:lstStyle/>
          <a:p>
            <a:r>
              <a:rPr lang="en-US" sz="1600" dirty="0">
                <a:latin typeface="Arial Nova" panose="020B0504020202020204" pitchFamily="34" charset="0"/>
              </a:rPr>
              <a:t>With an increase in concentration of SO2.AQI the no. of UFO Sightings are decreasing.</a:t>
            </a:r>
          </a:p>
        </p:txBody>
      </p:sp>
      <p:pic>
        <p:nvPicPr>
          <p:cNvPr id="25" name="Picture 24">
            <a:extLst>
              <a:ext uri="{FF2B5EF4-FFF2-40B4-BE49-F238E27FC236}">
                <a16:creationId xmlns:a16="http://schemas.microsoft.com/office/drawing/2014/main" id="{7CC2497F-ABC2-47CD-95CB-FDDF08083C73}"/>
              </a:ext>
            </a:extLst>
          </p:cNvPr>
          <p:cNvPicPr/>
          <p:nvPr/>
        </p:nvPicPr>
        <p:blipFill>
          <a:blip r:embed="rId4"/>
          <a:stretch>
            <a:fillRect/>
          </a:stretch>
        </p:blipFill>
        <p:spPr>
          <a:xfrm>
            <a:off x="6336167" y="5053322"/>
            <a:ext cx="3619500" cy="323850"/>
          </a:xfrm>
          <a:prstGeom prst="rect">
            <a:avLst/>
          </a:prstGeom>
        </p:spPr>
      </p:pic>
      <p:sp>
        <p:nvSpPr>
          <p:cNvPr id="13" name="TextBox 12">
            <a:extLst>
              <a:ext uri="{FF2B5EF4-FFF2-40B4-BE49-F238E27FC236}">
                <a16:creationId xmlns:a16="http://schemas.microsoft.com/office/drawing/2014/main" id="{AC35BB52-D21B-4B2D-970E-659FEA0BE788}"/>
              </a:ext>
            </a:extLst>
          </p:cNvPr>
          <p:cNvSpPr txBox="1"/>
          <p:nvPr/>
        </p:nvSpPr>
        <p:spPr>
          <a:xfrm>
            <a:off x="6336167" y="5518697"/>
            <a:ext cx="5511276" cy="830997"/>
          </a:xfrm>
          <a:prstGeom prst="rect">
            <a:avLst/>
          </a:prstGeom>
          <a:noFill/>
        </p:spPr>
        <p:txBody>
          <a:bodyPr wrap="square" rtlCol="0">
            <a:spAutoFit/>
          </a:bodyPr>
          <a:lstStyle/>
          <a:p>
            <a:r>
              <a:rPr lang="en-US" sz="1600" dirty="0">
                <a:latin typeface="Arial Nova" panose="020B0504020202020204" pitchFamily="34" charset="0"/>
              </a:rPr>
              <a:t>We found the maximum SO2.AQI value in our dataset for when a sighting occurred. The result concurred with the graph above.</a:t>
            </a:r>
          </a:p>
        </p:txBody>
      </p:sp>
      <p:cxnSp>
        <p:nvCxnSpPr>
          <p:cNvPr id="22" name="Straight Connector 21">
            <a:extLst>
              <a:ext uri="{FF2B5EF4-FFF2-40B4-BE49-F238E27FC236}">
                <a16:creationId xmlns:a16="http://schemas.microsoft.com/office/drawing/2014/main" id="{688BC87B-673D-43CE-BDD1-36D374A0145E}"/>
              </a:ext>
            </a:extLst>
          </p:cNvPr>
          <p:cNvCxnSpPr>
            <a:cxnSpLocks/>
          </p:cNvCxnSpPr>
          <p:nvPr/>
        </p:nvCxnSpPr>
        <p:spPr>
          <a:xfrm>
            <a:off x="5738191" y="1108491"/>
            <a:ext cx="0" cy="55794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81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45917" y="522898"/>
            <a:ext cx="40460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MODEL VALIDATION</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298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86BC78EB-ECF0-459B-97A6-77BB90520E23}"/>
              </a:ext>
            </a:extLst>
          </p:cNvPr>
          <p:cNvSpPr txBox="1"/>
          <p:nvPr/>
        </p:nvSpPr>
        <p:spPr>
          <a:xfrm>
            <a:off x="371061" y="855297"/>
            <a:ext cx="1147638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Nova" panose="020B0504020202020204" pitchFamily="34" charset="0"/>
              </a:rPr>
              <a:t>Using a confusion matrix to evaluate the prediction performance:</a:t>
            </a:r>
          </a:p>
        </p:txBody>
      </p:sp>
      <p:pic>
        <p:nvPicPr>
          <p:cNvPr id="18" name="Picture 17">
            <a:extLst>
              <a:ext uri="{FF2B5EF4-FFF2-40B4-BE49-F238E27FC236}">
                <a16:creationId xmlns:a16="http://schemas.microsoft.com/office/drawing/2014/main" id="{4761B0E2-0B1F-4C4E-B699-04AB4352B23D}"/>
              </a:ext>
            </a:extLst>
          </p:cNvPr>
          <p:cNvPicPr/>
          <p:nvPr/>
        </p:nvPicPr>
        <p:blipFill>
          <a:blip r:embed="rId2"/>
          <a:stretch>
            <a:fillRect/>
          </a:stretch>
        </p:blipFill>
        <p:spPr>
          <a:xfrm>
            <a:off x="581810" y="1609209"/>
            <a:ext cx="4133850" cy="1425539"/>
          </a:xfrm>
          <a:prstGeom prst="rect">
            <a:avLst/>
          </a:prstGeom>
        </p:spPr>
      </p:pic>
      <p:sp>
        <p:nvSpPr>
          <p:cNvPr id="6" name="TextBox 5">
            <a:extLst>
              <a:ext uri="{FF2B5EF4-FFF2-40B4-BE49-F238E27FC236}">
                <a16:creationId xmlns:a16="http://schemas.microsoft.com/office/drawing/2014/main" id="{27951BDB-8B59-4E2A-A0DA-F22FF8998627}"/>
              </a:ext>
            </a:extLst>
          </p:cNvPr>
          <p:cNvSpPr txBox="1"/>
          <p:nvPr/>
        </p:nvSpPr>
        <p:spPr>
          <a:xfrm>
            <a:off x="581810" y="3664713"/>
            <a:ext cx="831039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Nova" panose="020B0504020202020204" pitchFamily="34" charset="0"/>
              </a:rPr>
              <a:t>Using misclassification error rate to find the minimum error rate of our model: </a:t>
            </a:r>
          </a:p>
        </p:txBody>
      </p:sp>
      <p:pic>
        <p:nvPicPr>
          <p:cNvPr id="21" name="Picture 20">
            <a:extLst>
              <a:ext uri="{FF2B5EF4-FFF2-40B4-BE49-F238E27FC236}">
                <a16:creationId xmlns:a16="http://schemas.microsoft.com/office/drawing/2014/main" id="{8DD19294-F128-45C0-9CF1-75670564CAA3}"/>
              </a:ext>
            </a:extLst>
          </p:cNvPr>
          <p:cNvPicPr/>
          <p:nvPr/>
        </p:nvPicPr>
        <p:blipFill>
          <a:blip r:embed="rId3"/>
          <a:stretch>
            <a:fillRect/>
          </a:stretch>
        </p:blipFill>
        <p:spPr>
          <a:xfrm>
            <a:off x="581810" y="4465983"/>
            <a:ext cx="5762625" cy="833851"/>
          </a:xfrm>
          <a:prstGeom prst="rect">
            <a:avLst/>
          </a:prstGeom>
        </p:spPr>
      </p:pic>
      <p:sp>
        <p:nvSpPr>
          <p:cNvPr id="9" name="TextBox 8">
            <a:extLst>
              <a:ext uri="{FF2B5EF4-FFF2-40B4-BE49-F238E27FC236}">
                <a16:creationId xmlns:a16="http://schemas.microsoft.com/office/drawing/2014/main" id="{C4B03325-6197-49A7-8820-F55FC37CD635}"/>
              </a:ext>
            </a:extLst>
          </p:cNvPr>
          <p:cNvSpPr txBox="1"/>
          <p:nvPr/>
        </p:nvSpPr>
        <p:spPr>
          <a:xfrm>
            <a:off x="581810" y="5844209"/>
            <a:ext cx="5421425" cy="338554"/>
          </a:xfrm>
          <a:prstGeom prst="rect">
            <a:avLst/>
          </a:prstGeom>
          <a:noFill/>
        </p:spPr>
        <p:txBody>
          <a:bodyPr wrap="square" rtlCol="0">
            <a:spAutoFit/>
          </a:bodyPr>
          <a:lstStyle/>
          <a:p>
            <a:r>
              <a:rPr lang="en-US" sz="1600" dirty="0">
                <a:latin typeface="Arial Nova" panose="020B0504020202020204" pitchFamily="34" charset="0"/>
              </a:rPr>
              <a:t>This is a great error rate value!</a:t>
            </a:r>
          </a:p>
        </p:txBody>
      </p:sp>
    </p:spTree>
    <p:extLst>
      <p:ext uri="{BB962C8B-B14F-4D97-AF65-F5344CB8AC3E}">
        <p14:creationId xmlns:p14="http://schemas.microsoft.com/office/powerpoint/2010/main" val="317359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45917" y="522898"/>
            <a:ext cx="40460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MODEL USE</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298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86BC78EB-ECF0-459B-97A6-77BB90520E23}"/>
              </a:ext>
            </a:extLst>
          </p:cNvPr>
          <p:cNvSpPr txBox="1"/>
          <p:nvPr/>
        </p:nvSpPr>
        <p:spPr>
          <a:xfrm>
            <a:off x="371061" y="855297"/>
            <a:ext cx="11476382" cy="1138773"/>
          </a:xfrm>
          <a:prstGeom prst="rect">
            <a:avLst/>
          </a:prstGeom>
          <a:noFill/>
        </p:spPr>
        <p:txBody>
          <a:bodyPr wrap="square" rtlCol="0">
            <a:spAutoFit/>
          </a:bodyPr>
          <a:lstStyle/>
          <a:p>
            <a:r>
              <a:rPr lang="en-US" dirty="0">
                <a:latin typeface="Arial Nova" panose="020B0504020202020204" pitchFamily="34" charset="0"/>
              </a:rPr>
              <a:t>Using our model on Test data: </a:t>
            </a:r>
          </a:p>
          <a:p>
            <a:r>
              <a:rPr lang="en-US" dirty="0">
                <a:latin typeface="Arial Nova" panose="020B0504020202020204" pitchFamily="34" charset="0"/>
              </a:rPr>
              <a:t> </a:t>
            </a:r>
          </a:p>
          <a:p>
            <a:r>
              <a:rPr lang="en-US" sz="1600" dirty="0">
                <a:latin typeface="Arial Nova" panose="020B0504020202020204" pitchFamily="34" charset="0"/>
              </a:rPr>
              <a:t>We had earlier split our dataset into ‘</a:t>
            </a:r>
            <a:r>
              <a:rPr lang="en-US" sz="1600" dirty="0" err="1">
                <a:latin typeface="Arial Nova" panose="020B0504020202020204" pitchFamily="34" charset="0"/>
              </a:rPr>
              <a:t>TrainData</a:t>
            </a:r>
            <a:r>
              <a:rPr lang="en-US" sz="1600" dirty="0">
                <a:latin typeface="Arial Nova" panose="020B0504020202020204" pitchFamily="34" charset="0"/>
              </a:rPr>
              <a:t>’ and ‘</a:t>
            </a:r>
            <a:r>
              <a:rPr lang="en-US" sz="1600" dirty="0" err="1">
                <a:latin typeface="Arial Nova" panose="020B0504020202020204" pitchFamily="34" charset="0"/>
              </a:rPr>
              <a:t>TestData</a:t>
            </a:r>
            <a:r>
              <a:rPr lang="en-US" sz="1600" dirty="0">
                <a:latin typeface="Arial Nova" panose="020B0504020202020204" pitchFamily="34" charset="0"/>
              </a:rPr>
              <a:t>’ in a 80:20 ratio. We will now use the model obtained from analyzing train data to test it on ‘</a:t>
            </a:r>
            <a:r>
              <a:rPr lang="en-US" sz="1600" dirty="0" err="1">
                <a:latin typeface="Arial Nova" panose="020B0504020202020204" pitchFamily="34" charset="0"/>
              </a:rPr>
              <a:t>TestData</a:t>
            </a:r>
            <a:r>
              <a:rPr lang="en-US" sz="1600" dirty="0">
                <a:latin typeface="Arial Nova" panose="020B0504020202020204" pitchFamily="34" charset="0"/>
              </a:rPr>
              <a:t>’.</a:t>
            </a:r>
          </a:p>
        </p:txBody>
      </p:sp>
      <p:sp>
        <p:nvSpPr>
          <p:cNvPr id="15" name="TextBox 14">
            <a:extLst>
              <a:ext uri="{FF2B5EF4-FFF2-40B4-BE49-F238E27FC236}">
                <a16:creationId xmlns:a16="http://schemas.microsoft.com/office/drawing/2014/main" id="{BA19188B-AE06-4870-ACC3-D6C8D3BB8E60}"/>
              </a:ext>
            </a:extLst>
          </p:cNvPr>
          <p:cNvSpPr txBox="1"/>
          <p:nvPr/>
        </p:nvSpPr>
        <p:spPr>
          <a:xfrm>
            <a:off x="371061" y="2222910"/>
            <a:ext cx="3763617" cy="338554"/>
          </a:xfrm>
          <a:prstGeom prst="rect">
            <a:avLst/>
          </a:prstGeom>
          <a:noFill/>
        </p:spPr>
        <p:txBody>
          <a:bodyPr wrap="square" rtlCol="0">
            <a:spAutoFit/>
          </a:bodyPr>
          <a:lstStyle/>
          <a:p>
            <a:r>
              <a:rPr lang="en-US" sz="1600" dirty="0">
                <a:latin typeface="Arial Nova" panose="020B0504020202020204" pitchFamily="34" charset="0"/>
              </a:rPr>
              <a:t>Covariate 1: Year</a:t>
            </a:r>
          </a:p>
        </p:txBody>
      </p:sp>
      <p:sp>
        <p:nvSpPr>
          <p:cNvPr id="16" name="TextBox 15">
            <a:extLst>
              <a:ext uri="{FF2B5EF4-FFF2-40B4-BE49-F238E27FC236}">
                <a16:creationId xmlns:a16="http://schemas.microsoft.com/office/drawing/2014/main" id="{A8A369BA-F819-4B7A-884B-8541BDF338C9}"/>
              </a:ext>
            </a:extLst>
          </p:cNvPr>
          <p:cNvSpPr txBox="1"/>
          <p:nvPr/>
        </p:nvSpPr>
        <p:spPr>
          <a:xfrm>
            <a:off x="6332123" y="2324535"/>
            <a:ext cx="3644348" cy="338554"/>
          </a:xfrm>
          <a:prstGeom prst="rect">
            <a:avLst/>
          </a:prstGeom>
          <a:noFill/>
        </p:spPr>
        <p:txBody>
          <a:bodyPr wrap="square" rtlCol="0">
            <a:spAutoFit/>
          </a:bodyPr>
          <a:lstStyle/>
          <a:p>
            <a:r>
              <a:rPr lang="en-US" sz="1600" dirty="0">
                <a:latin typeface="Arial Nova" panose="020B0504020202020204" pitchFamily="34" charset="0"/>
              </a:rPr>
              <a:t>Covariate 2: SO2 AQI</a:t>
            </a:r>
          </a:p>
        </p:txBody>
      </p:sp>
      <p:pic>
        <p:nvPicPr>
          <p:cNvPr id="17" name="Picture 16">
            <a:extLst>
              <a:ext uri="{FF2B5EF4-FFF2-40B4-BE49-F238E27FC236}">
                <a16:creationId xmlns:a16="http://schemas.microsoft.com/office/drawing/2014/main" id="{A9E5E3D3-6D97-45CE-89A0-CB4DDD08AB10}"/>
              </a:ext>
            </a:extLst>
          </p:cNvPr>
          <p:cNvPicPr/>
          <p:nvPr/>
        </p:nvPicPr>
        <p:blipFill>
          <a:blip r:embed="rId2"/>
          <a:stretch>
            <a:fillRect/>
          </a:stretch>
        </p:blipFill>
        <p:spPr>
          <a:xfrm>
            <a:off x="6096000" y="2693867"/>
            <a:ext cx="5943600" cy="3041650"/>
          </a:xfrm>
          <a:prstGeom prst="rect">
            <a:avLst/>
          </a:prstGeom>
        </p:spPr>
      </p:pic>
      <p:pic>
        <p:nvPicPr>
          <p:cNvPr id="19" name="Picture 18">
            <a:extLst>
              <a:ext uri="{FF2B5EF4-FFF2-40B4-BE49-F238E27FC236}">
                <a16:creationId xmlns:a16="http://schemas.microsoft.com/office/drawing/2014/main" id="{131A7750-DAE8-4249-A98A-D7D8C1F4AF3A}"/>
              </a:ext>
            </a:extLst>
          </p:cNvPr>
          <p:cNvPicPr/>
          <p:nvPr/>
        </p:nvPicPr>
        <p:blipFill>
          <a:blip r:embed="rId3"/>
          <a:stretch>
            <a:fillRect/>
          </a:stretch>
        </p:blipFill>
        <p:spPr>
          <a:xfrm>
            <a:off x="152400" y="2721686"/>
            <a:ext cx="5841793" cy="3013832"/>
          </a:xfrm>
          <a:prstGeom prst="rect">
            <a:avLst/>
          </a:prstGeom>
        </p:spPr>
      </p:pic>
      <p:cxnSp>
        <p:nvCxnSpPr>
          <p:cNvPr id="20" name="Straight Connector 19">
            <a:extLst>
              <a:ext uri="{FF2B5EF4-FFF2-40B4-BE49-F238E27FC236}">
                <a16:creationId xmlns:a16="http://schemas.microsoft.com/office/drawing/2014/main" id="{5E25F9A1-3233-4A6B-B00C-B462CD2BF3BE}"/>
              </a:ext>
            </a:extLst>
          </p:cNvPr>
          <p:cNvCxnSpPr>
            <a:cxnSpLocks/>
          </p:cNvCxnSpPr>
          <p:nvPr/>
        </p:nvCxnSpPr>
        <p:spPr>
          <a:xfrm>
            <a:off x="5994193" y="2199861"/>
            <a:ext cx="0" cy="39226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85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45917" y="522898"/>
            <a:ext cx="40460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CONCLUSION</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2987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86BC78EB-ECF0-459B-97A6-77BB90520E23}"/>
              </a:ext>
            </a:extLst>
          </p:cNvPr>
          <p:cNvSpPr txBox="1"/>
          <p:nvPr/>
        </p:nvSpPr>
        <p:spPr>
          <a:xfrm>
            <a:off x="357809" y="2690336"/>
            <a:ext cx="11476382" cy="1323439"/>
          </a:xfrm>
          <a:prstGeom prst="rect">
            <a:avLst/>
          </a:prstGeom>
          <a:noFill/>
        </p:spPr>
        <p:txBody>
          <a:bodyPr wrap="square" rtlCol="0">
            <a:spAutoFit/>
          </a:bodyPr>
          <a:lstStyle/>
          <a:p>
            <a:r>
              <a:rPr lang="en-US" sz="1600" dirty="0">
                <a:latin typeface="Arial Nova" panose="020B0504020202020204" pitchFamily="34" charset="0"/>
              </a:rPr>
              <a:t>Our findings with a never-before analyzed data-set taught us that a Logistic Regression is the best option when your response variable is binary. </a:t>
            </a:r>
          </a:p>
          <a:p>
            <a:endParaRPr lang="en-US" sz="1600" dirty="0">
              <a:latin typeface="Arial Nova" panose="020B0504020202020204" pitchFamily="34" charset="0"/>
            </a:endParaRPr>
          </a:p>
          <a:p>
            <a:r>
              <a:rPr lang="en-US" sz="1600" dirty="0">
                <a:latin typeface="Arial Nova" panose="020B0504020202020204" pitchFamily="34" charset="0"/>
              </a:rPr>
              <a:t>From among the 24 covariates that we began our analysis with, only the SO2 Air Quality Index and Year were found to have an effect on the number of UFO Sightings.</a:t>
            </a:r>
          </a:p>
        </p:txBody>
      </p:sp>
    </p:spTree>
    <p:extLst>
      <p:ext uri="{BB962C8B-B14F-4D97-AF65-F5344CB8AC3E}">
        <p14:creationId xmlns:p14="http://schemas.microsoft.com/office/powerpoint/2010/main" val="352649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7" y="0"/>
            <a:ext cx="3541486" cy="3541486"/>
            <a:chOff x="4325258" y="1229517"/>
            <a:chExt cx="3541486" cy="3541486"/>
          </a:xfrm>
        </p:grpSpPr>
        <p:sp>
          <p:nvSpPr>
            <p:cNvPr id="12" name="Diamond 11">
              <a:extLst>
                <a:ext uri="{FF2B5EF4-FFF2-40B4-BE49-F238E27FC236}">
                  <a16:creationId xmlns:a16="http://schemas.microsoft.com/office/drawing/2014/main" id="{7DC8B409-5FAC-4539-B25A-26BE925A48AF}"/>
                </a:ext>
              </a:extLst>
            </p:cNvPr>
            <p:cNvSpPr/>
            <p:nvPr/>
          </p:nvSpPr>
          <p:spPr>
            <a:xfrm>
              <a:off x="4792319" y="169657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3783576"/>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TEAM</a:t>
            </a: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027817"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827055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A949357-5945-4059-9D27-7ED9C9549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80" y="2052431"/>
            <a:ext cx="1905000" cy="1905000"/>
          </a:xfrm>
          <a:prstGeom prst="rect">
            <a:avLst/>
          </a:prstGeom>
        </p:spPr>
      </p:pic>
      <p:pic>
        <p:nvPicPr>
          <p:cNvPr id="7" name="Picture 6">
            <a:extLst>
              <a:ext uri="{FF2B5EF4-FFF2-40B4-BE49-F238E27FC236}">
                <a16:creationId xmlns:a16="http://schemas.microsoft.com/office/drawing/2014/main" id="{D55C2AEC-E6AC-4145-9AAD-15F5BAB969EC}"/>
              </a:ext>
            </a:extLst>
          </p:cNvPr>
          <p:cNvPicPr>
            <a:picLocks noChangeAspect="1"/>
          </p:cNvPicPr>
          <p:nvPr/>
        </p:nvPicPr>
        <p:blipFill rotWithShape="1">
          <a:blip r:embed="rId3">
            <a:extLst>
              <a:ext uri="{28A0092B-C50C-407E-A947-70E740481C1C}">
                <a14:useLocalDpi xmlns:a14="http://schemas.microsoft.com/office/drawing/2010/main" val="0"/>
              </a:ext>
            </a:extLst>
          </a:blip>
          <a:srcRect t="9826" r="9015"/>
          <a:stretch/>
        </p:blipFill>
        <p:spPr>
          <a:xfrm>
            <a:off x="5234819" y="2052431"/>
            <a:ext cx="1922138" cy="1905000"/>
          </a:xfrm>
          <a:prstGeom prst="rect">
            <a:avLst/>
          </a:prstGeom>
        </p:spPr>
      </p:pic>
      <p:pic>
        <p:nvPicPr>
          <p:cNvPr id="12" name="Picture 11">
            <a:extLst>
              <a:ext uri="{FF2B5EF4-FFF2-40B4-BE49-F238E27FC236}">
                <a16:creationId xmlns:a16="http://schemas.microsoft.com/office/drawing/2014/main" id="{4B9F5B16-BC2A-445F-A7D0-11D9B8464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2020" y="2052431"/>
            <a:ext cx="1905000" cy="1905000"/>
          </a:xfrm>
          <a:prstGeom prst="rect">
            <a:avLst/>
          </a:prstGeom>
        </p:spPr>
      </p:pic>
      <p:sp>
        <p:nvSpPr>
          <p:cNvPr id="13" name="TextBox 12">
            <a:extLst>
              <a:ext uri="{FF2B5EF4-FFF2-40B4-BE49-F238E27FC236}">
                <a16:creationId xmlns:a16="http://schemas.microsoft.com/office/drawing/2014/main" id="{3EB57A21-2C6B-4E9F-9F54-E46C11F504C3}"/>
              </a:ext>
            </a:extLst>
          </p:cNvPr>
          <p:cNvSpPr txBox="1"/>
          <p:nvPr/>
        </p:nvSpPr>
        <p:spPr>
          <a:xfrm>
            <a:off x="779956" y="4374440"/>
            <a:ext cx="1940024" cy="307777"/>
          </a:xfrm>
          <a:prstGeom prst="rect">
            <a:avLst/>
          </a:prstGeom>
          <a:noFill/>
        </p:spPr>
        <p:txBody>
          <a:bodyPr wrap="square" rtlCol="0">
            <a:spAutoFit/>
          </a:bodyPr>
          <a:lstStyle/>
          <a:p>
            <a:pPr algn="ctr"/>
            <a:r>
              <a:rPr lang="en-US" sz="1400" b="1" dirty="0">
                <a:solidFill>
                  <a:schemeClr val="bg1"/>
                </a:solidFill>
                <a:latin typeface="Arial Nova" panose="020B0604020202020204" pitchFamily="34" charset="0"/>
              </a:rPr>
              <a:t>Karishma Bhatnagar</a:t>
            </a:r>
          </a:p>
        </p:txBody>
      </p:sp>
      <p:sp>
        <p:nvSpPr>
          <p:cNvPr id="73" name="TextBox 72">
            <a:extLst>
              <a:ext uri="{FF2B5EF4-FFF2-40B4-BE49-F238E27FC236}">
                <a16:creationId xmlns:a16="http://schemas.microsoft.com/office/drawing/2014/main" id="{CE2E6DC0-F7EF-43A0-AB34-4D2D2CC13DD8}"/>
              </a:ext>
            </a:extLst>
          </p:cNvPr>
          <p:cNvSpPr txBox="1"/>
          <p:nvPr/>
        </p:nvSpPr>
        <p:spPr>
          <a:xfrm>
            <a:off x="5225876" y="4374440"/>
            <a:ext cx="1940024" cy="307777"/>
          </a:xfrm>
          <a:prstGeom prst="rect">
            <a:avLst/>
          </a:prstGeom>
          <a:noFill/>
        </p:spPr>
        <p:txBody>
          <a:bodyPr wrap="square" rtlCol="0">
            <a:spAutoFit/>
          </a:bodyPr>
          <a:lstStyle/>
          <a:p>
            <a:pPr algn="ctr"/>
            <a:r>
              <a:rPr lang="en-US" sz="1400" b="1" dirty="0">
                <a:solidFill>
                  <a:schemeClr val="bg1"/>
                </a:solidFill>
                <a:latin typeface="Arial Nova" panose="020B0604020202020204" pitchFamily="34" charset="0"/>
              </a:rPr>
              <a:t>Tanvi Kini</a:t>
            </a:r>
          </a:p>
        </p:txBody>
      </p:sp>
      <p:sp>
        <p:nvSpPr>
          <p:cNvPr id="74" name="TextBox 73">
            <a:extLst>
              <a:ext uri="{FF2B5EF4-FFF2-40B4-BE49-F238E27FC236}">
                <a16:creationId xmlns:a16="http://schemas.microsoft.com/office/drawing/2014/main" id="{DB9AC10B-943A-4725-A75A-2AE77FD0C980}"/>
              </a:ext>
            </a:extLst>
          </p:cNvPr>
          <p:cNvSpPr txBox="1"/>
          <p:nvPr/>
        </p:nvSpPr>
        <p:spPr>
          <a:xfrm>
            <a:off x="9473226" y="4374440"/>
            <a:ext cx="1940024" cy="307777"/>
          </a:xfrm>
          <a:prstGeom prst="rect">
            <a:avLst/>
          </a:prstGeom>
          <a:noFill/>
        </p:spPr>
        <p:txBody>
          <a:bodyPr wrap="square" rtlCol="0">
            <a:spAutoFit/>
          </a:bodyPr>
          <a:lstStyle/>
          <a:p>
            <a:pPr algn="ctr"/>
            <a:r>
              <a:rPr lang="en-US" sz="1400" b="1" dirty="0">
                <a:solidFill>
                  <a:schemeClr val="bg1"/>
                </a:solidFill>
                <a:latin typeface="Arial Nova" panose="020B0604020202020204" pitchFamily="34" charset="0"/>
              </a:rPr>
              <a:t>Ankeeta Majumder</a:t>
            </a:r>
          </a:p>
        </p:txBody>
      </p:sp>
    </p:spTree>
    <p:extLst>
      <p:ext uri="{BB962C8B-B14F-4D97-AF65-F5344CB8AC3E}">
        <p14:creationId xmlns:p14="http://schemas.microsoft.com/office/powerpoint/2010/main" val="30725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Data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Nova" panose="020B0504020202020204" pitchFamily="34" charset="0"/>
              </a:rPr>
              <a:t>Model Use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Nova" panose="020B0504020202020204" pitchFamily="34" charset="0"/>
              </a:rPr>
              <a:t>Model Validation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Nova" panose="020B0504020202020204" pitchFamily="34" charset="0"/>
              </a:rPr>
              <a:t>Model Adequacy Checking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Nova" panose="020B0504020202020204" pitchFamily="34" charset="0"/>
              </a:rPr>
              <a:t>Data Collection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Nova" panose="020B0504020202020204" pitchFamily="34" charset="0"/>
              </a:rPr>
              <a:t>Model Specification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Nova" panose="020B0504020202020204" pitchFamily="34" charset="0"/>
              </a:rPr>
              <a:t>Parameter Estimation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DATA COLLECTION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5" y="1298495"/>
            <a:ext cx="11330609" cy="4801314"/>
          </a:xfrm>
          <a:prstGeom prst="rect">
            <a:avLst/>
          </a:prstGeom>
          <a:noFill/>
        </p:spPr>
        <p:txBody>
          <a:bodyPr wrap="square" rtlCol="0">
            <a:spAutoFit/>
          </a:bodyPr>
          <a:lstStyle/>
          <a:p>
            <a:r>
              <a:rPr lang="en-US" b="1" u="sng" dirty="0">
                <a:latin typeface="Arial Nova" panose="020B0504020202020204" pitchFamily="34" charset="0"/>
              </a:rPr>
              <a:t>Selecting our Data</a:t>
            </a:r>
            <a:r>
              <a:rPr lang="en-US" dirty="0">
                <a:latin typeface="Arial Nova" panose="020B0504020202020204" pitchFamily="34" charset="0"/>
              </a:rPr>
              <a:t>:</a:t>
            </a:r>
          </a:p>
          <a:p>
            <a:endParaRPr lang="en-US" dirty="0">
              <a:latin typeface="Arial Nova" panose="020B0504020202020204" pitchFamily="34" charset="0"/>
            </a:endParaRPr>
          </a:p>
          <a:p>
            <a:r>
              <a:rPr lang="en-US" dirty="0">
                <a:latin typeface="Arial Nova" panose="020B0504020202020204" pitchFamily="34" charset="0"/>
              </a:rPr>
              <a:t>We used a dataset from Kaggle (</a:t>
            </a:r>
            <a:r>
              <a:rPr lang="en-US" u="sng" dirty="0">
                <a:latin typeface="Arial Nova" panose="020B0504020202020204" pitchFamily="34" charset="0"/>
                <a:hlinkClick r:id="rId2">
                  <a:extLst>
                    <a:ext uri="{A12FA001-AC4F-418D-AE19-62706E023703}">
                      <ahyp:hlinkClr xmlns:ahyp="http://schemas.microsoft.com/office/drawing/2018/hyperlinkcolor" val="tx"/>
                    </a:ext>
                  </a:extLst>
                </a:hlinkClick>
              </a:rPr>
              <a:t>https://www.kaggle.com</a:t>
            </a:r>
            <a:r>
              <a:rPr lang="en-US" dirty="0">
                <a:latin typeface="Arial Nova" panose="020B0504020202020204" pitchFamily="34" charset="0"/>
              </a:rPr>
              <a:t>) which was a fusion of 2 interesting datasets:</a:t>
            </a:r>
          </a:p>
          <a:p>
            <a:pPr marL="400050" indent="-400050">
              <a:buAutoNum type="romanLcPeriod"/>
            </a:pPr>
            <a:r>
              <a:rPr lang="en-US" dirty="0">
                <a:latin typeface="Arial Nova" panose="020B0504020202020204" pitchFamily="34" charset="0"/>
              </a:rPr>
              <a:t>US Pollution Data</a:t>
            </a:r>
          </a:p>
          <a:p>
            <a:pPr marL="400050" indent="-400050">
              <a:buAutoNum type="romanLcPeriod"/>
            </a:pPr>
            <a:r>
              <a:rPr lang="en-US" dirty="0">
                <a:latin typeface="Arial Nova" panose="020B0504020202020204" pitchFamily="34" charset="0"/>
              </a:rPr>
              <a:t>UFO Sightings</a:t>
            </a:r>
          </a:p>
          <a:p>
            <a:endParaRPr lang="en-US" dirty="0">
              <a:latin typeface="Arial Nova" panose="020B0504020202020204" pitchFamily="34" charset="0"/>
            </a:endParaRPr>
          </a:p>
          <a:p>
            <a:r>
              <a:rPr lang="en-US" b="1" u="sng" dirty="0">
                <a:latin typeface="Arial Nova" panose="020B0504020202020204" pitchFamily="34" charset="0"/>
              </a:rPr>
              <a:t>Goal</a:t>
            </a:r>
            <a:r>
              <a:rPr lang="en-US" dirty="0">
                <a:latin typeface="Arial Nova" panose="020B0504020202020204" pitchFamily="34" charset="0"/>
              </a:rPr>
              <a:t>:</a:t>
            </a:r>
          </a:p>
          <a:p>
            <a:endParaRPr lang="en-US" dirty="0">
              <a:latin typeface="Arial Nova" panose="020B0504020202020204" pitchFamily="34" charset="0"/>
            </a:endParaRPr>
          </a:p>
          <a:p>
            <a:pPr marL="285750" indent="-285750">
              <a:buFont typeface="Arial" panose="020B0604020202020204" pitchFamily="34" charset="0"/>
              <a:buChar char="•"/>
            </a:pPr>
            <a:r>
              <a:rPr lang="en-US" dirty="0">
                <a:latin typeface="Arial Nova" panose="020B0504020202020204" pitchFamily="34" charset="0"/>
              </a:rPr>
              <a:t>The goal is to analyze the effect of Air pollution on the number of UFO Sightings and whether or not we can predict if a sighting will occur given a set of conditions like dates, locations and concentration of 4 main gases – NO2, O3, SO2 and CO in the air.</a:t>
            </a:r>
          </a:p>
          <a:p>
            <a:pPr marL="285750" indent="-285750">
              <a:buFont typeface="Arial" panose="020B0604020202020204" pitchFamily="34" charset="0"/>
              <a:buChar char="•"/>
            </a:pPr>
            <a:endParaRPr lang="en-US" dirty="0">
              <a:latin typeface="Arial Nova" panose="020B0504020202020204" pitchFamily="34" charset="0"/>
            </a:endParaRPr>
          </a:p>
          <a:p>
            <a:pPr marL="285750" indent="-285750">
              <a:buFont typeface="Arial" panose="020B0604020202020204" pitchFamily="34" charset="0"/>
              <a:buChar char="•"/>
            </a:pPr>
            <a:r>
              <a:rPr lang="en-US" dirty="0">
                <a:latin typeface="Arial Nova" panose="020B0504020202020204" pitchFamily="34" charset="0"/>
              </a:rPr>
              <a:t>Our response variable is a binary variable called ET; this variable is equal to 1 if a sighting has occurred and 0 otherwise. 0 values were added to introduce noise into the dataset by including observations with no UFO sightings.</a:t>
            </a:r>
          </a:p>
          <a:p>
            <a:pPr marL="285750" indent="-285750">
              <a:buFont typeface="Arial" panose="020B0604020202020204" pitchFamily="34" charset="0"/>
              <a:buChar char="•"/>
            </a:pPr>
            <a:endParaRPr lang="en-US" dirty="0">
              <a:latin typeface="Arial Nova" panose="020B0504020202020204" pitchFamily="34" charset="0"/>
            </a:endParaRPr>
          </a:p>
          <a:p>
            <a:pPr marL="285750" indent="-285750">
              <a:buFont typeface="Arial" panose="020B0604020202020204" pitchFamily="34" charset="0"/>
              <a:buChar char="•"/>
            </a:pPr>
            <a:r>
              <a:rPr lang="en-US" dirty="0">
                <a:latin typeface="Arial Nova" panose="020B0504020202020204" pitchFamily="34" charset="0"/>
              </a:rPr>
              <a:t>This dataset contained 24 columns and approximately 63 thousand records. </a:t>
            </a:r>
          </a:p>
        </p:txBody>
      </p:sp>
    </p:spTree>
    <p:extLst>
      <p:ext uri="{BB962C8B-B14F-4D97-AF65-F5344CB8AC3E}">
        <p14:creationId xmlns:p14="http://schemas.microsoft.com/office/powerpoint/2010/main" val="144799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DATA COLLECTION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5" y="1298495"/>
            <a:ext cx="11330609" cy="3785652"/>
          </a:xfrm>
          <a:prstGeom prst="rect">
            <a:avLst/>
          </a:prstGeom>
          <a:noFill/>
        </p:spPr>
        <p:txBody>
          <a:bodyPr wrap="square" rtlCol="0">
            <a:spAutoFit/>
          </a:bodyPr>
          <a:lstStyle/>
          <a:p>
            <a:r>
              <a:rPr lang="en-US" sz="2000" b="1" u="sng" dirty="0">
                <a:latin typeface="Arial Nova" panose="020B0504020202020204" pitchFamily="34" charset="0"/>
              </a:rPr>
              <a:t>Data Cleansing:</a:t>
            </a:r>
          </a:p>
          <a:p>
            <a:endParaRPr lang="en-US" sz="2000" b="1" u="sng" dirty="0">
              <a:latin typeface="Arial Nova" panose="020B0504020202020204" pitchFamily="34" charset="0"/>
            </a:endParaRPr>
          </a:p>
          <a:p>
            <a:pPr marL="342900" indent="-342900">
              <a:buFont typeface="Wingdings" panose="05000000000000000000" pitchFamily="2" charset="2"/>
              <a:buChar char="§"/>
            </a:pPr>
            <a:r>
              <a:rPr lang="en-US" sz="2000" dirty="0">
                <a:latin typeface="Arial Nova" panose="020B0504020202020204" pitchFamily="34" charset="0"/>
              </a:rPr>
              <a:t>We wanted to clean the data and eliminate unnecessary information from the dataset. </a:t>
            </a:r>
          </a:p>
          <a:p>
            <a:pPr marL="342900" indent="-342900">
              <a:buFont typeface="Wingdings" panose="05000000000000000000" pitchFamily="2" charset="2"/>
              <a:buChar char="§"/>
            </a:pPr>
            <a:endParaRPr lang="en-US" sz="2000" dirty="0">
              <a:latin typeface="Arial Nova" panose="020B0504020202020204" pitchFamily="34" charset="0"/>
            </a:endParaRPr>
          </a:p>
          <a:p>
            <a:pPr marL="342900" indent="-342900">
              <a:buFont typeface="Wingdings" panose="05000000000000000000" pitchFamily="2" charset="2"/>
              <a:buChar char="§"/>
            </a:pPr>
            <a:r>
              <a:rPr lang="en-US" sz="2000" dirty="0">
                <a:latin typeface="Arial Nova" panose="020B0504020202020204" pitchFamily="34" charset="0"/>
              </a:rPr>
              <a:t>We reduced the rows by removing the null values first which eventually reduced the number of rows from ~63000 to 15822.</a:t>
            </a:r>
          </a:p>
          <a:p>
            <a:pPr marL="342900" indent="-342900">
              <a:buFont typeface="Wingdings" panose="05000000000000000000" pitchFamily="2" charset="2"/>
              <a:buChar char="§"/>
            </a:pPr>
            <a:endParaRPr lang="en-US" sz="2000" dirty="0">
              <a:latin typeface="Arial Nova" panose="020B0504020202020204" pitchFamily="34" charset="0"/>
            </a:endParaRPr>
          </a:p>
          <a:p>
            <a:pPr marL="342900" indent="-342900">
              <a:buFont typeface="Wingdings" panose="05000000000000000000" pitchFamily="2" charset="2"/>
              <a:buChar char="§"/>
            </a:pPr>
            <a:r>
              <a:rPr lang="en-US" sz="2000" dirty="0">
                <a:latin typeface="Arial Nova" panose="020B0504020202020204" pitchFamily="34" charset="0"/>
              </a:rPr>
              <a:t>We reduced the number of covariates from 23 to 12 keeping only those which were relevant to our analysis.</a:t>
            </a:r>
          </a:p>
          <a:p>
            <a:pPr marL="342900" indent="-342900">
              <a:buFont typeface="Wingdings" panose="05000000000000000000" pitchFamily="2" charset="2"/>
              <a:buChar char="§"/>
            </a:pPr>
            <a:endParaRPr lang="en-US" sz="2000" dirty="0">
              <a:latin typeface="Arial Nova" panose="020B0504020202020204" pitchFamily="34" charset="0"/>
            </a:endParaRPr>
          </a:p>
          <a:p>
            <a:pPr marL="342900" indent="-342900">
              <a:buFont typeface="Wingdings" panose="05000000000000000000" pitchFamily="2" charset="2"/>
              <a:buChar char="§"/>
            </a:pPr>
            <a:r>
              <a:rPr lang="en-US" sz="2000" dirty="0">
                <a:latin typeface="Arial Nova" panose="020B0504020202020204" pitchFamily="34" charset="0"/>
              </a:rPr>
              <a:t>State was a categorical variable with 18 levels and we decided to split it up into separate numeric covariates for each level.</a:t>
            </a:r>
          </a:p>
        </p:txBody>
      </p:sp>
    </p:spTree>
    <p:extLst>
      <p:ext uri="{BB962C8B-B14F-4D97-AF65-F5344CB8AC3E}">
        <p14:creationId xmlns:p14="http://schemas.microsoft.com/office/powerpoint/2010/main" val="22085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MODEL SPECIFICATION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5" y="872939"/>
            <a:ext cx="11330609" cy="1815882"/>
          </a:xfrm>
          <a:prstGeom prst="rect">
            <a:avLst/>
          </a:prstGeom>
          <a:noFill/>
        </p:spPr>
        <p:txBody>
          <a:bodyPr wrap="square" rtlCol="0">
            <a:spAutoFit/>
          </a:bodyPr>
          <a:lstStyle/>
          <a:p>
            <a:r>
              <a:rPr lang="en-US" sz="1600" dirty="0">
                <a:latin typeface="Arial Nova" panose="020B0504020202020204" pitchFamily="34" charset="0"/>
              </a:rPr>
              <a:t>Multiple Linear Regression:</a:t>
            </a:r>
          </a:p>
          <a:p>
            <a:endParaRPr lang="en-US" sz="1600" dirty="0">
              <a:latin typeface="Arial Nova" panose="020B0504020202020204" pitchFamily="34" charset="0"/>
            </a:endParaRPr>
          </a:p>
          <a:p>
            <a:r>
              <a:rPr lang="en-US" sz="1600" dirty="0">
                <a:latin typeface="Arial Nova" panose="020B0504020202020204" pitchFamily="34" charset="0"/>
              </a:rPr>
              <a:t>We initially started by fitting our dataset into a multiple linear regression model. We came up with 2 different versions of linear models, keeping our response variable same for both:</a:t>
            </a:r>
          </a:p>
          <a:p>
            <a:endParaRPr lang="en-US" sz="1600" dirty="0">
              <a:latin typeface="Arial Nova" panose="020B0504020202020204" pitchFamily="34" charset="0"/>
            </a:endParaRPr>
          </a:p>
          <a:p>
            <a:pPr marL="514350" indent="-514350">
              <a:buAutoNum type="romanLcPeriod"/>
            </a:pPr>
            <a:r>
              <a:rPr lang="en-US" sz="1600" dirty="0">
                <a:latin typeface="Arial Nova" panose="020B0504020202020204" pitchFamily="34" charset="0"/>
              </a:rPr>
              <a:t>With all the different regions as covariates</a:t>
            </a:r>
          </a:p>
          <a:p>
            <a:pPr marL="514350" indent="-514350">
              <a:buAutoNum type="romanLcPeriod"/>
            </a:pPr>
            <a:r>
              <a:rPr lang="en-US" sz="1600" dirty="0">
                <a:latin typeface="Arial Nova" panose="020B0504020202020204" pitchFamily="34" charset="0"/>
              </a:rPr>
              <a:t>Without any region as covariates</a:t>
            </a:r>
          </a:p>
        </p:txBody>
      </p:sp>
      <p:pic>
        <p:nvPicPr>
          <p:cNvPr id="12" name="Picture 11">
            <a:extLst>
              <a:ext uri="{FF2B5EF4-FFF2-40B4-BE49-F238E27FC236}">
                <a16:creationId xmlns:a16="http://schemas.microsoft.com/office/drawing/2014/main" id="{8B0E568E-F107-4065-BD5B-6AA367040021}"/>
              </a:ext>
            </a:extLst>
          </p:cNvPr>
          <p:cNvPicPr/>
          <p:nvPr/>
        </p:nvPicPr>
        <p:blipFill>
          <a:blip r:embed="rId2"/>
          <a:stretch>
            <a:fillRect/>
          </a:stretch>
        </p:blipFill>
        <p:spPr>
          <a:xfrm>
            <a:off x="430695" y="2889095"/>
            <a:ext cx="4418330" cy="2032501"/>
          </a:xfrm>
          <a:prstGeom prst="rect">
            <a:avLst/>
          </a:prstGeom>
        </p:spPr>
      </p:pic>
      <p:pic>
        <p:nvPicPr>
          <p:cNvPr id="13" name="Picture 12">
            <a:extLst>
              <a:ext uri="{FF2B5EF4-FFF2-40B4-BE49-F238E27FC236}">
                <a16:creationId xmlns:a16="http://schemas.microsoft.com/office/drawing/2014/main" id="{AC1B05C3-3B0D-41A5-AA0C-A33DA7DF45CC}"/>
              </a:ext>
            </a:extLst>
          </p:cNvPr>
          <p:cNvPicPr/>
          <p:nvPr/>
        </p:nvPicPr>
        <p:blipFill>
          <a:blip r:embed="rId3"/>
          <a:stretch>
            <a:fillRect/>
          </a:stretch>
        </p:blipFill>
        <p:spPr>
          <a:xfrm>
            <a:off x="430695" y="4963795"/>
            <a:ext cx="3835400" cy="1703705"/>
          </a:xfrm>
          <a:prstGeom prst="rect">
            <a:avLst/>
          </a:prstGeom>
        </p:spPr>
      </p:pic>
      <p:cxnSp>
        <p:nvCxnSpPr>
          <p:cNvPr id="5" name="Straight Connector 4">
            <a:extLst>
              <a:ext uri="{FF2B5EF4-FFF2-40B4-BE49-F238E27FC236}">
                <a16:creationId xmlns:a16="http://schemas.microsoft.com/office/drawing/2014/main" id="{B117D9C7-58AD-41C3-824E-649862FDCBB4}"/>
              </a:ext>
            </a:extLst>
          </p:cNvPr>
          <p:cNvCxnSpPr>
            <a:cxnSpLocks/>
          </p:cNvCxnSpPr>
          <p:nvPr/>
        </p:nvCxnSpPr>
        <p:spPr>
          <a:xfrm>
            <a:off x="5897217" y="3005595"/>
            <a:ext cx="0" cy="349857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D036C32-F453-43CB-92E1-7DC738009212}"/>
              </a:ext>
            </a:extLst>
          </p:cNvPr>
          <p:cNvPicPr/>
          <p:nvPr/>
        </p:nvPicPr>
        <p:blipFill>
          <a:blip r:embed="rId4"/>
          <a:stretch>
            <a:fillRect/>
          </a:stretch>
        </p:blipFill>
        <p:spPr>
          <a:xfrm>
            <a:off x="6516453" y="3073282"/>
            <a:ext cx="4363579" cy="3261820"/>
          </a:xfrm>
          <a:prstGeom prst="rect">
            <a:avLst/>
          </a:prstGeom>
        </p:spPr>
      </p:pic>
    </p:spTree>
    <p:extLst>
      <p:ext uri="{BB962C8B-B14F-4D97-AF65-F5344CB8AC3E}">
        <p14:creationId xmlns:p14="http://schemas.microsoft.com/office/powerpoint/2010/main" val="208329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Parameter Estimation</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4" y="730047"/>
            <a:ext cx="11330609" cy="2554545"/>
          </a:xfrm>
          <a:prstGeom prst="rect">
            <a:avLst/>
          </a:prstGeom>
          <a:noFill/>
        </p:spPr>
        <p:txBody>
          <a:bodyPr wrap="square" rtlCol="0">
            <a:spAutoFit/>
          </a:bodyPr>
          <a:lstStyle/>
          <a:p>
            <a:r>
              <a:rPr lang="en-US" sz="1600" b="1" dirty="0">
                <a:latin typeface="Arial Nova" panose="020B0504020202020204" pitchFamily="34" charset="0"/>
              </a:rPr>
              <a:t>Model 1:</a:t>
            </a:r>
          </a:p>
          <a:p>
            <a:endParaRPr lang="en-US" sz="1600" dirty="0">
              <a:latin typeface="Arial Nova" panose="020B0504020202020204" pitchFamily="34" charset="0"/>
            </a:endParaRPr>
          </a:p>
          <a:p>
            <a:r>
              <a:rPr lang="en-US" sz="1600" dirty="0">
                <a:latin typeface="Arial Nova" panose="020B0504020202020204" pitchFamily="34" charset="0"/>
              </a:rPr>
              <a:t>When we performed a summary of model 1 i.e. fitting multiple linear regression model with all the covariates including regions, we found that the p-values for most of the regions were insignificant since they were much higher than 0.05.</a:t>
            </a:r>
          </a:p>
          <a:p>
            <a:endParaRPr lang="en-US" sz="1600" dirty="0">
              <a:latin typeface="Arial Nova" panose="020B0504020202020204" pitchFamily="34" charset="0"/>
            </a:endParaRPr>
          </a:p>
          <a:p>
            <a:r>
              <a:rPr lang="en-US" sz="1600" dirty="0">
                <a:latin typeface="Arial Nova" panose="020B0504020202020204" pitchFamily="34" charset="0"/>
              </a:rPr>
              <a:t>We decided to eliminate these regions from our model and ended up with only 3 regions as covariates – Arizona, California and New York.</a:t>
            </a:r>
          </a:p>
          <a:p>
            <a:endParaRPr lang="en-US" sz="1600" dirty="0">
              <a:latin typeface="Arial Nova" panose="020B0504020202020204" pitchFamily="34" charset="0"/>
            </a:endParaRPr>
          </a:p>
          <a:p>
            <a:r>
              <a:rPr lang="en-US" sz="1600" dirty="0">
                <a:latin typeface="Arial Nova" panose="020B0504020202020204" pitchFamily="34" charset="0"/>
              </a:rPr>
              <a:t>We also eliminated the other covariates with  p-value greater than 0.05 and ultimately landed with the below model with 8 covariates.</a:t>
            </a:r>
          </a:p>
        </p:txBody>
      </p:sp>
      <p:pic>
        <p:nvPicPr>
          <p:cNvPr id="13" name="Picture 12">
            <a:extLst>
              <a:ext uri="{FF2B5EF4-FFF2-40B4-BE49-F238E27FC236}">
                <a16:creationId xmlns:a16="http://schemas.microsoft.com/office/drawing/2014/main" id="{45857A22-53A2-4597-AA6C-CD4CCD5BE8C5}"/>
              </a:ext>
            </a:extLst>
          </p:cNvPr>
          <p:cNvPicPr/>
          <p:nvPr/>
        </p:nvPicPr>
        <p:blipFill>
          <a:blip r:embed="rId2"/>
          <a:stretch>
            <a:fillRect/>
          </a:stretch>
        </p:blipFill>
        <p:spPr>
          <a:xfrm>
            <a:off x="2531165" y="3284592"/>
            <a:ext cx="7129669" cy="3382908"/>
          </a:xfrm>
          <a:prstGeom prst="rect">
            <a:avLst/>
          </a:prstGeom>
        </p:spPr>
      </p:pic>
    </p:spTree>
    <p:extLst>
      <p:ext uri="{BB962C8B-B14F-4D97-AF65-F5344CB8AC3E}">
        <p14:creationId xmlns:p14="http://schemas.microsoft.com/office/powerpoint/2010/main" val="195741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Parameter Estimation</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5" y="728909"/>
            <a:ext cx="11330609" cy="2893100"/>
          </a:xfrm>
          <a:prstGeom prst="rect">
            <a:avLst/>
          </a:prstGeom>
          <a:noFill/>
        </p:spPr>
        <p:txBody>
          <a:bodyPr wrap="square" rtlCol="0">
            <a:spAutoFit/>
          </a:bodyPr>
          <a:lstStyle/>
          <a:p>
            <a:r>
              <a:rPr lang="en-US" sz="1400" b="1" dirty="0">
                <a:latin typeface="Arial Nova" panose="020B0504020202020204" pitchFamily="34" charset="0"/>
              </a:rPr>
              <a:t>Model 2:</a:t>
            </a:r>
          </a:p>
          <a:p>
            <a:endParaRPr lang="en-US" sz="1400" dirty="0">
              <a:latin typeface="Arial Nova" panose="020B0504020202020204" pitchFamily="34" charset="0"/>
            </a:endParaRPr>
          </a:p>
          <a:p>
            <a:r>
              <a:rPr lang="en-US" sz="1400" dirty="0">
                <a:latin typeface="Arial Nova" panose="020B0504020202020204" pitchFamily="34" charset="0"/>
              </a:rPr>
              <a:t>When we performed a summary of model 2 i.e. fitting multiple linear regression model with all the covariates excluding all regions with insignificant p-values, we came up with a better model with all significant p-values less than 0.05 and year, month, NO2.Mean, NO2.AQI, SO2.Mean, SO2.AQI, CO.AQI, 03.Mean, O3.AQI, Arizona, California and New York as our covariates until now.</a:t>
            </a:r>
          </a:p>
          <a:p>
            <a:endParaRPr lang="en-US" sz="1400" dirty="0">
              <a:latin typeface="Arial Nova" panose="020B0504020202020204" pitchFamily="34" charset="0"/>
            </a:endParaRPr>
          </a:p>
          <a:p>
            <a:r>
              <a:rPr lang="en-US" sz="1400" dirty="0">
                <a:latin typeface="Arial Nova" panose="020B0504020202020204" pitchFamily="34" charset="0"/>
              </a:rPr>
              <a:t>But, we realized that if we keep regions Arizona, California and New York as our covariates then our model decision will be biased since these regions have a larger percentage of observations than the other regions. </a:t>
            </a:r>
          </a:p>
          <a:p>
            <a:endParaRPr lang="en-US" sz="1400" dirty="0">
              <a:latin typeface="Arial Nova" panose="020B0504020202020204" pitchFamily="34" charset="0"/>
            </a:endParaRPr>
          </a:p>
          <a:p>
            <a:r>
              <a:rPr lang="en-US" sz="1400" dirty="0">
                <a:latin typeface="Arial Nova" panose="020B0504020202020204" pitchFamily="34" charset="0"/>
              </a:rPr>
              <a:t>We went ahead and removed these 3 regions from our covariate list. The model looked even better with good p-values.</a:t>
            </a:r>
          </a:p>
          <a:p>
            <a:endParaRPr lang="en-US" sz="1400" dirty="0">
              <a:latin typeface="Arial Nova" panose="020B0504020202020204" pitchFamily="34" charset="0"/>
            </a:endParaRPr>
          </a:p>
          <a:p>
            <a:r>
              <a:rPr lang="en-US" sz="1400" dirty="0">
                <a:latin typeface="Arial Nova" panose="020B0504020202020204" pitchFamily="34" charset="0"/>
              </a:rPr>
              <a:t>The resultant Model 2 had one response variable ET and 8 covariates - year, month, NO2.Mean, NO2.AQI, SO2.Mean, SO2.AQI, CO.AQI, 03.Mean, O3.AQI.</a:t>
            </a:r>
          </a:p>
        </p:txBody>
      </p:sp>
      <p:pic>
        <p:nvPicPr>
          <p:cNvPr id="12" name="Picture 11">
            <a:extLst>
              <a:ext uri="{FF2B5EF4-FFF2-40B4-BE49-F238E27FC236}">
                <a16:creationId xmlns:a16="http://schemas.microsoft.com/office/drawing/2014/main" id="{58F74E21-8765-4C0A-802F-781DF72B7E39}"/>
              </a:ext>
            </a:extLst>
          </p:cNvPr>
          <p:cNvPicPr/>
          <p:nvPr/>
        </p:nvPicPr>
        <p:blipFill>
          <a:blip r:embed="rId2"/>
          <a:stretch>
            <a:fillRect/>
          </a:stretch>
        </p:blipFill>
        <p:spPr>
          <a:xfrm>
            <a:off x="2385391" y="3705051"/>
            <a:ext cx="6745357" cy="2962449"/>
          </a:xfrm>
          <a:prstGeom prst="rect">
            <a:avLst/>
          </a:prstGeom>
        </p:spPr>
      </p:pic>
    </p:spTree>
    <p:extLst>
      <p:ext uri="{BB962C8B-B14F-4D97-AF65-F5344CB8AC3E}">
        <p14:creationId xmlns:p14="http://schemas.microsoft.com/office/powerpoint/2010/main" val="62460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7527EE-FEC4-42C9-A67A-27252A76D7E1}"/>
              </a:ext>
            </a:extLst>
          </p:cNvPr>
          <p:cNvPicPr>
            <a:picLocks noChangeAspect="1"/>
          </p:cNvPicPr>
          <p:nvPr/>
        </p:nvPicPr>
        <p:blipFill>
          <a:blip r:embed="rId2"/>
          <a:stretch>
            <a:fillRect/>
          </a:stretch>
        </p:blipFill>
        <p:spPr>
          <a:xfrm>
            <a:off x="2819398" y="1858820"/>
            <a:ext cx="6553200" cy="3032980"/>
          </a:xfrm>
          <a:prstGeom prst="rect">
            <a:avLst/>
          </a:prstGeom>
        </p:spPr>
      </p:pic>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47652" y="522898"/>
            <a:ext cx="364434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MODEL ADEQUACY CHECKING</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1182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2080" y="356290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Freeform 4665" descr="Icon of graph. ">
            <a:extLst>
              <a:ext uri="{FF2B5EF4-FFF2-40B4-BE49-F238E27FC236}">
                <a16:creationId xmlns:a16="http://schemas.microsoft.com/office/drawing/2014/main" id="{3B9C63CD-D2B3-4C53-A0E7-68F4890EA9E1}"/>
              </a:ext>
            </a:extLst>
          </p:cNvPr>
          <p:cNvSpPr>
            <a:spLocks/>
          </p:cNvSpPr>
          <p:nvPr/>
        </p:nvSpPr>
        <p:spPr bwMode="auto">
          <a:xfrm>
            <a:off x="4715660" y="534485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D7291D-AE44-453D-BB67-8988D6C9EE4C}"/>
              </a:ext>
            </a:extLst>
          </p:cNvPr>
          <p:cNvSpPr txBox="1"/>
          <p:nvPr/>
        </p:nvSpPr>
        <p:spPr>
          <a:xfrm>
            <a:off x="430694" y="781602"/>
            <a:ext cx="11330609" cy="1077218"/>
          </a:xfrm>
          <a:prstGeom prst="rect">
            <a:avLst/>
          </a:prstGeom>
          <a:noFill/>
        </p:spPr>
        <p:txBody>
          <a:bodyPr wrap="square" rtlCol="0">
            <a:spAutoFit/>
          </a:bodyPr>
          <a:lstStyle/>
          <a:p>
            <a:r>
              <a:rPr lang="en-US" sz="1600" dirty="0">
                <a:latin typeface="Arial Nova" panose="020B0504020202020204" pitchFamily="34" charset="0"/>
              </a:rPr>
              <a:t>We wanted to be sure that our resultant Model i.e. Model 2 with covariates - year, NO2.Mean, NO2.AQI, SO2.Mean, SO2.AQI, CO.AQI, 03.Mean, O3.AQI does not violate the 4 LINE assumptions.</a:t>
            </a:r>
          </a:p>
          <a:p>
            <a:endParaRPr lang="en-US" sz="1600" dirty="0">
              <a:latin typeface="Arial Nova" panose="020B0504020202020204" pitchFamily="34" charset="0"/>
            </a:endParaRPr>
          </a:p>
          <a:p>
            <a:r>
              <a:rPr lang="en-US" sz="1600" dirty="0">
                <a:latin typeface="Arial Nova" panose="020B0504020202020204" pitchFamily="34" charset="0"/>
              </a:rPr>
              <a:t>We plotted a QQPlot as below for our residual analysis:</a:t>
            </a:r>
          </a:p>
        </p:txBody>
      </p:sp>
      <p:sp>
        <p:nvSpPr>
          <p:cNvPr id="9" name="TextBox 8">
            <a:extLst>
              <a:ext uri="{FF2B5EF4-FFF2-40B4-BE49-F238E27FC236}">
                <a16:creationId xmlns:a16="http://schemas.microsoft.com/office/drawing/2014/main" id="{47999D85-2BC0-4E21-B9D1-53683BE70D6A}"/>
              </a:ext>
            </a:extLst>
          </p:cNvPr>
          <p:cNvSpPr txBox="1"/>
          <p:nvPr/>
        </p:nvSpPr>
        <p:spPr>
          <a:xfrm>
            <a:off x="649357" y="4795897"/>
            <a:ext cx="10389704" cy="2062103"/>
          </a:xfrm>
          <a:prstGeom prst="rect">
            <a:avLst/>
          </a:prstGeom>
          <a:noFill/>
        </p:spPr>
        <p:txBody>
          <a:bodyPr wrap="square" rtlCol="0">
            <a:spAutoFit/>
          </a:bodyPr>
          <a:lstStyle/>
          <a:p>
            <a:r>
              <a:rPr lang="en-US" sz="1600" dirty="0">
                <a:latin typeface="Arial Nova" panose="020B0504020202020204" pitchFamily="34" charset="0"/>
              </a:rPr>
              <a:t>From the QQPlot above, we can see that it is a heavy- tailed positively skewed distribution and we must perform transformations.</a:t>
            </a:r>
          </a:p>
          <a:p>
            <a:endParaRPr lang="en-US" sz="1600" b="1" dirty="0">
              <a:latin typeface="Arial Nova" panose="020B0504020202020204" pitchFamily="34" charset="0"/>
            </a:endParaRPr>
          </a:p>
          <a:p>
            <a:r>
              <a:rPr lang="en-US" sz="1600" dirty="0">
                <a:latin typeface="Arial Nova" panose="020B0504020202020204" pitchFamily="34" charset="0"/>
              </a:rPr>
              <a:t>We wanted to perform a transformation on Y by using a BOX-COX plot. We were unable to plot it as our intercept value was negative.</a:t>
            </a:r>
          </a:p>
          <a:p>
            <a:endParaRPr lang="en-US" sz="1600" dirty="0">
              <a:latin typeface="Arial Nova" panose="020B0504020202020204" pitchFamily="34" charset="0"/>
            </a:endParaRPr>
          </a:p>
          <a:p>
            <a:r>
              <a:rPr lang="en-US" sz="1600" dirty="0">
                <a:latin typeface="Arial Nova" panose="020B0504020202020204" pitchFamily="34" charset="0"/>
              </a:rPr>
              <a:t>We further did multicollinearity analysis and ended up with a refined model that had VIF values close to 1. </a:t>
            </a:r>
          </a:p>
          <a:p>
            <a:endParaRPr lang="en-US" sz="1600" dirty="0">
              <a:latin typeface="Arial Nova" panose="020B0504020202020204" pitchFamily="34" charset="0"/>
            </a:endParaRPr>
          </a:p>
        </p:txBody>
      </p:sp>
    </p:spTree>
    <p:extLst>
      <p:ext uri="{BB962C8B-B14F-4D97-AF65-F5344CB8AC3E}">
        <p14:creationId xmlns:p14="http://schemas.microsoft.com/office/powerpoint/2010/main" val="192848525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1177</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vt:lpstr>
      <vt:lpstr>Calibri</vt:lpstr>
      <vt:lpstr>Century Gothic</vt:lpstr>
      <vt:lpstr>Segoe UI Light</vt:lpstr>
      <vt:lpstr>Wingdings</vt:lpstr>
      <vt:lpstr>Office Theme</vt:lpstr>
      <vt:lpstr>Predicting UFO Sightings based on US Air Quality Group 4</vt:lpstr>
      <vt:lpstr>Project analysis slide 3</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2019-02-28T15:57:40Z</dcterms:created>
  <dcterms:modified xsi:type="dcterms:W3CDTF">2019-02-28T20:22:20Z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