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679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16.png"/><Relationship Id="rId13" Type="http://schemas.openxmlformats.org/officeDocument/2006/relationships/image" Target="../media/image1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6.png"/><Relationship Id="rId8" Type="http://schemas.openxmlformats.org/officeDocument/2006/relationships/image" Target="../media/image22.png"/><Relationship Id="rId9" Type="http://schemas.openxmlformats.org/officeDocument/2006/relationships/image" Target="../media/image23.png"/><Relationship Id="rId10" Type="http://schemas.openxmlformats.org/officeDocument/2006/relationships/image" Target="../media/image14.png"/><Relationship Id="rId11" Type="http://schemas.openxmlformats.org/officeDocument/2006/relationships/image" Target="../media/image15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8.png"/><Relationship Id="rId8" Type="http://schemas.openxmlformats.org/officeDocument/2006/relationships/image" Target="../media/image2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26.png"/><Relationship Id="rId6" Type="http://schemas.openxmlformats.org/officeDocument/2006/relationships/image" Target="../media/image27.png"/><Relationship Id="rId7" Type="http://schemas.openxmlformats.org/officeDocument/2006/relationships/image" Target="../media/image29.png"/><Relationship Id="rId8" Type="http://schemas.openxmlformats.org/officeDocument/2006/relationships/image" Target="../media/image2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30.png"/><Relationship Id="rId9" Type="http://schemas.openxmlformats.org/officeDocument/2006/relationships/image" Target="../media/image8.png"/><Relationship Id="rId10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13716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2781300" cy="1371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950" y="1485900"/>
            <a:ext cx="393700" cy="3937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050" y="1504950"/>
            <a:ext cx="311150" cy="311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350" y="1485900"/>
            <a:ext cx="2781300" cy="13716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150" y="1485900"/>
            <a:ext cx="393700" cy="3937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3250" y="1504950"/>
            <a:ext cx="311150" cy="31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50" y="1485900"/>
            <a:ext cx="2781300" cy="13716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2350" y="1485900"/>
            <a:ext cx="393700" cy="393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450" y="1504950"/>
            <a:ext cx="311150" cy="311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2590" y="255270"/>
            <a:ext cx="6313170" cy="2159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EchoVerse: AI-Powered Audiobook Creation Tool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590" y="760730"/>
            <a:ext cx="1187450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Introduction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9600" y="2004060"/>
            <a:ext cx="193167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Generative AI for Audio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4000" y="2005330"/>
            <a:ext cx="101727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Accessibility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72300" y="2005330"/>
            <a:ext cx="119507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Customization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2410" y="2202180"/>
            <a:ext cx="2684779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Transforms user-provided text into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8500" y="2203450"/>
            <a:ext cx="266700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Empowers visually impaired users,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17310" y="2203450"/>
            <a:ext cx="230378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Supports selectable tones like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5930" y="2401570"/>
            <a:ext cx="223774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expressive, natural-sounding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18510" y="2401570"/>
            <a:ext cx="250697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students, and professionals with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269990" y="2401570"/>
            <a:ext cx="259841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Neutral, Suspenseful, or Inspiring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51890" y="2604770"/>
            <a:ext cx="845820" cy="1231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narrations.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40100" y="2600960"/>
            <a:ext cx="246380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audio access to written content.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39559" y="2600960"/>
            <a:ext cx="185928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to adapt narration style.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254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4279900" cy="11620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250" y="1485900"/>
            <a:ext cx="393700" cy="3937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0" y="1504950"/>
            <a:ext cx="304800" cy="311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0" y="1485900"/>
            <a:ext cx="4279900" cy="11620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0" y="1485900"/>
            <a:ext cx="393700" cy="3937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00" y="1504950"/>
            <a:ext cx="304800" cy="31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150" y="2870200"/>
            <a:ext cx="4279900" cy="11557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7250" y="2870200"/>
            <a:ext cx="393700" cy="3873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2882900"/>
            <a:ext cx="304800" cy="3111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9950" y="2870200"/>
            <a:ext cx="4279900" cy="11557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3050" y="2870200"/>
            <a:ext cx="393700" cy="3873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7500" y="2882900"/>
            <a:ext cx="304800" cy="3111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2590" y="254000"/>
            <a:ext cx="4382770" cy="2806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System Architecture of EchoVerse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90" y="687070"/>
            <a:ext cx="1836420" cy="269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Workflow Overview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630680" y="2005330"/>
            <a:ext cx="138683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Input Processing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40450" y="2005330"/>
            <a:ext cx="135890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Tone Adaptation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54000" y="2145030"/>
            <a:ext cx="4140200" cy="2197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Accepts pasted text or uploaded .txt files and displays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756150" y="2203450"/>
            <a:ext cx="412750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Uses IBM Watsonx Granite LLM with prompt chaining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687830" y="2402840"/>
            <a:ext cx="127253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original content.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861560" y="2401570"/>
            <a:ext cx="391668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to rewrite text in Neutral, Suspenseful, or Inspiring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78600" y="2600960"/>
            <a:ext cx="48132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styles.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601470" y="3384550"/>
            <a:ext cx="144653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Audio Generation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44260" y="3384550"/>
            <a:ext cx="135254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User Interaction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99109" y="3581400"/>
            <a:ext cx="365125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Transforms rewritten text into expressive audio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784090" y="3486150"/>
            <a:ext cx="4072890" cy="257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Provides downloadable audio files with customizable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66469" y="3780790"/>
            <a:ext cx="271399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output using AI-driven TTS models. 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06160" y="3784600"/>
            <a:ext cx="1426210" cy="1612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narration settings.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29972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4279900" cy="29972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0" y="1485900"/>
            <a:ext cx="4279900" cy="29972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050" y="1504950"/>
            <a:ext cx="4197350" cy="23685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950" y="3924300"/>
            <a:ext cx="4279900" cy="241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590" y="255270"/>
            <a:ext cx="2508250" cy="2146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EchoVerse Solution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" y="760730"/>
            <a:ext cx="3737610" cy="2032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Addressing Accessibility &amp; Convenience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" y="1548130"/>
            <a:ext cx="348869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Accessibility: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Offers visually impaired users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1744980"/>
            <a:ext cx="338455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seamless conversion of written content into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7700" y="1944370"/>
            <a:ext cx="48133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audio.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56260" y="2396490"/>
            <a:ext cx="362331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Learning &amp; Productivity: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Helps students and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7700" y="2594610"/>
            <a:ext cx="3128010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professionals transform study materials,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" y="2794000"/>
            <a:ext cx="311657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articles, and reports into portable audio.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6260" y="3144520"/>
            <a:ext cx="360045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Customization: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Supports adjustable tones to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00" y="3341370"/>
            <a:ext cx="2967990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suit narrative needs, from suspenseful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7700" y="3540760"/>
            <a:ext cx="260477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storytelling to inspiring speeches.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56260" y="3891279"/>
            <a:ext cx="331851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Content Reusability: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Repurposes written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87870" y="3973829"/>
            <a:ext cx="1830070" cy="114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900">
                <a:solidFill>
                  <a:srgbClr val="616161"/>
                </a:solidFill>
                <a:latin typeface="Noto Sans"/>
              </a:rPr>
              <a:t>Photo by Ye Lin Aung on Unsplash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47700" y="4089400"/>
            <a:ext cx="359410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content into engaging audio formats for wider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7700" y="4230370"/>
            <a:ext cx="1728470" cy="2184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reach and flexible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25400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4279900" cy="116205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27250" y="1485900"/>
            <a:ext cx="393700" cy="3937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71700" y="1504950"/>
            <a:ext cx="304800" cy="311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0" y="1485900"/>
            <a:ext cx="4279900" cy="116205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23050" y="1485900"/>
            <a:ext cx="393700" cy="3937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67500" y="1504950"/>
            <a:ext cx="304800" cy="31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150" y="2870200"/>
            <a:ext cx="4279900" cy="11557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27250" y="2870200"/>
            <a:ext cx="393700" cy="38735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1700" y="2882900"/>
            <a:ext cx="304800" cy="311150"/>
          </a:xfrm>
          <a:prstGeom prst="rect">
            <a:avLst/>
          </a:prstGeom>
        </p:spPr>
      </p:pic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79950" y="2870200"/>
            <a:ext cx="4279900" cy="1155700"/>
          </a:xfrm>
          <a:prstGeom prst="rect">
            <a:avLst/>
          </a:prstGeom>
        </p:spPr>
      </p:pic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23050" y="2870200"/>
            <a:ext cx="393700" cy="387350"/>
          </a:xfrm>
          <a:prstGeom prst="rect">
            <a:avLst/>
          </a:prstGeom>
        </p:spPr>
      </p:pic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667500" y="2882900"/>
            <a:ext cx="304800" cy="311150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402590" y="254000"/>
            <a:ext cx="3481070" cy="2806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Future Scope of EchoVerse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02590" y="760730"/>
            <a:ext cx="2160270" cy="2032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Expanding Capabilities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471930" y="2005330"/>
            <a:ext cx="170560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Multilingual Support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21400" y="2005330"/>
            <a:ext cx="139700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Emotional Range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49250" y="2203450"/>
            <a:ext cx="3949700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Extend narration capabilities across multiple global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898390" y="2203450"/>
            <a:ext cx="3843019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Introduce advanced emotional voice synthesis for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5819" y="2402840"/>
            <a:ext cx="295656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languages to reach diverse audiences.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01590" y="2402840"/>
            <a:ext cx="343661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empathy-driven and immersive experiences.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16660" y="3383279"/>
            <a:ext cx="221615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Cross-Platform Integration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79820" y="3384550"/>
            <a:ext cx="128015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Personalization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8320" y="3581400"/>
            <a:ext cx="3591559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Embed EchoVerse into e-learning platforms, e-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128260" y="3582670"/>
            <a:ext cx="338201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Allow dynamic adaptation to individual user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3950" y="3780790"/>
            <a:ext cx="240030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readers, and productivity tools. 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027930" y="3780790"/>
            <a:ext cx="358394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preferences in pacing, tone, and delivery style.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267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4279900" cy="26797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0" y="1485900"/>
            <a:ext cx="4279900" cy="26797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050" y="1504950"/>
            <a:ext cx="4197350" cy="23685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950" y="3924300"/>
            <a:ext cx="4279900" cy="241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590" y="255270"/>
            <a:ext cx="4921250" cy="2794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Code Example: EchoVerse Integration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" y="760730"/>
            <a:ext cx="3253740" cy="2032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Watsonx + Text-to-Speech Pipeline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" y="1555750"/>
            <a:ext cx="3638550" cy="15748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Text Input: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User pastes or uploads .txt file for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1750060"/>
            <a:ext cx="883919" cy="16255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processing.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" y="2198370"/>
            <a:ext cx="3826510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Tone Adaptation: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LLM rewrite with chosen style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" y="2396490"/>
            <a:ext cx="252984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(Neutral, Suspenseful, Inspiring).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6260" y="2748280"/>
            <a:ext cx="358647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Audio Synthesis: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Generate natural-sounding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" y="2946400"/>
            <a:ext cx="227965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voice output with TTS engine.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24700" y="3973829"/>
            <a:ext cx="1793240" cy="114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900">
                <a:solidFill>
                  <a:srgbClr val="616161"/>
                </a:solidFill>
                <a:latin typeface="Noto Sans"/>
              </a:rPr>
              <a:t>Photo by Nate Grant on Unsplash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26797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4279900" cy="26797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79950" y="1485900"/>
            <a:ext cx="4279900" cy="26797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8050" y="1504950"/>
            <a:ext cx="4197350" cy="236855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9950" y="3924300"/>
            <a:ext cx="4279900" cy="2413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02590" y="255270"/>
            <a:ext cx="2571750" cy="2146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EchoVerse in 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590" y="760730"/>
            <a:ext cx="1553210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Visual Showcase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6260" y="1548130"/>
            <a:ext cx="3669029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From Text to Audio: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Seamless transformation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7700" y="1746250"/>
            <a:ext cx="3453129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of written material into expressive narration.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56260" y="2198370"/>
            <a:ext cx="3694429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AI + Accessibility: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Blending generative AI with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47700" y="2396490"/>
            <a:ext cx="222377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inclusive design for all users.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56260" y="2748280"/>
            <a:ext cx="352932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000000"/>
                </a:solidFill>
                <a:latin typeface="Arial"/>
              </a:rPr>
              <a:t>•</a:t>
            </a:r>
            <a:r>
              <a:rPr spc="-100" b="1" sz="1300">
                <a:solidFill>
                  <a:srgbClr val="616161"/>
                </a:solidFill>
                <a:latin typeface="Noto Sans"/>
              </a:rPr>
              <a:t> Immersive Experience:</a:t>
            </a:r>
            <a:r>
              <a:rPr spc="-100" sz="1300">
                <a:solidFill>
                  <a:srgbClr val="616161"/>
                </a:solidFill>
                <a:latin typeface="Noto Sans"/>
              </a:rPr>
              <a:t> Customizable tones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47700" y="2946400"/>
            <a:ext cx="370712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and natural voices create engaging audiobooks.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906259" y="3973829"/>
            <a:ext cx="2011680" cy="1143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900">
                <a:solidFill>
                  <a:srgbClr val="616161"/>
                </a:solidFill>
                <a:latin typeface="Noto Sans"/>
              </a:rPr>
              <a:t>Photo by Luana Azevedo on Unsplash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41900"/>
            <a:ext cx="9144000" cy="101600"/>
          </a:xfrm>
          <a:prstGeom prst="rect">
            <a:avLst/>
          </a:prstGeom>
        </p:spPr>
      </p:pic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50" y="1485900"/>
            <a:ext cx="8775700" cy="3289300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150" y="1485900"/>
            <a:ext cx="8775700" cy="1371600"/>
          </a:xfrm>
          <a:prstGeom prst="rect">
            <a:avLst/>
          </a:prstGeom>
        </p:spPr>
      </p:pic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150" y="1485900"/>
            <a:ext cx="2781300" cy="1371600"/>
          </a:xfrm>
          <a:prstGeom prst="rect">
            <a:avLst/>
          </a:prstGeom>
        </p:spPr>
      </p:pic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7950" y="1485900"/>
            <a:ext cx="393700" cy="393700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16050" y="1504950"/>
            <a:ext cx="311150" cy="311150"/>
          </a:xfrm>
          <a:prstGeom prst="rect">
            <a:avLst/>
          </a:prstGeom>
        </p:spPr>
      </p:pic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1350" y="1485900"/>
            <a:ext cx="2781300" cy="1371600"/>
          </a:xfrm>
          <a:prstGeom prst="rect">
            <a:avLst/>
          </a:prstGeom>
        </p:spPr>
      </p:pic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75150" y="1485900"/>
            <a:ext cx="393700" cy="393700"/>
          </a:xfrm>
          <a:prstGeom prst="rect">
            <a:avLst/>
          </a:prstGeom>
        </p:spPr>
      </p:pic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13250" y="1504950"/>
            <a:ext cx="311150" cy="311150"/>
          </a:xfrm>
          <a:prstGeom prst="rect">
            <a:avLst/>
          </a:prstGeom>
        </p:spPr>
      </p:pic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8550" y="1485900"/>
            <a:ext cx="2781300" cy="1371600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72350" y="1485900"/>
            <a:ext cx="393700" cy="393700"/>
          </a:xfrm>
          <a:prstGeom prst="rect">
            <a:avLst/>
          </a:prstGeom>
        </p:spPr>
      </p:pic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10450" y="1504950"/>
            <a:ext cx="311150" cy="3111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02590" y="255270"/>
            <a:ext cx="1442720" cy="21462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150">
                <a:solidFill>
                  <a:srgbClr val="202729"/>
                </a:solidFill>
                <a:latin typeface="Noto Sans"/>
              </a:rPr>
              <a:t>Conclusion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2590" y="687070"/>
            <a:ext cx="4164330" cy="2692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550">
                <a:solidFill>
                  <a:srgbClr val="616161"/>
                </a:solidFill>
                <a:latin typeface="Noto Sans"/>
              </a:rPr>
              <a:t>EchoVerse – Redefining Audiobook Creation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22680" y="2005330"/>
            <a:ext cx="905509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Innovation 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64000" y="2005330"/>
            <a:ext cx="101727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Accessibility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969759" y="2005330"/>
            <a:ext cx="1200150" cy="127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b="1" sz="1300">
                <a:solidFill>
                  <a:srgbClr val="616161"/>
                </a:solidFill>
                <a:latin typeface="Noto Sans"/>
              </a:rPr>
              <a:t>Future Growth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4030" y="2203450"/>
            <a:ext cx="2162810" cy="1282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Transforms written text into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238500" y="2203450"/>
            <a:ext cx="266700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Empowers visually impaired users,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253480" y="2202180"/>
            <a:ext cx="2631440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Poised for multilingual expansion,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48920" y="2402840"/>
            <a:ext cx="265303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expressive, natural audio using AI. 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336290" y="2401570"/>
            <a:ext cx="247142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learners, and professionals with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84620" y="2401570"/>
            <a:ext cx="2169159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personalization, and deeper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35729" y="2600960"/>
            <a:ext cx="127254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inclusive design. 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78980" y="2604770"/>
            <a:ext cx="981710" cy="1612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300">
                <a:solidFill>
                  <a:srgbClr val="616161"/>
                </a:solidFill>
                <a:latin typeface="Noto Sans"/>
              </a:rPr>
              <a:t>integrations.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