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6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4676"/>
  </p:normalViewPr>
  <p:slideViewPr>
    <p:cSldViewPr>
      <p:cViewPr varScale="1">
        <p:scale>
          <a:sx n="72" d="100"/>
          <a:sy n="72" d="100"/>
        </p:scale>
        <p:origin x="153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Final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Jacqueline </a:t>
            </a:r>
            <a:r>
              <a:rPr spc="-5" dirty="0"/>
              <a:t>Girouard, </a:t>
            </a:r>
            <a:r>
              <a:rPr spc="-20" dirty="0"/>
              <a:t>Kyle </a:t>
            </a:r>
            <a:r>
              <a:rPr spc="-10" dirty="0"/>
              <a:t>Mikami, </a:t>
            </a:r>
            <a:r>
              <a:rPr spc="-5" dirty="0"/>
              <a:t>&amp; </a:t>
            </a:r>
            <a:r>
              <a:rPr spc="-10" dirty="0"/>
              <a:t>Nabyla</a:t>
            </a:r>
            <a:r>
              <a:rPr spc="55" dirty="0"/>
              <a:t> </a:t>
            </a:r>
            <a:r>
              <a:rPr spc="-20" dirty="0"/>
              <a:t>Tanaka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Final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Jacqueline </a:t>
            </a:r>
            <a:r>
              <a:rPr spc="-5" dirty="0"/>
              <a:t>Girouard, </a:t>
            </a:r>
            <a:r>
              <a:rPr spc="-20" dirty="0"/>
              <a:t>Kyle </a:t>
            </a:r>
            <a:r>
              <a:rPr spc="-10" dirty="0"/>
              <a:t>Mikami, </a:t>
            </a:r>
            <a:r>
              <a:rPr spc="-5" dirty="0"/>
              <a:t>&amp; </a:t>
            </a:r>
            <a:r>
              <a:rPr spc="-10" dirty="0"/>
              <a:t>Nabyla</a:t>
            </a:r>
            <a:r>
              <a:rPr spc="55" dirty="0"/>
              <a:t> </a:t>
            </a:r>
            <a:r>
              <a:rPr spc="-20" dirty="0"/>
              <a:t>Tanaka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Final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Jacqueline </a:t>
            </a:r>
            <a:r>
              <a:rPr spc="-5" dirty="0"/>
              <a:t>Girouard, </a:t>
            </a:r>
            <a:r>
              <a:rPr spc="-20" dirty="0"/>
              <a:t>Kyle </a:t>
            </a:r>
            <a:r>
              <a:rPr spc="-10" dirty="0"/>
              <a:t>Mikami, </a:t>
            </a:r>
            <a:r>
              <a:rPr spc="-5" dirty="0"/>
              <a:t>&amp; </a:t>
            </a:r>
            <a:r>
              <a:rPr spc="-10" dirty="0"/>
              <a:t>Nabyla</a:t>
            </a:r>
            <a:r>
              <a:rPr spc="55" dirty="0"/>
              <a:t> </a:t>
            </a:r>
            <a:r>
              <a:rPr spc="-20" dirty="0"/>
              <a:t>Tanaka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Final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Jacqueline </a:t>
            </a:r>
            <a:r>
              <a:rPr spc="-5" dirty="0"/>
              <a:t>Girouard, </a:t>
            </a:r>
            <a:r>
              <a:rPr spc="-20" dirty="0"/>
              <a:t>Kyle </a:t>
            </a:r>
            <a:r>
              <a:rPr spc="-10" dirty="0"/>
              <a:t>Mikami, </a:t>
            </a:r>
            <a:r>
              <a:rPr spc="-5" dirty="0"/>
              <a:t>&amp; </a:t>
            </a:r>
            <a:r>
              <a:rPr spc="-10" dirty="0"/>
              <a:t>Nabyla</a:t>
            </a:r>
            <a:r>
              <a:rPr spc="55" dirty="0"/>
              <a:t> </a:t>
            </a:r>
            <a:r>
              <a:rPr spc="-20" dirty="0"/>
              <a:t>Tanaka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9728" y="6272784"/>
            <a:ext cx="9839325" cy="0"/>
          </a:xfrm>
          <a:custGeom>
            <a:avLst/>
            <a:gdLst/>
            <a:ahLst/>
            <a:cxnLst/>
            <a:rect l="l" t="t" r="r" b="b"/>
            <a:pathLst>
              <a:path w="9839325">
                <a:moveTo>
                  <a:pt x="0" y="0"/>
                </a:moveTo>
                <a:lnTo>
                  <a:pt x="9838944" y="0"/>
                </a:lnTo>
              </a:path>
            </a:pathLst>
          </a:custGeom>
          <a:ln w="10668">
            <a:solidFill>
              <a:srgbClr val="4454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Final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Jacqueline </a:t>
            </a:r>
            <a:r>
              <a:rPr spc="-5" dirty="0"/>
              <a:t>Girouard, </a:t>
            </a:r>
            <a:r>
              <a:rPr spc="-20" dirty="0"/>
              <a:t>Kyle </a:t>
            </a:r>
            <a:r>
              <a:rPr spc="-10" dirty="0"/>
              <a:t>Mikami, </a:t>
            </a:r>
            <a:r>
              <a:rPr spc="-5" dirty="0"/>
              <a:t>&amp; </a:t>
            </a:r>
            <a:r>
              <a:rPr spc="-10" dirty="0"/>
              <a:t>Nabyla</a:t>
            </a:r>
            <a:r>
              <a:rPr spc="55" dirty="0"/>
              <a:t> </a:t>
            </a:r>
            <a:r>
              <a:rPr spc="-20" dirty="0"/>
              <a:t>Tanaka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9728" y="6272784"/>
            <a:ext cx="9839325" cy="0"/>
          </a:xfrm>
          <a:custGeom>
            <a:avLst/>
            <a:gdLst/>
            <a:ahLst/>
            <a:cxnLst/>
            <a:rect l="l" t="t" r="r" b="b"/>
            <a:pathLst>
              <a:path w="9839325">
                <a:moveTo>
                  <a:pt x="0" y="0"/>
                </a:moveTo>
                <a:lnTo>
                  <a:pt x="9838944" y="0"/>
                </a:lnTo>
              </a:path>
            </a:pathLst>
          </a:custGeom>
          <a:ln w="10668">
            <a:solidFill>
              <a:srgbClr val="4454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5523" y="6352032"/>
            <a:ext cx="731520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66047" y="1222849"/>
            <a:ext cx="1051559" cy="7022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930" y="1505201"/>
            <a:ext cx="9248539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603" y="2372388"/>
            <a:ext cx="9477193" cy="364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Final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63133" y="6430292"/>
            <a:ext cx="27324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Jacqueline </a:t>
            </a:r>
            <a:r>
              <a:rPr spc="-5" dirty="0"/>
              <a:t>Girouard, </a:t>
            </a:r>
            <a:r>
              <a:rPr spc="-20" dirty="0"/>
              <a:t>Kyle </a:t>
            </a:r>
            <a:r>
              <a:rPr spc="-10" dirty="0"/>
              <a:t>Mikami, </a:t>
            </a:r>
            <a:r>
              <a:rPr spc="-5" dirty="0"/>
              <a:t>&amp; </a:t>
            </a:r>
            <a:r>
              <a:rPr spc="-10" dirty="0"/>
              <a:t>Nabyla</a:t>
            </a:r>
            <a:r>
              <a:rPr spc="55" dirty="0"/>
              <a:t> </a:t>
            </a:r>
            <a:r>
              <a:rPr spc="-20" dirty="0"/>
              <a:t>Tanaka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N5Wnu88nE" TargetMode="External"/><Relationship Id="rId2" Type="http://schemas.openxmlformats.org/officeDocument/2006/relationships/hyperlink" Target="https://www.youtube.com/watch?v=g024lzskn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habrador.itch.io/hybrid-a-star" TargetMode="External"/><Relationship Id="rId4" Type="http://schemas.openxmlformats.org/officeDocument/2006/relationships/hyperlink" Target="https://ieeexplore.ieee.org/document/99715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139" y="6444536"/>
            <a:ext cx="5367020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  <a:tabLst>
                <a:tab pos="3468370" algn="l"/>
              </a:tabLst>
            </a:pPr>
            <a:r>
              <a:rPr sz="1000" b="1" i="1" spc="-5" dirty="0">
                <a:latin typeface="Carlito"/>
                <a:cs typeface="Carlito"/>
              </a:rPr>
              <a:t>CS 5800</a:t>
            </a:r>
            <a:r>
              <a:rPr sz="1000" b="1" i="1" spc="10" dirty="0">
                <a:latin typeface="Carlito"/>
                <a:cs typeface="Carlito"/>
              </a:rPr>
              <a:t> </a:t>
            </a:r>
            <a:r>
              <a:rPr sz="1000" b="1" i="1" spc="-5" dirty="0">
                <a:latin typeface="Carlito"/>
                <a:cs typeface="Carlito"/>
              </a:rPr>
              <a:t>Project	</a:t>
            </a:r>
            <a:endParaRPr lang="en-US" sz="10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5523" y="6352032"/>
            <a:ext cx="731520" cy="26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4197" y="3791187"/>
            <a:ext cx="5421326" cy="13779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5" dirty="0">
                <a:latin typeface="Carlito"/>
                <a:cs typeface="Carlito"/>
              </a:rPr>
              <a:t>CS 5800 </a:t>
            </a:r>
            <a:r>
              <a:rPr sz="2950" spc="10" dirty="0">
                <a:latin typeface="Carlito"/>
                <a:cs typeface="Carlito"/>
              </a:rPr>
              <a:t>Final</a:t>
            </a:r>
            <a:r>
              <a:rPr sz="2950" spc="-8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Project</a:t>
            </a:r>
            <a:br>
              <a:rPr lang="en-US" sz="2950" dirty="0">
                <a:latin typeface="Carlito"/>
                <a:cs typeface="Carlito"/>
              </a:rPr>
            </a:br>
            <a:r>
              <a:rPr lang="en-US" sz="2950" dirty="0">
                <a:latin typeface="Carlito"/>
                <a:cs typeface="Carlito"/>
              </a:rPr>
              <a:t>Self Driving Car Navigation System	</a:t>
            </a:r>
            <a:endParaRPr sz="295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181" y="4903760"/>
            <a:ext cx="5160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10" dirty="0">
                <a:latin typeface="Carlito"/>
                <a:cs typeface="Carlito"/>
              </a:rPr>
              <a:t>Rohit Hooda, Sindhu Krovvidi, Tanvi Magdum</a:t>
            </a:r>
            <a:endParaRPr sz="195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58184" y="4794503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5B5E8F-89A1-0D1F-55CE-9FE03B68E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" y="1106698"/>
            <a:ext cx="5638800" cy="25644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0" y="1505201"/>
            <a:ext cx="5614870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950" dirty="0">
                <a:latin typeface="Carlito"/>
                <a:cs typeface="Carlito"/>
              </a:rPr>
              <a:t> Self Driving Car Navigation System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9100" y="2039111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955" y="2292297"/>
            <a:ext cx="4551045" cy="231474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115" rIns="0" bIns="0" rtlCol="0">
            <a:spAutoFit/>
          </a:bodyPr>
          <a:lstStyle/>
          <a:p>
            <a:pPr marL="1109345" algn="ctr">
              <a:lnSpc>
                <a:spcPct val="100000"/>
              </a:lnSpc>
              <a:spcBef>
                <a:spcPts val="245"/>
              </a:spcBef>
            </a:pPr>
            <a:endParaRPr lang="en-US" sz="13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6944" y="2299716"/>
            <a:ext cx="4551045" cy="280670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300" b="1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b="1" spc="5" dirty="0">
                <a:solidFill>
                  <a:srgbClr val="FFFFFF"/>
                </a:solidFill>
                <a:latin typeface="Carlito"/>
                <a:cs typeface="Carlito"/>
              </a:rPr>
              <a:t>Goals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68" y="2768576"/>
            <a:ext cx="4354830" cy="21394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3195" marR="29209" indent="-151130">
              <a:lnSpc>
                <a:spcPct val="100600"/>
              </a:lnSpc>
              <a:spcBef>
                <a:spcPts val="90"/>
              </a:spcBef>
              <a:buFont typeface="Arial"/>
              <a:buChar char="•"/>
              <a:tabLst>
                <a:tab pos="163830" algn="l"/>
              </a:tabLst>
            </a:pPr>
            <a:r>
              <a:rPr sz="1150" spc="-5" dirty="0">
                <a:latin typeface="Carlito"/>
                <a:cs typeface="Carlito"/>
              </a:rPr>
              <a:t>The </a:t>
            </a:r>
            <a:r>
              <a:rPr lang="en-US" sz="1150" spc="-5" dirty="0">
                <a:latin typeface="Carlito"/>
                <a:cs typeface="Carlito"/>
              </a:rPr>
              <a:t>Self Driving Car Navigation System project helps one to answer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spc="-5" dirty="0">
                <a:latin typeface="Carlito"/>
                <a:cs typeface="Carlito"/>
              </a:rPr>
              <a:t>following question: </a:t>
            </a:r>
            <a:r>
              <a:rPr sz="1150" b="1" dirty="0">
                <a:latin typeface="Carlito"/>
                <a:cs typeface="Carlito"/>
              </a:rPr>
              <a:t>How </a:t>
            </a:r>
            <a:r>
              <a:rPr lang="en-US" sz="1150" b="1" spc="-10" dirty="0">
                <a:latin typeface="Carlito"/>
                <a:cs typeface="Carlito"/>
              </a:rPr>
              <a:t>does a self driving </a:t>
            </a:r>
            <a:r>
              <a:rPr lang="en-US" sz="1150" b="1" spc="-5" dirty="0">
                <a:latin typeface="Carlito"/>
                <a:cs typeface="Carlito"/>
              </a:rPr>
              <a:t>car </a:t>
            </a:r>
            <a:r>
              <a:rPr sz="1150" b="1" spc="-15" dirty="0">
                <a:latin typeface="Carlito"/>
                <a:cs typeface="Carlito"/>
              </a:rPr>
              <a:t>travel</a:t>
            </a:r>
            <a:r>
              <a:rPr lang="en-US" sz="1150" b="1" spc="-15" dirty="0">
                <a:latin typeface="Carlito"/>
                <a:cs typeface="Carlito"/>
              </a:rPr>
              <a:t>s</a:t>
            </a:r>
            <a:r>
              <a:rPr sz="1150" b="1" spc="-15" dirty="0">
                <a:latin typeface="Carlito"/>
                <a:cs typeface="Carlito"/>
              </a:rPr>
              <a:t> </a:t>
            </a:r>
            <a:r>
              <a:rPr sz="1150" b="1" spc="-5" dirty="0">
                <a:latin typeface="Carlito"/>
                <a:cs typeface="Carlito"/>
              </a:rPr>
              <a:t>from starting point </a:t>
            </a:r>
            <a:r>
              <a:rPr sz="1150" b="1" dirty="0">
                <a:latin typeface="Carlito"/>
                <a:cs typeface="Carlito"/>
              </a:rPr>
              <a:t>A </a:t>
            </a:r>
            <a:r>
              <a:rPr sz="1150" b="1" spc="-10" dirty="0">
                <a:latin typeface="Carlito"/>
                <a:cs typeface="Carlito"/>
              </a:rPr>
              <a:t>to </a:t>
            </a:r>
            <a:r>
              <a:rPr sz="1150" b="1" spc="-5" dirty="0">
                <a:latin typeface="Carlito"/>
                <a:cs typeface="Carlito"/>
              </a:rPr>
              <a:t>destination </a:t>
            </a:r>
            <a:r>
              <a:rPr sz="1150" b="1" dirty="0">
                <a:latin typeface="Carlito"/>
                <a:cs typeface="Carlito"/>
              </a:rPr>
              <a:t>B </a:t>
            </a:r>
            <a:r>
              <a:rPr lang="en-US" sz="1150" b="1" dirty="0">
                <a:latin typeface="Carlito"/>
                <a:cs typeface="Carlito"/>
              </a:rPr>
              <a:t>using </a:t>
            </a:r>
            <a:r>
              <a:rPr sz="1150" b="1" dirty="0">
                <a:latin typeface="Carlito"/>
                <a:cs typeface="Carlito"/>
              </a:rPr>
              <a:t>the </a:t>
            </a:r>
            <a:r>
              <a:rPr lang="en-US" sz="1150" b="1" dirty="0">
                <a:latin typeface="Carlito"/>
                <a:cs typeface="Carlito"/>
              </a:rPr>
              <a:t>shortest route possible</a:t>
            </a:r>
            <a:r>
              <a:rPr sz="1150" b="1" spc="-15" dirty="0">
                <a:latin typeface="Carlito"/>
                <a:cs typeface="Carlito"/>
              </a:rPr>
              <a:t>?</a:t>
            </a:r>
            <a:endParaRPr sz="1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100" dirty="0">
              <a:latin typeface="Carlito"/>
              <a:cs typeface="Carlito"/>
            </a:endParaRPr>
          </a:p>
          <a:p>
            <a:pPr marL="163195" marR="5080" indent="-151130">
              <a:lnSpc>
                <a:spcPct val="100000"/>
              </a:lnSpc>
              <a:buFont typeface="Arial"/>
              <a:buChar char="•"/>
              <a:tabLst>
                <a:tab pos="163830" algn="l"/>
              </a:tabLst>
            </a:pPr>
            <a:r>
              <a:rPr lang="en-IN" sz="1150" spc="-5" dirty="0">
                <a:latin typeface="Carlito"/>
                <a:cs typeface="Carlito"/>
              </a:rPr>
              <a:t>This project aims to solve the question of how to reach from point A to B via the shortest possible route, while also minimizing the time taken for the journey.</a:t>
            </a:r>
          </a:p>
          <a:p>
            <a:pPr marL="12065" marR="5080">
              <a:lnSpc>
                <a:spcPct val="100000"/>
              </a:lnSpc>
              <a:tabLst>
                <a:tab pos="163830" algn="l"/>
              </a:tabLst>
            </a:pPr>
            <a:endParaRPr lang="en-IN" sz="1100" dirty="0">
              <a:latin typeface="Carlito"/>
              <a:cs typeface="Carlito"/>
            </a:endParaRPr>
          </a:p>
          <a:p>
            <a:pPr marL="163195" marR="6350" indent="-151130">
              <a:lnSpc>
                <a:spcPct val="100600"/>
              </a:lnSpc>
              <a:buFont typeface="Arial"/>
              <a:buChar char="•"/>
              <a:tabLst>
                <a:tab pos="163830" algn="l"/>
              </a:tabLst>
            </a:pPr>
            <a:r>
              <a:rPr lang="en-IN" sz="1150" spc="-5" dirty="0">
                <a:latin typeface="Carlito"/>
                <a:cs typeface="Carlito"/>
              </a:rPr>
              <a:t>Unlike traditional shortest path problems, this project takes into account various parameters like traffic, weather conditions that a self-driving car needs to consider when selecting the optimal route and calculating the minimum distance.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81600" y="2768576"/>
            <a:ext cx="4432300" cy="1250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95" marR="144780" indent="-171450">
              <a:lnSpc>
                <a:spcPct val="100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150" dirty="0">
                <a:latin typeface="Carlito"/>
                <a:cs typeface="Carlito"/>
              </a:rPr>
              <a:t>Use </a:t>
            </a:r>
            <a:r>
              <a:rPr sz="1150" spc="-5" dirty="0">
                <a:latin typeface="Carlito"/>
                <a:cs typeface="Carlito"/>
              </a:rPr>
              <a:t>techniques learned </a:t>
            </a:r>
            <a:r>
              <a:rPr sz="1150" dirty="0">
                <a:latin typeface="Carlito"/>
                <a:cs typeface="Carlito"/>
              </a:rPr>
              <a:t>in </a:t>
            </a:r>
            <a:r>
              <a:rPr sz="1150" spc="-5" dirty="0">
                <a:latin typeface="Carlito"/>
                <a:cs typeface="Carlito"/>
              </a:rPr>
              <a:t>the </a:t>
            </a:r>
            <a:r>
              <a:rPr sz="1150" spc="-10" dirty="0">
                <a:latin typeface="Carlito"/>
                <a:cs typeface="Carlito"/>
              </a:rPr>
              <a:t>course, </a:t>
            </a:r>
            <a:r>
              <a:rPr sz="1150" spc="-5" dirty="0">
                <a:latin typeface="Carlito"/>
                <a:cs typeface="Carlito"/>
              </a:rPr>
              <a:t>including </a:t>
            </a:r>
            <a:r>
              <a:rPr lang="en-US" sz="1150" spc="-10" dirty="0">
                <a:latin typeface="Carlito"/>
                <a:cs typeface="Carlito"/>
              </a:rPr>
              <a:t>dynamic programming, greedy </a:t>
            </a:r>
            <a:r>
              <a:rPr sz="1150" spc="-5" dirty="0">
                <a:latin typeface="Carlito"/>
                <a:cs typeface="Carlito"/>
              </a:rPr>
              <a:t>approaches</a:t>
            </a:r>
            <a:r>
              <a:rPr lang="en-US" sz="1150" spc="-5" dirty="0">
                <a:latin typeface="Carlito"/>
                <a:cs typeface="Carlito"/>
              </a:rPr>
              <a:t>, graphs, and </a:t>
            </a:r>
            <a:r>
              <a:rPr sz="1150" spc="-5" dirty="0">
                <a:latin typeface="Carlito"/>
                <a:cs typeface="Carlito"/>
              </a:rPr>
              <a:t>shortest path algorithms</a:t>
            </a:r>
            <a:r>
              <a:rPr lang="en-US" sz="1150" spc="-5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to </a:t>
            </a:r>
            <a:r>
              <a:rPr lang="en-US" sz="1150" spc="-10" dirty="0">
                <a:latin typeface="Carlito"/>
                <a:cs typeface="Carlito"/>
              </a:rPr>
              <a:t>devise the self driving car’s navigation system</a:t>
            </a:r>
            <a:endParaRPr sz="1100" dirty="0">
              <a:latin typeface="Carlito"/>
              <a:cs typeface="Carlito"/>
            </a:endParaRPr>
          </a:p>
          <a:p>
            <a:pPr marL="171450" indent="-1714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150" dirty="0">
              <a:latin typeface="Carlito"/>
              <a:cs typeface="Carlito"/>
            </a:endParaRPr>
          </a:p>
          <a:p>
            <a:pPr marL="429895" marR="17780" indent="-171450">
              <a:lnSpc>
                <a:spcPct val="100400"/>
              </a:lnSpc>
              <a:buFont typeface="Arial" panose="020B0604020202020204" pitchFamily="34" charset="0"/>
              <a:buChar char="•"/>
            </a:pPr>
            <a:r>
              <a:rPr lang="en-US" sz="1150" spc="-10" dirty="0">
                <a:latin typeface="Carlito"/>
                <a:cs typeface="Carlito"/>
              </a:rPr>
              <a:t>Compare different path finding algorithms and l</a:t>
            </a:r>
            <a:r>
              <a:rPr sz="1150" spc="-10" dirty="0">
                <a:latin typeface="Carlito"/>
                <a:cs typeface="Carlito"/>
              </a:rPr>
              <a:t>everage </a:t>
            </a:r>
            <a:r>
              <a:rPr sz="1150" dirty="0">
                <a:latin typeface="Carlito"/>
                <a:cs typeface="Carlito"/>
              </a:rPr>
              <a:t>a </a:t>
            </a:r>
            <a:r>
              <a:rPr sz="1150" spc="-5" dirty="0">
                <a:latin typeface="Carlito"/>
                <a:cs typeface="Carlito"/>
              </a:rPr>
              <a:t>shortest </a:t>
            </a:r>
            <a:r>
              <a:rPr sz="1150" spc="-10" dirty="0">
                <a:latin typeface="Carlito"/>
                <a:cs typeface="Carlito"/>
              </a:rPr>
              <a:t>path </a:t>
            </a:r>
            <a:r>
              <a:rPr sz="1150" spc="-5" dirty="0">
                <a:latin typeface="Carlito"/>
                <a:cs typeface="Carlito"/>
              </a:rPr>
              <a:t>algorithm </a:t>
            </a:r>
            <a:r>
              <a:rPr lang="en-US" sz="1150" spc="-5" dirty="0">
                <a:latin typeface="Carlito"/>
                <a:cs typeface="Carlito"/>
              </a:rPr>
              <a:t>i.e., </a:t>
            </a:r>
            <a:r>
              <a:rPr lang="en-US" sz="1150" dirty="0">
                <a:latin typeface="Carlito"/>
                <a:cs typeface="Carlito"/>
              </a:rPr>
              <a:t>A* </a:t>
            </a:r>
            <a:r>
              <a:rPr sz="1150" dirty="0">
                <a:latin typeface="Carlito"/>
                <a:cs typeface="Carlito"/>
              </a:rPr>
              <a:t>in </a:t>
            </a:r>
            <a:r>
              <a:rPr sz="1150" spc="-10" dirty="0">
                <a:latin typeface="Carlito"/>
                <a:cs typeface="Carlito"/>
              </a:rPr>
              <a:t>order to </a:t>
            </a:r>
            <a:r>
              <a:rPr sz="1150" spc="-5" dirty="0">
                <a:latin typeface="Carlito"/>
                <a:cs typeface="Carlito"/>
              </a:rPr>
              <a:t>reach </a:t>
            </a:r>
            <a:r>
              <a:rPr sz="1150" spc="-10" dirty="0">
                <a:latin typeface="Carlito"/>
                <a:cs typeface="Carlito"/>
              </a:rPr>
              <a:t>the </a:t>
            </a:r>
            <a:r>
              <a:rPr sz="1150" spc="-5" dirty="0">
                <a:latin typeface="Carlito"/>
                <a:cs typeface="Carlito"/>
              </a:rPr>
              <a:t>destination covering  </a:t>
            </a:r>
            <a:r>
              <a:rPr sz="1150" spc="-10" dirty="0">
                <a:latin typeface="Carlito"/>
                <a:cs typeface="Carlito"/>
              </a:rPr>
              <a:t>the fewest </a:t>
            </a:r>
            <a:r>
              <a:rPr sz="1150" dirty="0">
                <a:latin typeface="Carlito"/>
                <a:cs typeface="Carlito"/>
              </a:rPr>
              <a:t>miles </a:t>
            </a:r>
            <a:r>
              <a:rPr lang="en-US" sz="1150" dirty="0">
                <a:latin typeface="Carlito"/>
                <a:cs typeface="Carlito"/>
              </a:rPr>
              <a:t>in the least amount of time possible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Project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D0394A-359E-0608-DB51-9B4AEF99A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20140"/>
            <a:ext cx="1255762" cy="8550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97963E-2FA1-93FE-980C-7416A8A46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44" y="5225104"/>
            <a:ext cx="1430277" cy="8045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BE8961-A412-8D68-9791-6CD4D48AA4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40" y="4449845"/>
            <a:ext cx="2448560" cy="1361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3FB499-EF67-5AF5-2C6C-A6C1E46CF412}"/>
              </a:ext>
            </a:extLst>
          </p:cNvPr>
          <p:cNvSpPr txBox="1"/>
          <p:nvPr/>
        </p:nvSpPr>
        <p:spPr>
          <a:xfrm>
            <a:off x="-805997" y="2241832"/>
            <a:ext cx="5797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09345" algn="ctr">
              <a:lnSpc>
                <a:spcPct val="100000"/>
              </a:lnSpc>
              <a:spcBef>
                <a:spcPts val="245"/>
              </a:spcBef>
            </a:pPr>
            <a:r>
              <a:rPr lang="en-IN" sz="1600" b="1" spc="5" dirty="0">
                <a:solidFill>
                  <a:srgbClr val="FFFFFF"/>
                </a:solidFill>
                <a:latin typeface="Carlito"/>
                <a:cs typeface="Carlito"/>
              </a:rPr>
              <a:t>How does Self Driving Car finds the optimal route?</a:t>
            </a:r>
            <a:endParaRPr lang="en-IN"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0" y="1505201"/>
            <a:ext cx="476567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Basic </a:t>
            </a:r>
            <a:r>
              <a:rPr dirty="0"/>
              <a:t>Approach </a:t>
            </a:r>
            <a:r>
              <a:rPr spc="15" dirty="0"/>
              <a:t>&amp;</a:t>
            </a:r>
            <a:r>
              <a:rPr spc="-80" dirty="0"/>
              <a:t> </a:t>
            </a:r>
            <a:r>
              <a:rPr spc="5" dirty="0"/>
              <a:t>Assumptions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2039111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404" y="2389090"/>
            <a:ext cx="9377045" cy="2935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226060" indent="-15113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163830" algn="l"/>
              </a:tabLst>
            </a:pPr>
            <a:r>
              <a:rPr sz="1450" spc="-5" dirty="0">
                <a:latin typeface="Carlito"/>
                <a:cs typeface="Carlito"/>
              </a:rPr>
              <a:t>We </a:t>
            </a:r>
            <a:r>
              <a:rPr lang="en-US" sz="1450" dirty="0">
                <a:latin typeface="Carlito"/>
                <a:cs typeface="Carlito"/>
              </a:rPr>
              <a:t>created</a:t>
            </a:r>
            <a:r>
              <a:rPr sz="1450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a </a:t>
            </a:r>
            <a:r>
              <a:rPr sz="1450" spc="5" dirty="0">
                <a:latin typeface="Carlito"/>
                <a:cs typeface="Carlito"/>
              </a:rPr>
              <a:t>graph </a:t>
            </a:r>
            <a:r>
              <a:rPr lang="en-US" sz="1450" spc="10" dirty="0">
                <a:latin typeface="Carlito"/>
                <a:cs typeface="Carlito"/>
              </a:rPr>
              <a:t>class </a:t>
            </a:r>
            <a:r>
              <a:rPr sz="1450" spc="-15" dirty="0">
                <a:latin typeface="Carlito"/>
                <a:cs typeface="Carlito"/>
              </a:rPr>
              <a:t>(V,E)</a:t>
            </a:r>
            <a:r>
              <a:rPr lang="en-US" sz="1450" spc="15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where </a:t>
            </a:r>
            <a:r>
              <a:rPr sz="1450" spc="15" dirty="0">
                <a:latin typeface="Carlito"/>
                <a:cs typeface="Carlito"/>
              </a:rPr>
              <a:t>the </a:t>
            </a:r>
            <a:r>
              <a:rPr sz="1450" spc="10" dirty="0">
                <a:latin typeface="Carlito"/>
                <a:cs typeface="Carlito"/>
              </a:rPr>
              <a:t>vertices </a:t>
            </a:r>
            <a:r>
              <a:rPr sz="1450" spc="5" dirty="0">
                <a:latin typeface="Carlito"/>
                <a:cs typeface="Carlito"/>
              </a:rPr>
              <a:t>represent</a:t>
            </a:r>
            <a:r>
              <a:rPr lang="en-US" sz="1450" spc="5" dirty="0">
                <a:latin typeface="Carlito"/>
                <a:cs typeface="Carlito"/>
              </a:rPr>
              <a:t>s</a:t>
            </a:r>
            <a:r>
              <a:rPr sz="1450" spc="5" dirty="0">
                <a:latin typeface="Carlito"/>
                <a:cs typeface="Carlito"/>
              </a:rPr>
              <a:t> </a:t>
            </a:r>
            <a:r>
              <a:rPr lang="en-US" sz="1450" spc="5" dirty="0">
                <a:latin typeface="Carlito"/>
                <a:cs typeface="Carlito"/>
              </a:rPr>
              <a:t>locations;</a:t>
            </a:r>
            <a:r>
              <a:rPr sz="1450" spc="5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the </a:t>
            </a:r>
            <a:r>
              <a:rPr sz="1450" spc="10" dirty="0">
                <a:latin typeface="Carlito"/>
                <a:cs typeface="Carlito"/>
              </a:rPr>
              <a:t>edges </a:t>
            </a:r>
            <a:r>
              <a:rPr sz="1450" spc="5" dirty="0">
                <a:latin typeface="Carlito"/>
                <a:cs typeface="Carlito"/>
              </a:rPr>
              <a:t>represent ro</a:t>
            </a:r>
            <a:r>
              <a:rPr lang="en-US" sz="1450" spc="5" dirty="0">
                <a:latin typeface="Carlito"/>
                <a:cs typeface="Carlito"/>
              </a:rPr>
              <a:t>utes between them. </a:t>
            </a:r>
            <a:r>
              <a:rPr lang="en-US" sz="1450" spc="15" dirty="0">
                <a:latin typeface="Carlito"/>
                <a:cs typeface="Carlito"/>
              </a:rPr>
              <a:t>T</a:t>
            </a:r>
            <a:r>
              <a:rPr sz="1450" spc="15" dirty="0">
                <a:latin typeface="Carlito"/>
                <a:cs typeface="Carlito"/>
              </a:rPr>
              <a:t>he </a:t>
            </a:r>
            <a:r>
              <a:rPr sz="1450" spc="10" dirty="0">
                <a:latin typeface="Carlito"/>
                <a:cs typeface="Carlito"/>
              </a:rPr>
              <a:t>weights </a:t>
            </a:r>
            <a:r>
              <a:rPr sz="1450" spc="5" dirty="0">
                <a:latin typeface="Carlito"/>
                <a:cs typeface="Carlito"/>
              </a:rPr>
              <a:t>of </a:t>
            </a:r>
            <a:r>
              <a:rPr sz="1450" spc="20" dirty="0">
                <a:latin typeface="Carlito"/>
                <a:cs typeface="Carlito"/>
              </a:rPr>
              <a:t>the </a:t>
            </a:r>
            <a:r>
              <a:rPr sz="1450" spc="15" dirty="0">
                <a:latin typeface="Carlito"/>
                <a:cs typeface="Carlito"/>
              </a:rPr>
              <a:t>edges </a:t>
            </a:r>
            <a:r>
              <a:rPr sz="1450" spc="5" dirty="0">
                <a:latin typeface="Carlito"/>
                <a:cs typeface="Carlito"/>
              </a:rPr>
              <a:t>represent </a:t>
            </a:r>
            <a:r>
              <a:rPr sz="1450" spc="15" dirty="0">
                <a:latin typeface="Carlito"/>
                <a:cs typeface="Carlito"/>
              </a:rPr>
              <a:t>the </a:t>
            </a:r>
            <a:r>
              <a:rPr sz="1450" spc="5" dirty="0">
                <a:latin typeface="Carlito"/>
                <a:cs typeface="Carlito"/>
              </a:rPr>
              <a:t>distance </a:t>
            </a:r>
            <a:r>
              <a:rPr lang="en-US" sz="1450" spc="5" dirty="0">
                <a:latin typeface="Carlito"/>
                <a:cs typeface="Carlito"/>
              </a:rPr>
              <a:t>and the heuristic cost </a:t>
            </a:r>
            <a:r>
              <a:rPr sz="1450" spc="10" dirty="0">
                <a:latin typeface="Carlito"/>
                <a:cs typeface="Carlito"/>
              </a:rPr>
              <a:t>in miles </a:t>
            </a:r>
            <a:r>
              <a:rPr sz="1450" spc="15" dirty="0">
                <a:latin typeface="Carlito"/>
                <a:cs typeface="Carlito"/>
              </a:rPr>
              <a:t>between</a:t>
            </a:r>
            <a:r>
              <a:rPr sz="1450" spc="-20" dirty="0">
                <a:latin typeface="Carlito"/>
                <a:cs typeface="Carlito"/>
              </a:rPr>
              <a:t> </a:t>
            </a:r>
            <a:r>
              <a:rPr lang="en-US" sz="1450" spc="10" dirty="0">
                <a:latin typeface="Carlito"/>
                <a:cs typeface="Carlito"/>
              </a:rPr>
              <a:t>the source and the destination</a:t>
            </a:r>
            <a:endParaRPr sz="14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450" dirty="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buFont typeface="Arial"/>
              <a:buChar char="•"/>
              <a:tabLst>
                <a:tab pos="163830" algn="l"/>
              </a:tabLst>
            </a:pPr>
            <a:r>
              <a:rPr sz="1450" spc="10" dirty="0">
                <a:latin typeface="Carlito"/>
                <a:cs typeface="Carlito"/>
              </a:rPr>
              <a:t>In our algorithms, </a:t>
            </a:r>
            <a:r>
              <a:rPr sz="1450" spc="15" dirty="0">
                <a:latin typeface="Carlito"/>
                <a:cs typeface="Carlito"/>
              </a:rPr>
              <a:t>we </a:t>
            </a:r>
            <a:r>
              <a:rPr sz="1450" spc="5" dirty="0">
                <a:latin typeface="Carlito"/>
                <a:cs typeface="Carlito"/>
              </a:rPr>
              <a:t>are </a:t>
            </a:r>
            <a:r>
              <a:rPr sz="1450" spc="10" dirty="0">
                <a:latin typeface="Carlito"/>
                <a:cs typeface="Carlito"/>
              </a:rPr>
              <a:t>provided </a:t>
            </a:r>
            <a:r>
              <a:rPr sz="1450" spc="15" dirty="0">
                <a:latin typeface="Carlito"/>
                <a:cs typeface="Carlito"/>
              </a:rPr>
              <a:t>with </a:t>
            </a:r>
            <a:r>
              <a:rPr sz="1450" spc="5" dirty="0">
                <a:latin typeface="Carlito"/>
                <a:cs typeface="Carlito"/>
              </a:rPr>
              <a:t>several </a:t>
            </a:r>
            <a:r>
              <a:rPr sz="1450" spc="10" dirty="0">
                <a:latin typeface="Carlito"/>
                <a:cs typeface="Carlito"/>
              </a:rPr>
              <a:t>input </a:t>
            </a:r>
            <a:r>
              <a:rPr sz="1450" spc="5" dirty="0">
                <a:latin typeface="Carlito"/>
                <a:cs typeface="Carlito"/>
              </a:rPr>
              <a:t>parameters,</a:t>
            </a:r>
            <a:r>
              <a:rPr sz="1450" spc="30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including:</a:t>
            </a:r>
            <a:endParaRPr sz="1450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lang="en-US" sz="1450" spc="15" dirty="0">
                <a:latin typeface="Carlito"/>
                <a:cs typeface="Carlito"/>
              </a:rPr>
              <a:t>Number</a:t>
            </a:r>
            <a:r>
              <a:rPr sz="1450" spc="15" dirty="0">
                <a:latin typeface="Carlito"/>
                <a:cs typeface="Carlito"/>
              </a:rPr>
              <a:t> </a:t>
            </a:r>
            <a:r>
              <a:rPr sz="1450" spc="5" dirty="0">
                <a:latin typeface="Carlito"/>
                <a:cs typeface="Carlito"/>
              </a:rPr>
              <a:t>of </a:t>
            </a:r>
            <a:r>
              <a:rPr sz="1450" spc="10" dirty="0">
                <a:latin typeface="Carlito"/>
                <a:cs typeface="Carlito"/>
              </a:rPr>
              <a:t>vertices in </a:t>
            </a:r>
            <a:r>
              <a:rPr sz="1450" spc="20" dirty="0">
                <a:latin typeface="Carlito"/>
                <a:cs typeface="Carlito"/>
              </a:rPr>
              <a:t>the</a:t>
            </a:r>
            <a:r>
              <a:rPr sz="1450" spc="-25" dirty="0">
                <a:latin typeface="Carlito"/>
                <a:cs typeface="Carlito"/>
              </a:rPr>
              <a:t> </a:t>
            </a:r>
            <a:r>
              <a:rPr sz="1450" spc="5" dirty="0">
                <a:latin typeface="Carlito"/>
                <a:cs typeface="Carlito"/>
              </a:rPr>
              <a:t>graph</a:t>
            </a:r>
            <a:endParaRPr lang="en-US" sz="1450" spc="5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671830" algn="l"/>
                <a:tab pos="672465" algn="l"/>
              </a:tabLst>
            </a:pPr>
            <a:endParaRPr sz="1450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sz="1450" spc="5" dirty="0">
                <a:latin typeface="Carlito"/>
                <a:cs typeface="Carlito"/>
              </a:rPr>
              <a:t>Start </a:t>
            </a:r>
            <a:r>
              <a:rPr sz="1450" spc="15" dirty="0">
                <a:latin typeface="Carlito"/>
                <a:cs typeface="Carlito"/>
              </a:rPr>
              <a:t>and </a:t>
            </a:r>
            <a:r>
              <a:rPr lang="en-US" sz="1450" spc="15" dirty="0">
                <a:latin typeface="Carlito"/>
                <a:cs typeface="Carlito"/>
              </a:rPr>
              <a:t>Destination</a:t>
            </a:r>
            <a:r>
              <a:rPr sz="1450" spc="5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vert</a:t>
            </a:r>
            <a:r>
              <a:rPr lang="en-US" sz="1450" spc="10" dirty="0">
                <a:latin typeface="Carlito"/>
                <a:cs typeface="Carlito"/>
              </a:rPr>
              <a:t>ex</a:t>
            </a:r>
            <a:endParaRPr sz="1450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671830" algn="l"/>
                <a:tab pos="672465" algn="l"/>
              </a:tabLst>
            </a:pPr>
            <a:endParaRPr lang="en-US" sz="1450" spc="5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sz="1450" spc="5" dirty="0">
                <a:latin typeface="Carlito"/>
                <a:cs typeface="Carlito"/>
              </a:rPr>
              <a:t>Edges </a:t>
            </a:r>
            <a:r>
              <a:rPr sz="1450" spc="15" dirty="0">
                <a:latin typeface="Carlito"/>
                <a:cs typeface="Carlito"/>
              </a:rPr>
              <a:t>between </a:t>
            </a:r>
            <a:r>
              <a:rPr sz="1450" spc="10" dirty="0">
                <a:latin typeface="Carlito"/>
                <a:cs typeface="Carlito"/>
              </a:rPr>
              <a:t>vertices </a:t>
            </a:r>
            <a:r>
              <a:rPr sz="1450" spc="15" dirty="0">
                <a:latin typeface="Carlito"/>
                <a:cs typeface="Carlito"/>
              </a:rPr>
              <a:t>with</a:t>
            </a:r>
            <a:r>
              <a:rPr sz="1450" spc="-20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weights</a:t>
            </a:r>
            <a:r>
              <a:rPr lang="en-US" sz="1450" spc="10" dirty="0">
                <a:latin typeface="Carlito"/>
                <a:cs typeface="Carlito"/>
              </a:rPr>
              <a:t> and heuristic cost</a:t>
            </a:r>
            <a:endParaRPr sz="1450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71830" algn="l"/>
                <a:tab pos="672465" algn="l"/>
              </a:tabLst>
            </a:pPr>
            <a:endParaRPr lang="en-US" sz="1450" spc="15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lang="en-US" sz="1450" spc="15">
                <a:latin typeface="Carlito"/>
                <a:cs typeface="Carlito"/>
              </a:rPr>
              <a:t>Shortest </a:t>
            </a:r>
            <a:r>
              <a:rPr lang="en-US" sz="1450" spc="15" dirty="0">
                <a:latin typeface="Carlito"/>
                <a:cs typeface="Carlito"/>
              </a:rPr>
              <a:t>path and live traffic conditions</a:t>
            </a:r>
          </a:p>
          <a:p>
            <a:pPr marL="671830" lvl="1" indent="-28194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71830" algn="l"/>
                <a:tab pos="672465" algn="l"/>
              </a:tabLst>
            </a:pPr>
            <a:endParaRPr lang="en-US" sz="1450" spc="15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71830" algn="l"/>
                <a:tab pos="672465" algn="l"/>
              </a:tabLst>
            </a:pPr>
            <a:endParaRPr lang="en-US" sz="1450" spc="1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DF415-4414-36E8-DC7D-282552665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157235"/>
            <a:ext cx="1430277" cy="8045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0" y="1505201"/>
            <a:ext cx="31921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Real-World </a:t>
            </a:r>
            <a:r>
              <a:rPr spc="5" dirty="0"/>
              <a:t>Use</a:t>
            </a:r>
            <a:r>
              <a:rPr spc="-75" dirty="0"/>
              <a:t> </a:t>
            </a:r>
            <a:r>
              <a:rPr spc="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2039111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16" y="2440963"/>
            <a:ext cx="2969284" cy="30272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3195" marR="97790" indent="-151130">
              <a:lnSpc>
                <a:spcPct val="100600"/>
              </a:lnSpc>
              <a:spcBef>
                <a:spcPts val="90"/>
              </a:spcBef>
              <a:buFont typeface="Arial"/>
              <a:buChar char="•"/>
              <a:tabLst>
                <a:tab pos="163830" algn="l"/>
              </a:tabLst>
            </a:pPr>
            <a:r>
              <a:rPr lang="en-IN" sz="1150" spc="-30" dirty="0">
                <a:latin typeface="Carlito"/>
                <a:cs typeface="Carlito"/>
              </a:rPr>
              <a:t>As an example case, we have examined a graphical representation of a city, wherein a self-driving car is utilized to travel from point A to point B.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1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Carlito"/>
              <a:cs typeface="Carlito"/>
            </a:endParaRPr>
          </a:p>
          <a:p>
            <a:pPr marL="163195" marR="114300" indent="-151130">
              <a:lnSpc>
                <a:spcPct val="100400"/>
              </a:lnSpc>
              <a:buFont typeface="Arial"/>
              <a:buChar char="•"/>
              <a:tabLst>
                <a:tab pos="163830" algn="l"/>
              </a:tabLst>
            </a:pPr>
            <a:r>
              <a:rPr lang="en-IN" sz="1150" spc="-5" dirty="0">
                <a:latin typeface="Carlito"/>
                <a:cs typeface="Carlito"/>
              </a:rPr>
              <a:t>This specific graph comprises 8 vertices, with the </a:t>
            </a:r>
            <a:r>
              <a:rPr lang="en-IN" sz="1150" b="1" spc="-5" dirty="0">
                <a:latin typeface="Carlito"/>
                <a:cs typeface="Carlito"/>
              </a:rPr>
              <a:t>Starting Location </a:t>
            </a:r>
            <a:r>
              <a:rPr lang="en-IN" sz="1150" spc="-5" dirty="0">
                <a:latin typeface="Carlito"/>
                <a:cs typeface="Carlito"/>
              </a:rPr>
              <a:t>serving as the origin, and the </a:t>
            </a:r>
            <a:r>
              <a:rPr lang="en-IN" sz="1150" b="1" spc="-5" dirty="0">
                <a:latin typeface="Carlito"/>
                <a:cs typeface="Carlito"/>
              </a:rPr>
              <a:t>Destination </a:t>
            </a:r>
            <a:r>
              <a:rPr lang="en-IN" sz="1150" spc="-5" dirty="0">
                <a:latin typeface="Carlito"/>
                <a:cs typeface="Carlito"/>
              </a:rPr>
              <a:t>point as the endpoint. </a:t>
            </a:r>
          </a:p>
          <a:p>
            <a:pPr marL="163195" marR="114300" indent="-151130">
              <a:lnSpc>
                <a:spcPct val="100400"/>
              </a:lnSpc>
              <a:buFont typeface="Arial"/>
              <a:buChar char="•"/>
              <a:tabLst>
                <a:tab pos="163830" algn="l"/>
              </a:tabLst>
            </a:pPr>
            <a:endParaRPr lang="en-IN" sz="1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150" dirty="0">
              <a:latin typeface="Carlito"/>
              <a:cs typeface="Carlito"/>
            </a:endParaRPr>
          </a:p>
          <a:p>
            <a:pPr marL="163195" marR="5080" indent="-151130" algn="just">
              <a:lnSpc>
                <a:spcPct val="100299"/>
              </a:lnSpc>
              <a:buFont typeface="Arial"/>
              <a:buChar char="•"/>
              <a:tabLst>
                <a:tab pos="163830" algn="l"/>
              </a:tabLst>
            </a:pPr>
            <a:r>
              <a:rPr lang="en-IN" sz="1150" spc="-5" dirty="0">
                <a:latin typeface="Carlito"/>
                <a:cs typeface="Carlito"/>
              </a:rPr>
              <a:t>The edges of the graph correspond to the distances between each node, and the presence of traffic between each vertex is a factor that affects the cost calculation of traveling from the current vertex to the destination.</a:t>
            </a:r>
            <a:endParaRPr lang="en-IN" sz="11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03C94-FCFD-303E-D84C-61AF9EE0B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24" y="1196480"/>
            <a:ext cx="1430277" cy="80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F12FF-EA0B-2F6A-1F8F-3A15B64ECF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56694"/>
            <a:ext cx="6533686" cy="3276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0" y="1505201"/>
            <a:ext cx="36131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Implementation</a:t>
            </a:r>
            <a:r>
              <a:rPr spc="-90" dirty="0"/>
              <a:t> </a:t>
            </a:r>
            <a:r>
              <a:rPr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2039111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577" y="2299715"/>
            <a:ext cx="4834623" cy="231474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300" b="1" spc="5" dirty="0">
                <a:solidFill>
                  <a:srgbClr val="FFFFFF"/>
                </a:solidFill>
                <a:latin typeface="Carlito"/>
                <a:cs typeface="Carlito"/>
              </a:rPr>
              <a:t>Methods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6944" y="2299716"/>
            <a:ext cx="4551045" cy="231474"/>
          </a:xfrm>
          <a:prstGeom prst="rect">
            <a:avLst/>
          </a:prstGeom>
          <a:solidFill>
            <a:srgbClr val="4472C3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300" b="1" spc="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lang="en-US" sz="1300" b="1" spc="5" dirty="0">
                <a:solidFill>
                  <a:srgbClr val="FFFFFF"/>
                </a:solidFill>
                <a:latin typeface="Carlito"/>
                <a:cs typeface="Carlito"/>
              </a:rPr>
              <a:t>* Pathfinding Methods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577" y="2658947"/>
            <a:ext cx="4834623" cy="3140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100"/>
              </a:spcBef>
              <a:buFont typeface="Georgia"/>
              <a:buChar char=""/>
              <a:tabLst>
                <a:tab pos="249554" algn="l"/>
              </a:tabLst>
            </a:pPr>
            <a:r>
              <a:rPr sz="1150" b="1" spc="-10" dirty="0">
                <a:latin typeface="Carlito"/>
                <a:cs typeface="Carlito"/>
              </a:rPr>
              <a:t>Graph </a:t>
            </a:r>
            <a:r>
              <a:rPr sz="1150" dirty="0">
                <a:latin typeface="Carlito"/>
                <a:cs typeface="Carlito"/>
              </a:rPr>
              <a:t>class </a:t>
            </a:r>
            <a:r>
              <a:rPr sz="1150" spc="-10" dirty="0">
                <a:latin typeface="Carlito"/>
                <a:cs typeface="Carlito"/>
              </a:rPr>
              <a:t>to represent the </a:t>
            </a:r>
            <a:r>
              <a:rPr sz="1150" dirty="0">
                <a:latin typeface="Carlito"/>
                <a:cs typeface="Carlito"/>
              </a:rPr>
              <a:t>map </a:t>
            </a:r>
            <a:r>
              <a:rPr sz="1150" spc="-5" dirty="0">
                <a:latin typeface="Carlito"/>
                <a:cs typeface="Carlito"/>
              </a:rPr>
              <a:t>and edges, with methods </a:t>
            </a:r>
            <a:r>
              <a:rPr sz="1150" dirty="0">
                <a:latin typeface="Carlito"/>
                <a:cs typeface="Carlito"/>
              </a:rPr>
              <a:t>such</a:t>
            </a:r>
            <a:r>
              <a:rPr sz="1150" spc="200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as:</a:t>
            </a:r>
            <a:endParaRPr sz="1150" dirty="0">
              <a:latin typeface="Carlito"/>
              <a:cs typeface="Carlito"/>
            </a:endParaRPr>
          </a:p>
          <a:p>
            <a:pPr marL="389890" lvl="1">
              <a:lnSpc>
                <a:spcPct val="100000"/>
              </a:lnSpc>
              <a:tabLst>
                <a:tab pos="541655" algn="l"/>
              </a:tabLst>
            </a:pPr>
            <a:endParaRPr lang="en-US" sz="1150" spc="-5" dirty="0">
              <a:latin typeface="Carlito"/>
              <a:cs typeface="Carlito"/>
            </a:endParaRPr>
          </a:p>
          <a:p>
            <a:pPr marL="541020" lvl="1" indent="-151130">
              <a:buFont typeface="Arial"/>
              <a:buChar char="•"/>
              <a:tabLst>
                <a:tab pos="541655" algn="l"/>
              </a:tabLst>
            </a:pPr>
            <a:r>
              <a:rPr lang="en-US" sz="1150" spc="-5" dirty="0" err="1">
                <a:latin typeface="Carlito"/>
                <a:cs typeface="Carlito"/>
              </a:rPr>
              <a:t>setTraffic</a:t>
            </a:r>
            <a:endParaRPr lang="en-US" sz="1150" spc="-5" dirty="0">
              <a:latin typeface="Carlito"/>
              <a:cs typeface="Carlito"/>
            </a:endParaRPr>
          </a:p>
          <a:p>
            <a:pPr marL="541020" lvl="1" indent="-151130">
              <a:lnSpc>
                <a:spcPct val="100000"/>
              </a:lnSpc>
              <a:buFont typeface="Arial"/>
              <a:buChar char="•"/>
              <a:tabLst>
                <a:tab pos="541655" algn="l"/>
              </a:tabLst>
            </a:pPr>
            <a:r>
              <a:rPr lang="en-US" sz="1150" spc="-5" dirty="0" err="1">
                <a:latin typeface="Carlito"/>
                <a:cs typeface="Carlito"/>
              </a:rPr>
              <a:t>getTraffic</a:t>
            </a:r>
            <a:endParaRPr lang="en-US" sz="1150" spc="-5" dirty="0">
              <a:latin typeface="Carlito"/>
              <a:cs typeface="Carlito"/>
            </a:endParaRPr>
          </a:p>
          <a:p>
            <a:pPr marL="541020" lvl="1" indent="-151130">
              <a:lnSpc>
                <a:spcPct val="100000"/>
              </a:lnSpc>
              <a:buFont typeface="Arial"/>
              <a:buChar char="•"/>
              <a:tabLst>
                <a:tab pos="541655" algn="l"/>
              </a:tabLst>
            </a:pPr>
            <a:r>
              <a:rPr lang="en-US" sz="1150" spc="-5" dirty="0" err="1">
                <a:latin typeface="Carlito"/>
                <a:cs typeface="Carlito"/>
              </a:rPr>
              <a:t>getHeuristic</a:t>
            </a:r>
            <a:endParaRPr lang="en-US" sz="1150" spc="-5" dirty="0">
              <a:latin typeface="Carlito"/>
              <a:cs typeface="Carlito"/>
            </a:endParaRPr>
          </a:p>
          <a:p>
            <a:pPr marL="541020" lvl="1" indent="-151130">
              <a:lnSpc>
                <a:spcPct val="100000"/>
              </a:lnSpc>
              <a:buFont typeface="Arial"/>
              <a:buChar char="•"/>
              <a:tabLst>
                <a:tab pos="541655" algn="l"/>
              </a:tabLst>
            </a:pPr>
            <a:r>
              <a:rPr lang="en-US" sz="1150" spc="-5" dirty="0" err="1">
                <a:latin typeface="Carlito"/>
                <a:cs typeface="Carlito"/>
              </a:rPr>
              <a:t>getNeighbours</a:t>
            </a:r>
            <a:endParaRPr lang="en-US" sz="1150" spc="-5" dirty="0">
              <a:latin typeface="Carlito"/>
              <a:cs typeface="Carlito"/>
            </a:endParaRPr>
          </a:p>
          <a:p>
            <a:pPr marL="541020" lvl="1" indent="-151130">
              <a:lnSpc>
                <a:spcPct val="100000"/>
              </a:lnSpc>
              <a:buFont typeface="Arial"/>
              <a:buChar char="•"/>
              <a:tabLst>
                <a:tab pos="541655" algn="l"/>
              </a:tabLst>
            </a:pPr>
            <a:r>
              <a:rPr lang="en-US" sz="1150" spc="-5" dirty="0" err="1">
                <a:latin typeface="Carlito"/>
                <a:cs typeface="Carlito"/>
              </a:rPr>
              <a:t>getWeight</a:t>
            </a:r>
            <a:endParaRPr sz="13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950" dirty="0">
              <a:latin typeface="Carlito"/>
              <a:cs typeface="Carlito"/>
            </a:endParaRPr>
          </a:p>
          <a:p>
            <a:pPr marL="248920" indent="-236854">
              <a:lnSpc>
                <a:spcPct val="100000"/>
              </a:lnSpc>
              <a:buFont typeface="Georgia"/>
              <a:buChar char=""/>
              <a:tabLst>
                <a:tab pos="249554" algn="l"/>
              </a:tabLst>
            </a:pPr>
            <a:r>
              <a:rPr sz="1150" spc="-5" dirty="0">
                <a:latin typeface="Carlito"/>
                <a:cs typeface="Carlito"/>
              </a:rPr>
              <a:t>Primary </a:t>
            </a:r>
            <a:r>
              <a:rPr lang="en-US" sz="1150" b="1" spc="-10" dirty="0">
                <a:latin typeface="Carlito"/>
                <a:cs typeface="Carlito"/>
              </a:rPr>
              <a:t>A*_selfDrivingCar </a:t>
            </a:r>
            <a:r>
              <a:rPr sz="1150" spc="-5" dirty="0">
                <a:latin typeface="Carlito"/>
                <a:cs typeface="Carlito"/>
              </a:rPr>
              <a:t>method which </a:t>
            </a:r>
            <a:r>
              <a:rPr sz="1150" spc="-10" dirty="0">
                <a:latin typeface="Carlito"/>
                <a:cs typeface="Carlito"/>
              </a:rPr>
              <a:t>leverages the Graph</a:t>
            </a:r>
            <a:r>
              <a:rPr sz="1150" spc="15" dirty="0">
                <a:latin typeface="Carlito"/>
                <a:cs typeface="Carlito"/>
              </a:rPr>
              <a:t> </a:t>
            </a:r>
            <a:r>
              <a:rPr sz="1150" dirty="0">
                <a:latin typeface="Carlito"/>
                <a:cs typeface="Carlito"/>
              </a:rPr>
              <a:t>class: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Georgia"/>
              <a:buChar char=""/>
            </a:pPr>
            <a:endParaRPr sz="1100" dirty="0">
              <a:latin typeface="Carlito"/>
              <a:cs typeface="Carlito"/>
            </a:endParaRPr>
          </a:p>
          <a:p>
            <a:pPr marL="541020" marR="333375" lvl="1" indent="-151130">
              <a:lnSpc>
                <a:spcPct val="100899"/>
              </a:lnSpc>
              <a:buFont typeface="Arial"/>
              <a:buChar char="•"/>
              <a:tabLst>
                <a:tab pos="541655" algn="l"/>
              </a:tabLst>
            </a:pPr>
            <a:r>
              <a:rPr sz="1150" spc="-5" dirty="0">
                <a:latin typeface="Carlito"/>
                <a:cs typeface="Carlito"/>
              </a:rPr>
              <a:t>Given </a:t>
            </a:r>
            <a:r>
              <a:rPr sz="1150" dirty="0">
                <a:latin typeface="Carlito"/>
                <a:cs typeface="Carlito"/>
              </a:rPr>
              <a:t>a </a:t>
            </a:r>
            <a:r>
              <a:rPr sz="1150" spc="-10" dirty="0">
                <a:latin typeface="Carlito"/>
                <a:cs typeface="Carlito"/>
              </a:rPr>
              <a:t>graph, </a:t>
            </a:r>
            <a:r>
              <a:rPr sz="1150" spc="-5" dirty="0">
                <a:latin typeface="Carlito"/>
                <a:cs typeface="Carlito"/>
              </a:rPr>
              <a:t>start and destination nodes, and initial</a:t>
            </a:r>
            <a:r>
              <a:rPr sz="1150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input</a:t>
            </a:r>
            <a:r>
              <a:rPr sz="1150" spc="65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parameters</a:t>
            </a:r>
            <a:r>
              <a:rPr lang="en-US" sz="1150" spc="-10" dirty="0">
                <a:latin typeface="Carlito"/>
                <a:cs typeface="Carlito"/>
              </a:rPr>
              <a:t> like traffic, distance between vertices</a:t>
            </a:r>
            <a:endParaRPr sz="1150" dirty="0">
              <a:latin typeface="Carlito"/>
              <a:cs typeface="Carlito"/>
            </a:endParaRPr>
          </a:p>
          <a:p>
            <a:pPr marL="541020" marR="114300" lvl="1" indent="-151130">
              <a:lnSpc>
                <a:spcPts val="1390"/>
              </a:lnSpc>
              <a:spcBef>
                <a:spcPts val="40"/>
              </a:spcBef>
              <a:buFont typeface="Arial"/>
              <a:buChar char="•"/>
              <a:tabLst>
                <a:tab pos="541655" algn="l"/>
              </a:tabLst>
            </a:pPr>
            <a:r>
              <a:rPr sz="1150" spc="-10" dirty="0">
                <a:latin typeface="Carlito"/>
                <a:cs typeface="Carlito"/>
              </a:rPr>
              <a:t>Iterate</a:t>
            </a:r>
            <a:r>
              <a:rPr lang="en-US" sz="1150" spc="-10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through </a:t>
            </a:r>
            <a:r>
              <a:rPr sz="1150" spc="-5" dirty="0">
                <a:latin typeface="Carlito"/>
                <a:cs typeface="Carlito"/>
              </a:rPr>
              <a:t>the </a:t>
            </a:r>
            <a:r>
              <a:rPr sz="1150" spc="-10" dirty="0">
                <a:latin typeface="Carlito"/>
                <a:cs typeface="Carlito"/>
              </a:rPr>
              <a:t>graph, keeping track </a:t>
            </a:r>
            <a:r>
              <a:rPr sz="1150" dirty="0">
                <a:latin typeface="Carlito"/>
                <a:cs typeface="Carlito"/>
              </a:rPr>
              <a:t>of </a:t>
            </a:r>
            <a:r>
              <a:rPr sz="1150" spc="-5" dirty="0">
                <a:latin typeface="Carlito"/>
                <a:cs typeface="Carlito"/>
              </a:rPr>
              <a:t>visited </a:t>
            </a:r>
            <a:r>
              <a:rPr sz="1150" dirty="0">
                <a:latin typeface="Carlito"/>
                <a:cs typeface="Carlito"/>
              </a:rPr>
              <a:t>nodes </a:t>
            </a:r>
            <a:r>
              <a:rPr sz="1150" spc="-5" dirty="0">
                <a:latin typeface="Carlito"/>
                <a:cs typeface="Carlito"/>
              </a:rPr>
              <a:t>and  </a:t>
            </a:r>
            <a:r>
              <a:rPr sz="1150" spc="-10" dirty="0">
                <a:latin typeface="Carlito"/>
                <a:cs typeface="Carlito"/>
              </a:rPr>
              <a:t>current </a:t>
            </a:r>
            <a:r>
              <a:rPr lang="en-US" sz="1150" spc="-5" dirty="0">
                <a:latin typeface="Carlito"/>
                <a:cs typeface="Carlito"/>
              </a:rPr>
              <a:t>location and heuristic cost to reach the destination</a:t>
            </a:r>
            <a:r>
              <a:rPr sz="1150" spc="-5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after </a:t>
            </a:r>
            <a:r>
              <a:rPr sz="1150" spc="-5" dirty="0">
                <a:latin typeface="Carlito"/>
                <a:cs typeface="Carlito"/>
              </a:rPr>
              <a:t>reaching each</a:t>
            </a:r>
            <a:r>
              <a:rPr sz="1150" spc="10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node</a:t>
            </a:r>
            <a:endParaRPr sz="1150" dirty="0">
              <a:latin typeface="Carlito"/>
              <a:cs typeface="Carlito"/>
            </a:endParaRPr>
          </a:p>
          <a:p>
            <a:pPr marL="541020" lvl="1" indent="-151130">
              <a:lnSpc>
                <a:spcPts val="1335"/>
              </a:lnSpc>
              <a:buFont typeface="Arial"/>
              <a:buChar char="•"/>
              <a:tabLst>
                <a:tab pos="541655" algn="l"/>
              </a:tabLst>
            </a:pPr>
            <a:r>
              <a:rPr sz="1150" spc="-10" dirty="0">
                <a:latin typeface="Carlito"/>
                <a:cs typeface="Carlito"/>
              </a:rPr>
              <a:t>Leverage </a:t>
            </a:r>
            <a:r>
              <a:rPr lang="en-US" sz="1150" spc="-10" dirty="0">
                <a:latin typeface="Carlito"/>
                <a:cs typeface="Carlito"/>
              </a:rPr>
              <a:t>A* </a:t>
            </a:r>
            <a:r>
              <a:rPr sz="1150" spc="-5" dirty="0">
                <a:latin typeface="Carlito"/>
                <a:cs typeface="Carlito"/>
              </a:rPr>
              <a:t>Algorithm </a:t>
            </a:r>
            <a:r>
              <a:rPr sz="1150" spc="-10" dirty="0">
                <a:latin typeface="Carlito"/>
                <a:cs typeface="Carlito"/>
              </a:rPr>
              <a:t>to </a:t>
            </a:r>
            <a:r>
              <a:rPr sz="1150" spc="-5" dirty="0">
                <a:latin typeface="Carlito"/>
                <a:cs typeface="Carlito"/>
              </a:rPr>
              <a:t>consider </a:t>
            </a:r>
            <a:r>
              <a:rPr sz="1150" spc="-10" dirty="0">
                <a:latin typeface="Carlito"/>
                <a:cs typeface="Carlito"/>
              </a:rPr>
              <a:t>the</a:t>
            </a:r>
            <a:r>
              <a:rPr sz="1150" spc="215" dirty="0">
                <a:latin typeface="Carlito"/>
                <a:cs typeface="Carlito"/>
              </a:rPr>
              <a:t> </a:t>
            </a:r>
            <a:r>
              <a:rPr sz="1150" dirty="0">
                <a:latin typeface="Carlito"/>
                <a:cs typeface="Carlito"/>
              </a:rPr>
              <a:t>closest</a:t>
            </a:r>
            <a:r>
              <a:rPr lang="en-US" sz="1150" dirty="0">
                <a:latin typeface="Carlito"/>
                <a:cs typeface="Carlito"/>
              </a:rPr>
              <a:t> </a:t>
            </a:r>
            <a:r>
              <a:rPr sz="1150" spc="-10" dirty="0">
                <a:latin typeface="Carlito"/>
                <a:cs typeface="Carlito"/>
              </a:rPr>
              <a:t>unvisited </a:t>
            </a:r>
            <a:r>
              <a:rPr sz="1150" spc="-5" dirty="0">
                <a:latin typeface="Carlito"/>
                <a:cs typeface="Carlito"/>
              </a:rPr>
              <a:t>node while taking </a:t>
            </a:r>
            <a:r>
              <a:rPr lang="en-US" sz="1150" spc="-5" dirty="0">
                <a:latin typeface="Carlito"/>
                <a:cs typeface="Carlito"/>
              </a:rPr>
              <a:t>distances from the current node in account</a:t>
            </a:r>
          </a:p>
          <a:p>
            <a:pPr marL="541020" lvl="1" indent="-151130">
              <a:lnSpc>
                <a:spcPts val="1335"/>
              </a:lnSpc>
              <a:buFont typeface="Arial"/>
              <a:buChar char="•"/>
              <a:tabLst>
                <a:tab pos="541655" algn="l"/>
              </a:tabLst>
            </a:pPr>
            <a:r>
              <a:rPr sz="1150" spc="-10" dirty="0">
                <a:latin typeface="Carlito"/>
                <a:cs typeface="Carlito"/>
              </a:rPr>
              <a:t>Returns the </a:t>
            </a:r>
            <a:r>
              <a:rPr sz="1150" spc="-5" dirty="0">
                <a:latin typeface="Carlito"/>
                <a:cs typeface="Carlito"/>
              </a:rPr>
              <a:t>nodes visited </a:t>
            </a:r>
            <a:r>
              <a:rPr sz="1150" dirty="0">
                <a:latin typeface="Carlito"/>
                <a:cs typeface="Carlito"/>
              </a:rPr>
              <a:t>in </a:t>
            </a:r>
            <a:r>
              <a:rPr sz="1150" spc="-5" dirty="0">
                <a:latin typeface="Carlito"/>
                <a:cs typeface="Carlito"/>
              </a:rPr>
              <a:t>the </a:t>
            </a:r>
            <a:r>
              <a:rPr sz="1150" spc="-10" dirty="0">
                <a:latin typeface="Carlito"/>
                <a:cs typeface="Carlito"/>
              </a:rPr>
              <a:t>path from the start to</a:t>
            </a:r>
            <a:r>
              <a:rPr lang="en-US" sz="1150" spc="-10" dirty="0">
                <a:latin typeface="Carlito"/>
                <a:cs typeface="Carlito"/>
              </a:rPr>
              <a:t> the </a:t>
            </a:r>
            <a:r>
              <a:rPr sz="1150" spc="-5" dirty="0">
                <a:latin typeface="Carlito"/>
                <a:cs typeface="Carlito"/>
              </a:rPr>
              <a:t>destination</a:t>
            </a:r>
            <a:endParaRPr sz="115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8904" y="2768576"/>
            <a:ext cx="4305935" cy="1783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8110">
              <a:lnSpc>
                <a:spcPct val="100899"/>
              </a:lnSpc>
              <a:spcBef>
                <a:spcPts val="90"/>
              </a:spcBef>
            </a:pPr>
            <a:r>
              <a:rPr sz="1150" spc="-30" dirty="0">
                <a:latin typeface="Carlito"/>
                <a:cs typeface="Carlito"/>
              </a:rPr>
              <a:t>We </a:t>
            </a:r>
            <a:r>
              <a:rPr lang="en-US" sz="1150" spc="-30" dirty="0">
                <a:latin typeface="Carlito"/>
                <a:cs typeface="Carlito"/>
              </a:rPr>
              <a:t>developed the following pathfinding methods </a:t>
            </a:r>
            <a:r>
              <a:rPr lang="en-US" sz="1150" spc="-5" dirty="0">
                <a:latin typeface="Carlito"/>
                <a:cs typeface="Carlito"/>
              </a:rPr>
              <a:t>:</a:t>
            </a:r>
            <a:endParaRPr lang="en-US"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150" dirty="0">
              <a:latin typeface="Carlito"/>
              <a:cs typeface="Carlito"/>
            </a:endParaRPr>
          </a:p>
          <a:p>
            <a:pPr marL="248920" marR="68580" indent="-236854">
              <a:lnSpc>
                <a:spcPct val="100400"/>
              </a:lnSpc>
              <a:spcBef>
                <a:spcPts val="5"/>
              </a:spcBef>
              <a:buFont typeface="Georgia"/>
              <a:buChar char=""/>
              <a:tabLst>
                <a:tab pos="249554" algn="l"/>
              </a:tabLst>
            </a:pPr>
            <a:r>
              <a:rPr lang="en-US" sz="1150" b="1" spc="-5" dirty="0" err="1">
                <a:latin typeface="Carlito"/>
                <a:cs typeface="Carlito"/>
              </a:rPr>
              <a:t>shortestPath</a:t>
            </a:r>
            <a:r>
              <a:rPr sz="1150" b="1" spc="-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method which looks ahead </a:t>
            </a:r>
            <a:r>
              <a:rPr sz="1150" spc="-10" dirty="0">
                <a:latin typeface="Carlito"/>
                <a:cs typeface="Carlito"/>
              </a:rPr>
              <a:t>at </a:t>
            </a:r>
            <a:r>
              <a:rPr sz="1150" spc="-5" dirty="0">
                <a:latin typeface="Carlito"/>
                <a:cs typeface="Carlito"/>
              </a:rPr>
              <a:t>upcoming potential nodes </a:t>
            </a:r>
            <a:r>
              <a:rPr sz="1150" spc="-10" dirty="0">
                <a:latin typeface="Carlito"/>
                <a:cs typeface="Carlito"/>
              </a:rPr>
              <a:t>to </a:t>
            </a:r>
            <a:r>
              <a:rPr sz="1150" spc="-5" dirty="0">
                <a:latin typeface="Carlito"/>
                <a:cs typeface="Carlito"/>
              </a:rPr>
              <a:t>scan and </a:t>
            </a:r>
            <a:r>
              <a:rPr sz="1150" dirty="0">
                <a:latin typeface="Carlito"/>
                <a:cs typeface="Carlito"/>
              </a:rPr>
              <a:t>assess </a:t>
            </a:r>
            <a:r>
              <a:rPr sz="1150" spc="-5" dirty="0">
                <a:latin typeface="Carlito"/>
                <a:cs typeface="Carlito"/>
              </a:rPr>
              <a:t>whether we can reach </a:t>
            </a:r>
            <a:r>
              <a:rPr lang="en-US" sz="1150" spc="-10" dirty="0">
                <a:latin typeface="Carlito"/>
                <a:cs typeface="Carlito"/>
              </a:rPr>
              <a:t>to the destination faster considering the heuristic cost and traffic cost</a:t>
            </a:r>
            <a:endParaRPr sz="1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rlito"/>
              <a:cs typeface="Carlito"/>
            </a:endParaRPr>
          </a:p>
          <a:p>
            <a:pPr marL="248920" marR="5080" indent="-236854">
              <a:lnSpc>
                <a:spcPct val="100000"/>
              </a:lnSpc>
              <a:buFont typeface="Georgia"/>
              <a:buChar char=""/>
              <a:tabLst>
                <a:tab pos="249554" algn="l"/>
              </a:tabLst>
            </a:pPr>
            <a:r>
              <a:rPr sz="1150" b="1" spc="-5" dirty="0" err="1">
                <a:latin typeface="Carlito"/>
                <a:cs typeface="Carlito"/>
              </a:rPr>
              <a:t>g</a:t>
            </a:r>
            <a:r>
              <a:rPr lang="en-US" sz="1150" b="1" spc="-5" dirty="0" err="1">
                <a:latin typeface="Carlito"/>
                <a:cs typeface="Carlito"/>
              </a:rPr>
              <a:t>etPath</a:t>
            </a:r>
            <a:r>
              <a:rPr sz="1150" b="1" spc="-5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method which </a:t>
            </a:r>
            <a:r>
              <a:rPr sz="1150" dirty="0">
                <a:latin typeface="Carlito"/>
                <a:cs typeface="Carlito"/>
              </a:rPr>
              <a:t>uses </a:t>
            </a:r>
            <a:r>
              <a:rPr lang="en-US" sz="1150" dirty="0">
                <a:latin typeface="Carlito"/>
                <a:cs typeface="Carlito"/>
              </a:rPr>
              <a:t>A* algorithm to find the shortest route recomputes the whole route if the distance/ time to reach the destination increases and checks again whether can we reach to the destination or not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605E1-20F2-50AB-5924-C3ECB115D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219200"/>
            <a:ext cx="1430277" cy="804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A8BF51-20CF-D205-6AEA-CE03F22E8112}"/>
              </a:ext>
            </a:extLst>
          </p:cNvPr>
          <p:cNvSpPr txBox="1">
            <a:spLocks/>
          </p:cNvSpPr>
          <p:nvPr/>
        </p:nvSpPr>
        <p:spPr>
          <a:xfrm>
            <a:off x="440371" y="710169"/>
            <a:ext cx="6148270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IN" sz="2950" kern="0" dirty="0">
                <a:solidFill>
                  <a:sysClr val="windowText" lastClr="000000"/>
                </a:solidFill>
              </a:rPr>
              <a:t>Comparison of A* with other algorithms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61CA7B-C680-46C5-9A40-318EEA2BCF2F}"/>
              </a:ext>
            </a:extLst>
          </p:cNvPr>
          <p:cNvSpPr/>
          <p:nvPr/>
        </p:nvSpPr>
        <p:spPr>
          <a:xfrm flipV="1">
            <a:off x="454541" y="1219200"/>
            <a:ext cx="6134100" cy="6391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B1D11AA8-232C-DABA-65B4-0AF4FA84AA5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0018" y="6530861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5B962-4F2A-E401-FAF5-8E002B20E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9" y="1567571"/>
            <a:ext cx="8726522" cy="3718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9D6E9-9D0E-6A4E-1B31-60E6A5B4BB71}"/>
              </a:ext>
            </a:extLst>
          </p:cNvPr>
          <p:cNvSpPr txBox="1"/>
          <p:nvPr/>
        </p:nvSpPr>
        <p:spPr>
          <a:xfrm>
            <a:off x="2819400" y="532757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A*</a:t>
            </a:r>
            <a:r>
              <a:rPr lang="en-US" dirty="0"/>
              <a:t>: </a:t>
            </a:r>
            <a:r>
              <a:rPr lang="en-US" b="1" dirty="0"/>
              <a:t>Cost </a:t>
            </a:r>
            <a:r>
              <a:rPr lang="en-US" dirty="0"/>
              <a:t>578 </a:t>
            </a:r>
          </a:p>
          <a:p>
            <a:r>
              <a:rPr lang="en-US" b="1" dirty="0"/>
              <a:t>Visited Nodes</a:t>
            </a:r>
            <a:r>
              <a:rPr lang="en-US" dirty="0"/>
              <a:t> 201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2B43A-C497-708A-E4E2-1B9D092A74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76367"/>
            <a:ext cx="1430277" cy="804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3EC63-AAE1-E14A-F3BF-86D0A40E8D6B}"/>
              </a:ext>
            </a:extLst>
          </p:cNvPr>
          <p:cNvSpPr txBox="1"/>
          <p:nvPr/>
        </p:nvSpPr>
        <p:spPr>
          <a:xfrm>
            <a:off x="6400800" y="531694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Dijkstra: </a:t>
            </a:r>
            <a:r>
              <a:rPr lang="en-US" b="1" dirty="0"/>
              <a:t>Cost: 564</a:t>
            </a:r>
          </a:p>
          <a:p>
            <a:r>
              <a:rPr lang="en-US" b="1" dirty="0"/>
              <a:t>Visited Nodes: 2186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0" y="1505201"/>
            <a:ext cx="4243270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Results </a:t>
            </a:r>
            <a:r>
              <a:rPr spc="15" dirty="0"/>
              <a:t>&amp;</a:t>
            </a:r>
            <a:r>
              <a:rPr spc="-90" dirty="0"/>
              <a:t> </a:t>
            </a:r>
            <a:r>
              <a:rPr lang="en-US" spc="5" dirty="0"/>
              <a:t>Conclusion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419100" y="2039111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930" y="2221522"/>
            <a:ext cx="9243060" cy="3986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3830" algn="l"/>
              </a:tabLst>
            </a:pPr>
            <a:r>
              <a:rPr spc="-5" dirty="0">
                <a:latin typeface="Carlito"/>
                <a:cs typeface="Carlito"/>
              </a:rPr>
              <a:t>The algorithm </a:t>
            </a:r>
            <a:r>
              <a:rPr spc="-10" dirty="0">
                <a:latin typeface="Carlito"/>
                <a:cs typeface="Carlito"/>
              </a:rPr>
              <a:t>performs as </a:t>
            </a:r>
            <a:r>
              <a:rPr spc="-5" dirty="0">
                <a:latin typeface="Carlito"/>
                <a:cs typeface="Carlito"/>
              </a:rPr>
              <a:t>expected, finding shortest </a:t>
            </a:r>
            <a:r>
              <a:rPr spc="-10" dirty="0">
                <a:latin typeface="Carlito"/>
                <a:cs typeface="Carlito"/>
              </a:rPr>
              <a:t>paths </a:t>
            </a:r>
            <a:r>
              <a:rPr spc="-5" dirty="0">
                <a:latin typeface="Carlito"/>
                <a:cs typeface="Carlito"/>
              </a:rPr>
              <a:t>while accounting </a:t>
            </a:r>
            <a:r>
              <a:rPr spc="-10" dirty="0">
                <a:latin typeface="Carlito"/>
                <a:cs typeface="Carlito"/>
              </a:rPr>
              <a:t>for </a:t>
            </a:r>
            <a:r>
              <a:rPr lang="en-US" spc="-10" dirty="0">
                <a:latin typeface="Carlito"/>
                <a:cs typeface="Carlito"/>
              </a:rPr>
              <a:t>different conditions like traffic, time and distance </a:t>
            </a:r>
            <a:r>
              <a:rPr spc="-5" dirty="0">
                <a:latin typeface="Carlito"/>
                <a:cs typeface="Carlito"/>
              </a:rPr>
              <a:t>between cities</a:t>
            </a:r>
            <a:endParaRPr lang="en-US" spc="-5" dirty="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3830" algn="l"/>
              </a:tabLst>
            </a:pPr>
            <a:endParaRPr dirty="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63830" algn="l"/>
              </a:tabLst>
            </a:pPr>
            <a:r>
              <a:rPr spc="-5" dirty="0">
                <a:latin typeface="Carlito"/>
                <a:cs typeface="Carlito"/>
              </a:rPr>
              <a:t>The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algorithm</a:t>
            </a:r>
            <a:r>
              <a:rPr spc="3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also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performs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correctly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in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terms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of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looking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ahead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at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future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nodes/future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lang="en-US" spc="50" dirty="0">
                <a:latin typeface="Carlito"/>
                <a:cs typeface="Carlito"/>
              </a:rPr>
              <a:t>traffic conditions </a:t>
            </a:r>
            <a:r>
              <a:rPr spc="-5" dirty="0">
                <a:latin typeface="Carlito"/>
                <a:cs typeface="Carlito"/>
              </a:rPr>
              <a:t>and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lang="en-US" spc="20" dirty="0">
                <a:latin typeface="Carlito"/>
                <a:cs typeface="Carlito"/>
              </a:rPr>
              <a:t>redirecting the car if the current path becomes more costly and is no longer the shortest route possible</a:t>
            </a:r>
            <a:endParaRPr lang="en-US" spc="-5" dirty="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63830" algn="l"/>
              </a:tabLst>
            </a:pPr>
            <a:endParaRPr lang="en-US" spc="-5" dirty="0">
              <a:latin typeface="Carlito"/>
              <a:cs typeface="Carlito"/>
            </a:endParaRPr>
          </a:p>
          <a:p>
            <a:pPr marL="163195" indent="-15113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63830" algn="l"/>
              </a:tabLst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lang="en-US" spc="-5" dirty="0">
                <a:latin typeface="Carlito"/>
                <a:cs typeface="Carlito"/>
              </a:rPr>
              <a:t>example in the above slide </a:t>
            </a:r>
            <a:r>
              <a:rPr spc="-10" dirty="0">
                <a:latin typeface="Carlito"/>
                <a:cs typeface="Carlito"/>
              </a:rPr>
              <a:t>illustrate</a:t>
            </a:r>
            <a:r>
              <a:rPr lang="en-US" spc="-10" dirty="0">
                <a:latin typeface="Carlito"/>
                <a:cs typeface="Carlito"/>
              </a:rPr>
              <a:t>s </a:t>
            </a:r>
            <a:r>
              <a:rPr dirty="0">
                <a:latin typeface="Carlito"/>
                <a:cs typeface="Carlito"/>
              </a:rPr>
              <a:t>how </a:t>
            </a:r>
            <a:r>
              <a:rPr spc="-5" dirty="0">
                <a:latin typeface="Carlito"/>
                <a:cs typeface="Carlito"/>
              </a:rPr>
              <a:t>the optimal </a:t>
            </a:r>
            <a:r>
              <a:rPr spc="-10" dirty="0">
                <a:latin typeface="Carlito"/>
                <a:cs typeface="Carlito"/>
              </a:rPr>
              <a:t>routes change </a:t>
            </a:r>
            <a:r>
              <a:rPr spc="-5" dirty="0">
                <a:latin typeface="Carlito"/>
                <a:cs typeface="Carlito"/>
              </a:rPr>
              <a:t>depending </a:t>
            </a:r>
            <a:r>
              <a:rPr spc="5" dirty="0">
                <a:latin typeface="Carlito"/>
                <a:cs typeface="Carlito"/>
              </a:rPr>
              <a:t>on </a:t>
            </a:r>
            <a:r>
              <a:rPr spc="-10" dirty="0">
                <a:latin typeface="Carlito"/>
                <a:cs typeface="Carlito"/>
              </a:rPr>
              <a:t>the input</a:t>
            </a:r>
            <a:r>
              <a:rPr lang="en-US" spc="-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parameters</a:t>
            </a:r>
            <a:r>
              <a:rPr lang="en-US" spc="-10" dirty="0">
                <a:latin typeface="Carlito"/>
                <a:cs typeface="Carlito"/>
              </a:rPr>
              <a:t> and also how A* is better algorithm for finding the shortest path and why it can be used for finding the shortest path possible.</a:t>
            </a:r>
            <a:r>
              <a:rPr lang="en-IN" spc="5" dirty="0">
                <a:latin typeface="Carlito"/>
                <a:cs typeface="Carlito"/>
              </a:rPr>
              <a:t>Overall </a:t>
            </a:r>
            <a:r>
              <a:rPr lang="en-IN" spc="15" dirty="0">
                <a:latin typeface="Carlito"/>
                <a:cs typeface="Carlito"/>
              </a:rPr>
              <a:t>we </a:t>
            </a:r>
            <a:r>
              <a:rPr lang="en-IN" spc="5" dirty="0">
                <a:latin typeface="Carlito"/>
                <a:cs typeface="Carlito"/>
              </a:rPr>
              <a:t>are </a:t>
            </a:r>
            <a:r>
              <a:rPr lang="en-IN" spc="10" dirty="0">
                <a:latin typeface="Carlito"/>
                <a:cs typeface="Carlito"/>
              </a:rPr>
              <a:t>satisfied </a:t>
            </a:r>
            <a:r>
              <a:rPr lang="en-IN" spc="15" dirty="0">
                <a:latin typeface="Carlito"/>
                <a:cs typeface="Carlito"/>
              </a:rPr>
              <a:t>with the </a:t>
            </a:r>
            <a:r>
              <a:rPr lang="en-IN" spc="10" dirty="0">
                <a:latin typeface="Carlito"/>
                <a:cs typeface="Carlito"/>
              </a:rPr>
              <a:t>algorithm implementation we developed, </a:t>
            </a:r>
            <a:r>
              <a:rPr lang="en-IN" spc="15" dirty="0">
                <a:latin typeface="Carlito"/>
                <a:cs typeface="Carlito"/>
              </a:rPr>
              <a:t>and </a:t>
            </a:r>
            <a:r>
              <a:rPr lang="en-IN" dirty="0">
                <a:latin typeface="Carlito"/>
                <a:cs typeface="Carlito"/>
              </a:rPr>
              <a:t>feel </a:t>
            </a:r>
            <a:r>
              <a:rPr lang="en-IN" spc="5" dirty="0">
                <a:latin typeface="Carlito"/>
                <a:cs typeface="Carlito"/>
              </a:rPr>
              <a:t>comfortable that it can be utilized </a:t>
            </a:r>
            <a:r>
              <a:rPr lang="en-IN" spc="10" dirty="0">
                <a:latin typeface="Carlito"/>
                <a:cs typeface="Carlito"/>
              </a:rPr>
              <a:t>to navigate a self driving car in the real world</a:t>
            </a:r>
            <a:r>
              <a:rPr lang="en-IN" spc="5" dirty="0">
                <a:latin typeface="Carlito"/>
                <a:cs typeface="Carlito"/>
              </a:rPr>
              <a:t>, </a:t>
            </a:r>
            <a:r>
              <a:rPr lang="en-IN" spc="10" dirty="0">
                <a:latin typeface="Carlito"/>
                <a:cs typeface="Carlito"/>
              </a:rPr>
              <a:t>although perhaps after testing it </a:t>
            </a:r>
            <a:r>
              <a:rPr lang="en-IN" spc="20" dirty="0">
                <a:latin typeface="Carlito"/>
                <a:cs typeface="Carlito"/>
              </a:rPr>
              <a:t>on </a:t>
            </a:r>
            <a:r>
              <a:rPr lang="en-IN" spc="15" dirty="0">
                <a:latin typeface="Carlito"/>
                <a:cs typeface="Carlito"/>
              </a:rPr>
              <a:t>a </a:t>
            </a:r>
            <a:r>
              <a:rPr lang="en-IN" spc="10" dirty="0">
                <a:latin typeface="Carlito"/>
                <a:cs typeface="Carlito"/>
              </a:rPr>
              <a:t>smaller scale</a:t>
            </a:r>
            <a:r>
              <a:rPr lang="en-IN" spc="-55" dirty="0">
                <a:latin typeface="Carlito"/>
                <a:cs typeface="Carlito"/>
              </a:rPr>
              <a:t> </a:t>
            </a:r>
            <a:r>
              <a:rPr lang="en-IN" dirty="0">
                <a:latin typeface="Carlito"/>
                <a:cs typeface="Carlito"/>
              </a:rPr>
              <a:t>first</a:t>
            </a:r>
          </a:p>
          <a:p>
            <a:pPr marL="163195" marR="5080" indent="-151130">
              <a:lnSpc>
                <a:spcPts val="1390"/>
              </a:lnSpc>
              <a:spcBef>
                <a:spcPts val="35"/>
              </a:spcBef>
              <a:buFont typeface="Arial"/>
              <a:buChar char="•"/>
              <a:tabLst>
                <a:tab pos="163830" algn="l"/>
              </a:tabLst>
            </a:pPr>
            <a:endParaRPr lang="en-IN" b="1" spc="10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buAutoNum type="arabicPeriod"/>
              <a:tabLst>
                <a:tab pos="671830" algn="l"/>
                <a:tab pos="672465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12065" marR="5080">
              <a:lnSpc>
                <a:spcPts val="1390"/>
              </a:lnSpc>
              <a:spcBef>
                <a:spcPts val="35"/>
              </a:spcBef>
              <a:tabLst>
                <a:tab pos="163830" algn="l"/>
              </a:tabLst>
            </a:pP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7C3CA0-54AC-337E-9AC4-31830D320B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82" y="1223969"/>
            <a:ext cx="1430277" cy="8045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0" y="1505201"/>
            <a:ext cx="4243270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dirty="0"/>
              <a:t>Future Scope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419100" y="2039111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930" y="2221522"/>
            <a:ext cx="9243060" cy="2147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50"/>
              </a:spcBef>
              <a:buFont typeface="Carlito"/>
              <a:buAutoNum type="arabicPeriod"/>
            </a:pPr>
            <a:endParaRPr lang="en-IN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buAutoNum type="arabicPeriod"/>
              <a:tabLst>
                <a:tab pos="671830" algn="l"/>
                <a:tab pos="672465" algn="l"/>
              </a:tabLst>
            </a:pPr>
            <a:r>
              <a:rPr lang="en-IN" spc="10" dirty="0">
                <a:latin typeface="Carlito"/>
                <a:cs typeface="Carlito"/>
              </a:rPr>
              <a:t>Adjust algorithm to find </a:t>
            </a:r>
            <a:r>
              <a:rPr lang="en-IN" spc="15" dirty="0">
                <a:latin typeface="Carlito"/>
                <a:cs typeface="Carlito"/>
              </a:rPr>
              <a:t>the </a:t>
            </a:r>
            <a:r>
              <a:rPr lang="en-IN" spc="5" dirty="0">
                <a:latin typeface="Carlito"/>
                <a:cs typeface="Carlito"/>
              </a:rPr>
              <a:t>shortest, </a:t>
            </a:r>
            <a:r>
              <a:rPr lang="en-IN" i="1" spc="15" dirty="0">
                <a:latin typeface="Carlito"/>
                <a:cs typeface="Carlito"/>
              </a:rPr>
              <a:t>most </a:t>
            </a:r>
            <a:r>
              <a:rPr lang="en-IN" i="1" spc="10" dirty="0">
                <a:latin typeface="Carlito"/>
                <a:cs typeface="Carlito"/>
              </a:rPr>
              <a:t>cost-effective </a:t>
            </a:r>
            <a:r>
              <a:rPr lang="en-IN" i="1" spc="15" dirty="0">
                <a:latin typeface="Carlito"/>
                <a:cs typeface="Carlito"/>
              </a:rPr>
              <a:t>route by giving it more parameters like construction work going on or not, weather conditions, efficiency etc</a:t>
            </a:r>
          </a:p>
          <a:p>
            <a:pPr marL="671830" lvl="1" indent="-281940">
              <a:lnSpc>
                <a:spcPct val="100000"/>
              </a:lnSpc>
              <a:buAutoNum type="arabicPeriod"/>
              <a:tabLst>
                <a:tab pos="671830" algn="l"/>
                <a:tab pos="672465" algn="l"/>
              </a:tabLst>
            </a:pPr>
            <a:endParaRPr lang="en-IN" i="1" spc="15" dirty="0">
              <a:latin typeface="Carlito"/>
              <a:cs typeface="Carlito"/>
            </a:endParaRPr>
          </a:p>
          <a:p>
            <a:pPr marL="671830" lvl="1" indent="-281940">
              <a:lnSpc>
                <a:spcPct val="100000"/>
              </a:lnSpc>
              <a:buAutoNum type="arabicPeriod"/>
              <a:tabLst>
                <a:tab pos="671830" algn="l"/>
                <a:tab pos="672465" algn="l"/>
              </a:tabLst>
            </a:pPr>
            <a:r>
              <a:rPr lang="en-IN" i="1" spc="15" dirty="0">
                <a:latin typeface="Carlito"/>
                <a:cs typeface="Carlito"/>
              </a:rPr>
              <a:t>Integrate the real time API like google maps API, HERE API to get the live traffic, weather conditions </a:t>
            </a:r>
          </a:p>
          <a:p>
            <a:pPr marL="671830" lvl="1" indent="-281940">
              <a:lnSpc>
                <a:spcPct val="100000"/>
              </a:lnSpc>
              <a:buAutoNum type="arabicPeriod"/>
              <a:tabLst>
                <a:tab pos="671830" algn="l"/>
                <a:tab pos="672465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12065" marR="5080">
              <a:lnSpc>
                <a:spcPts val="1390"/>
              </a:lnSpc>
              <a:spcBef>
                <a:spcPts val="35"/>
              </a:spcBef>
              <a:tabLst>
                <a:tab pos="163830" algn="l"/>
              </a:tabLst>
            </a:pP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7C3CA0-54AC-337E-9AC4-31830D320B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82" y="1223969"/>
            <a:ext cx="1430277" cy="8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3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30" y="1505201"/>
            <a:ext cx="2109670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5" dirty="0"/>
              <a:t>References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419100" y="2039111"/>
            <a:ext cx="5742940" cy="0"/>
          </a:xfrm>
          <a:custGeom>
            <a:avLst/>
            <a:gdLst/>
            <a:ahLst/>
            <a:cxnLst/>
            <a:rect l="l" t="t" r="r" b="b"/>
            <a:pathLst>
              <a:path w="5742940">
                <a:moveTo>
                  <a:pt x="0" y="0"/>
                </a:moveTo>
                <a:lnTo>
                  <a:pt x="5742432" y="0"/>
                </a:lnTo>
              </a:path>
            </a:pathLst>
          </a:custGeom>
          <a:ln w="3200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603" y="2372388"/>
            <a:ext cx="9266555" cy="167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22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US" sz="1450" dirty="0">
                <a:latin typeface="Carlito"/>
                <a:cs typeface="Carlito"/>
                <a:hlinkClick r:id="rId2"/>
              </a:rPr>
              <a:t>https://www.youtube.com/watch?v=g024lzsknDo</a:t>
            </a:r>
            <a:endParaRPr lang="en-US" sz="1450" dirty="0">
              <a:latin typeface="Carlito"/>
              <a:cs typeface="Carlito"/>
            </a:endParaRPr>
          </a:p>
          <a:p>
            <a:pPr marL="248920" marR="5080" indent="-23622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endParaRPr lang="en-US" sz="1450" dirty="0">
              <a:latin typeface="Carlito"/>
              <a:cs typeface="Carlito"/>
            </a:endParaRPr>
          </a:p>
          <a:p>
            <a:pPr marL="248920" marR="5080" indent="-23622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US" sz="1450" dirty="0">
                <a:latin typeface="Carlito"/>
                <a:cs typeface="Carlito"/>
                <a:hlinkClick r:id="rId3"/>
              </a:rPr>
              <a:t>https://www.youtube.com/watch?v=ySN5Wnu88nE</a:t>
            </a:r>
            <a:endParaRPr lang="en-US" sz="1450" dirty="0">
              <a:latin typeface="Carlito"/>
              <a:cs typeface="Carlito"/>
            </a:endParaRPr>
          </a:p>
          <a:p>
            <a:pPr marL="248920" marR="5080" indent="-23622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endParaRPr lang="en-US" sz="1450" dirty="0">
              <a:latin typeface="Carlito"/>
              <a:cs typeface="Carlito"/>
            </a:endParaRPr>
          </a:p>
          <a:p>
            <a:pPr marL="248920" marR="5080" indent="-23622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US" sz="1450" dirty="0">
                <a:latin typeface="Carlito"/>
                <a:cs typeface="Carlito"/>
                <a:hlinkClick r:id="rId4"/>
              </a:rPr>
              <a:t>https://ieeexplore.ieee.org/document/9971587</a:t>
            </a:r>
            <a:r>
              <a:rPr lang="en-US" sz="1450" dirty="0">
                <a:latin typeface="Carlito"/>
                <a:cs typeface="Carlito"/>
              </a:rPr>
              <a:t> </a:t>
            </a:r>
          </a:p>
          <a:p>
            <a:pPr marL="248920" marR="5080" indent="-23622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endParaRPr lang="en-US" sz="1450" dirty="0">
              <a:latin typeface="Carlito"/>
              <a:cs typeface="Carlito"/>
            </a:endParaRPr>
          </a:p>
          <a:p>
            <a:pPr marL="248920" marR="5080" indent="-236220">
              <a:lnSpc>
                <a:spcPct val="102099"/>
              </a:lnSpc>
              <a:spcBef>
                <a:spcPts val="1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US" sz="1450" dirty="0">
                <a:latin typeface="Carlito"/>
                <a:cs typeface="Carlito"/>
                <a:hlinkClick r:id="rId5"/>
              </a:rPr>
              <a:t>https://habrador.itch.io/hybrid-a-star</a:t>
            </a:r>
            <a:r>
              <a:rPr lang="en-US" sz="1450" dirty="0">
                <a:latin typeface="Carlito"/>
                <a:cs typeface="Carlito"/>
              </a:rPr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94577" y="6430292"/>
            <a:ext cx="111696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CS </a:t>
            </a:r>
            <a:r>
              <a:rPr spc="-10" dirty="0"/>
              <a:t>5800 </a:t>
            </a:r>
            <a:r>
              <a:rPr spc="-5" dirty="0"/>
              <a:t>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A737-5D39-78C2-82F7-6FCEFBD2B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234580"/>
            <a:ext cx="1430277" cy="8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868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Carlito</vt:lpstr>
      <vt:lpstr>Georgia</vt:lpstr>
      <vt:lpstr>Office Theme</vt:lpstr>
      <vt:lpstr>PowerPoint Presentation</vt:lpstr>
      <vt:lpstr> Self Driving Car Navigation System</vt:lpstr>
      <vt:lpstr>Basic Approach &amp; Assumptions</vt:lpstr>
      <vt:lpstr>Real-World Use Case</vt:lpstr>
      <vt:lpstr>Implementation Details</vt:lpstr>
      <vt:lpstr>PowerPoint Presentation</vt:lpstr>
      <vt:lpstr>Results &amp; 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Hooda</cp:lastModifiedBy>
  <cp:revision>153</cp:revision>
  <dcterms:created xsi:type="dcterms:W3CDTF">2023-04-10T21:00:24Z</dcterms:created>
  <dcterms:modified xsi:type="dcterms:W3CDTF">2023-04-15T23:39:22Z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2022-07-06T00:00:00Z</vt:filetime>
  </property>
  <property fmtid="{D5CDD505-2E9C-101B-9397-08002B2CF9AE}" pid="3" name="Creator">
    <vt:lpwstr>PDFium</vt:lpwstr>
  </property>
  <property fmtid="{D5CDD505-2E9C-101B-9397-08002B2CF9AE}" pid="4" name="LastSaved">
    <vt:filetime>2023-04-10T00:00:00Z</vt:filetime>
  </property>
</Properties>
</file>