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78" r:id="rId9"/>
    <p:sldId id="265" r:id="rId10"/>
    <p:sldId id="279" r:id="rId11"/>
    <p:sldId id="266" r:id="rId12"/>
    <p:sldId id="267" r:id="rId13"/>
    <p:sldId id="268" r:id="rId14"/>
    <p:sldId id="263" r:id="rId15"/>
    <p:sldId id="270" r:id="rId16"/>
    <p:sldId id="271" r:id="rId17"/>
    <p:sldId id="274" r:id="rId18"/>
    <p:sldId id="280" r:id="rId19"/>
    <p:sldId id="281" r:id="rId20"/>
    <p:sldId id="282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62"/>
    <p:restoredTop sz="92342"/>
  </p:normalViewPr>
  <p:slideViewPr>
    <p:cSldViewPr snapToGrid="0" snapToObjects="1">
      <p:cViewPr>
        <p:scale>
          <a:sx n="95" d="100"/>
          <a:sy n="95" d="100"/>
        </p:scale>
        <p:origin x="160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AAB076-25A9-F74A-A31B-EFD11629609B}" type="doc">
      <dgm:prSet loTypeId="urn:microsoft.com/office/officeart/2005/8/layout/process5" loCatId="" qsTypeId="urn:microsoft.com/office/officeart/2005/8/quickstyle/simple5" qsCatId="simple" csTypeId="urn:microsoft.com/office/officeart/2005/8/colors/accent2_3" csCatId="accent2" phldr="1"/>
      <dgm:spPr/>
    </dgm:pt>
    <dgm:pt modelId="{68EEB23B-731D-F546-BF6B-E34C333AE230}">
      <dgm:prSet phldrT="[Text]"/>
      <dgm:spPr/>
      <dgm:t>
        <a:bodyPr/>
        <a:lstStyle/>
        <a:p>
          <a:r>
            <a:rPr lang="en-US" dirty="0"/>
            <a:t>Accept Input from all Players</a:t>
          </a:r>
        </a:p>
      </dgm:t>
    </dgm:pt>
    <dgm:pt modelId="{5C24D790-188F-DA43-8175-F49250FE69DD}" type="parTrans" cxnId="{F025AE91-045C-EC48-B144-4021E4018ACE}">
      <dgm:prSet/>
      <dgm:spPr/>
      <dgm:t>
        <a:bodyPr/>
        <a:lstStyle/>
        <a:p>
          <a:endParaRPr lang="en-US"/>
        </a:p>
      </dgm:t>
    </dgm:pt>
    <dgm:pt modelId="{2C71E218-F55A-AE4D-B8A6-41DDBB334D55}" type="sibTrans" cxnId="{F025AE91-045C-EC48-B144-4021E4018ACE}">
      <dgm:prSet/>
      <dgm:spPr/>
      <dgm:t>
        <a:bodyPr/>
        <a:lstStyle/>
        <a:p>
          <a:endParaRPr lang="en-US"/>
        </a:p>
      </dgm:t>
    </dgm:pt>
    <dgm:pt modelId="{F52557A0-0C5D-8A41-9F44-52B958280A4D}">
      <dgm:prSet phldrT="[Text]"/>
      <dgm:spPr/>
      <dgm:t>
        <a:bodyPr/>
        <a:lstStyle/>
        <a:p>
          <a:r>
            <a:rPr lang="en-US" dirty="0"/>
            <a:t>Room to Person Allocation done using Maximum Weighted Bipartite Matching</a:t>
          </a:r>
        </a:p>
      </dgm:t>
    </dgm:pt>
    <dgm:pt modelId="{E8971002-67D5-DB40-BA0D-2066322D636A}" type="parTrans" cxnId="{BB2D5F2C-1CA0-1644-80DE-B8DA648C0BCB}">
      <dgm:prSet/>
      <dgm:spPr/>
      <dgm:t>
        <a:bodyPr/>
        <a:lstStyle/>
        <a:p>
          <a:endParaRPr lang="en-US"/>
        </a:p>
      </dgm:t>
    </dgm:pt>
    <dgm:pt modelId="{C84A261E-5E0E-EA48-B11D-D21DE2D06DAE}" type="sibTrans" cxnId="{BB2D5F2C-1CA0-1644-80DE-B8DA648C0BCB}">
      <dgm:prSet/>
      <dgm:spPr/>
      <dgm:t>
        <a:bodyPr/>
        <a:lstStyle/>
        <a:p>
          <a:endParaRPr lang="en-US"/>
        </a:p>
      </dgm:t>
    </dgm:pt>
    <dgm:pt modelId="{533D4BCE-1646-F641-A096-009703E5CD31}">
      <dgm:prSet phldrT="[Text]"/>
      <dgm:spPr/>
      <dgm:t>
        <a:bodyPr/>
        <a:lstStyle/>
        <a:p>
          <a:r>
            <a:rPr lang="en-US" dirty="0"/>
            <a:t>Using Linear Optimization,  find any solution that satisfies the constraints</a:t>
          </a:r>
        </a:p>
      </dgm:t>
    </dgm:pt>
    <dgm:pt modelId="{D4EAF0A5-E32B-6244-89B9-03EFFC43909B}" type="parTrans" cxnId="{B9CEEA47-CB68-904E-94F5-035744DD435E}">
      <dgm:prSet/>
      <dgm:spPr/>
      <dgm:t>
        <a:bodyPr/>
        <a:lstStyle/>
        <a:p>
          <a:endParaRPr lang="en-US"/>
        </a:p>
      </dgm:t>
    </dgm:pt>
    <dgm:pt modelId="{063A7669-7B57-0D4A-A7D1-EE17D307E1AF}" type="sibTrans" cxnId="{B9CEEA47-CB68-904E-94F5-035744DD435E}">
      <dgm:prSet/>
      <dgm:spPr/>
      <dgm:t>
        <a:bodyPr/>
        <a:lstStyle/>
        <a:p>
          <a:endParaRPr lang="en-US"/>
        </a:p>
      </dgm:t>
    </dgm:pt>
    <dgm:pt modelId="{04CAD2C5-4E94-244A-8008-C9A4482EFFA6}">
      <dgm:prSet/>
      <dgm:spPr/>
      <dgm:t>
        <a:bodyPr/>
        <a:lstStyle/>
        <a:p>
          <a:r>
            <a:rPr lang="en-US" dirty="0"/>
            <a:t>Calculate total utility</a:t>
          </a:r>
        </a:p>
      </dgm:t>
    </dgm:pt>
    <dgm:pt modelId="{08E5B6B6-A7DC-0F42-A837-B94EBD88F680}" type="parTrans" cxnId="{6B15B847-4535-874D-95EA-15D5BBDB492F}">
      <dgm:prSet/>
      <dgm:spPr/>
      <dgm:t>
        <a:bodyPr/>
        <a:lstStyle/>
        <a:p>
          <a:endParaRPr lang="en-US"/>
        </a:p>
      </dgm:t>
    </dgm:pt>
    <dgm:pt modelId="{631D41C6-B263-8D42-A77C-BF226D65C083}" type="sibTrans" cxnId="{6B15B847-4535-874D-95EA-15D5BBDB492F}">
      <dgm:prSet/>
      <dgm:spPr/>
      <dgm:t>
        <a:bodyPr/>
        <a:lstStyle/>
        <a:p>
          <a:endParaRPr lang="en-US"/>
        </a:p>
      </dgm:t>
    </dgm:pt>
    <dgm:pt modelId="{E46D276C-84B7-6747-86C4-CD5DF3E4E8DF}">
      <dgm:prSet/>
      <dgm:spPr/>
      <dgm:t>
        <a:bodyPr/>
        <a:lstStyle/>
        <a:p>
          <a:r>
            <a:rPr lang="en-US" dirty="0"/>
            <a:t>Subtract average utility from the allocated prices to get result</a:t>
          </a:r>
        </a:p>
      </dgm:t>
    </dgm:pt>
    <dgm:pt modelId="{41B1F579-A856-974D-BBAC-02E232AE635B}" type="parTrans" cxnId="{745EBB2F-F415-2447-8037-DA999BA61718}">
      <dgm:prSet/>
      <dgm:spPr/>
      <dgm:t>
        <a:bodyPr/>
        <a:lstStyle/>
        <a:p>
          <a:endParaRPr lang="en-US"/>
        </a:p>
      </dgm:t>
    </dgm:pt>
    <dgm:pt modelId="{1E919267-57B8-0249-99C5-F3A7CD53B5D3}" type="sibTrans" cxnId="{745EBB2F-F415-2447-8037-DA999BA61718}">
      <dgm:prSet/>
      <dgm:spPr/>
      <dgm:t>
        <a:bodyPr/>
        <a:lstStyle/>
        <a:p>
          <a:endParaRPr lang="en-US"/>
        </a:p>
      </dgm:t>
    </dgm:pt>
    <dgm:pt modelId="{271135C1-42DC-BC43-942C-CB22687B9AB8}">
      <dgm:prSet/>
      <dgm:spPr/>
      <dgm:t>
        <a:bodyPr/>
        <a:lstStyle/>
        <a:p>
          <a:r>
            <a:rPr lang="en-US" dirty="0"/>
            <a:t>Final Room Allocation with Prices is done</a:t>
          </a:r>
        </a:p>
      </dgm:t>
    </dgm:pt>
    <dgm:pt modelId="{E7DB4182-2B40-154E-9410-37D550B0D6AF}" type="parTrans" cxnId="{95DD827C-03DB-064A-B575-A2BEAF8CA2E9}">
      <dgm:prSet/>
      <dgm:spPr/>
      <dgm:t>
        <a:bodyPr/>
        <a:lstStyle/>
        <a:p>
          <a:endParaRPr lang="en-US"/>
        </a:p>
      </dgm:t>
    </dgm:pt>
    <dgm:pt modelId="{9C1DEF0F-8DD6-534A-A279-12CE03111A61}" type="sibTrans" cxnId="{95DD827C-03DB-064A-B575-A2BEAF8CA2E9}">
      <dgm:prSet/>
      <dgm:spPr/>
      <dgm:t>
        <a:bodyPr/>
        <a:lstStyle/>
        <a:p>
          <a:endParaRPr lang="en-US"/>
        </a:p>
      </dgm:t>
    </dgm:pt>
    <dgm:pt modelId="{669C9160-51EC-E948-A36F-168A0DBF6B7A}" type="pres">
      <dgm:prSet presAssocID="{3FAAB076-25A9-F74A-A31B-EFD11629609B}" presName="diagram" presStyleCnt="0">
        <dgm:presLayoutVars>
          <dgm:dir/>
          <dgm:resizeHandles val="exact"/>
        </dgm:presLayoutVars>
      </dgm:prSet>
      <dgm:spPr/>
    </dgm:pt>
    <dgm:pt modelId="{B3093458-58EC-4044-82FC-03C6804F593D}" type="pres">
      <dgm:prSet presAssocID="{68EEB23B-731D-F546-BF6B-E34C333AE230}" presName="node" presStyleLbl="node1" presStyleIdx="0" presStyleCnt="6">
        <dgm:presLayoutVars>
          <dgm:bulletEnabled val="1"/>
        </dgm:presLayoutVars>
      </dgm:prSet>
      <dgm:spPr/>
    </dgm:pt>
    <dgm:pt modelId="{C4E8C33C-CD76-B34C-8ACF-AEF65314651E}" type="pres">
      <dgm:prSet presAssocID="{2C71E218-F55A-AE4D-B8A6-41DDBB334D55}" presName="sibTrans" presStyleLbl="sibTrans2D1" presStyleIdx="0" presStyleCnt="5"/>
      <dgm:spPr/>
    </dgm:pt>
    <dgm:pt modelId="{60F92727-6F81-0744-9C73-2BE2CC9D5A55}" type="pres">
      <dgm:prSet presAssocID="{2C71E218-F55A-AE4D-B8A6-41DDBB334D55}" presName="connectorText" presStyleLbl="sibTrans2D1" presStyleIdx="0" presStyleCnt="5"/>
      <dgm:spPr/>
    </dgm:pt>
    <dgm:pt modelId="{1F07156A-B974-C24D-AB6D-DD6E119642A3}" type="pres">
      <dgm:prSet presAssocID="{F52557A0-0C5D-8A41-9F44-52B958280A4D}" presName="node" presStyleLbl="node1" presStyleIdx="1" presStyleCnt="6">
        <dgm:presLayoutVars>
          <dgm:bulletEnabled val="1"/>
        </dgm:presLayoutVars>
      </dgm:prSet>
      <dgm:spPr/>
    </dgm:pt>
    <dgm:pt modelId="{5703969F-BAD3-7B4A-87C5-EC6BB703DC50}" type="pres">
      <dgm:prSet presAssocID="{C84A261E-5E0E-EA48-B11D-D21DE2D06DAE}" presName="sibTrans" presStyleLbl="sibTrans2D1" presStyleIdx="1" presStyleCnt="5"/>
      <dgm:spPr/>
    </dgm:pt>
    <dgm:pt modelId="{FEB80643-DA64-2141-81AE-492E6D978B9D}" type="pres">
      <dgm:prSet presAssocID="{C84A261E-5E0E-EA48-B11D-D21DE2D06DAE}" presName="connectorText" presStyleLbl="sibTrans2D1" presStyleIdx="1" presStyleCnt="5"/>
      <dgm:spPr/>
    </dgm:pt>
    <dgm:pt modelId="{80327490-2AFC-D841-BF7D-38139B002B7B}" type="pres">
      <dgm:prSet presAssocID="{533D4BCE-1646-F641-A096-009703E5CD31}" presName="node" presStyleLbl="node1" presStyleIdx="2" presStyleCnt="6">
        <dgm:presLayoutVars>
          <dgm:bulletEnabled val="1"/>
        </dgm:presLayoutVars>
      </dgm:prSet>
      <dgm:spPr/>
    </dgm:pt>
    <dgm:pt modelId="{04A62431-5634-304D-9CDC-204D932B5A9C}" type="pres">
      <dgm:prSet presAssocID="{063A7669-7B57-0D4A-A7D1-EE17D307E1AF}" presName="sibTrans" presStyleLbl="sibTrans2D1" presStyleIdx="2" presStyleCnt="5"/>
      <dgm:spPr/>
    </dgm:pt>
    <dgm:pt modelId="{E52525EC-B7B1-6047-8318-52CE9F236B28}" type="pres">
      <dgm:prSet presAssocID="{063A7669-7B57-0D4A-A7D1-EE17D307E1AF}" presName="connectorText" presStyleLbl="sibTrans2D1" presStyleIdx="2" presStyleCnt="5"/>
      <dgm:spPr/>
    </dgm:pt>
    <dgm:pt modelId="{E356453B-FE53-7340-981B-03BFFF0AE371}" type="pres">
      <dgm:prSet presAssocID="{04CAD2C5-4E94-244A-8008-C9A4482EFFA6}" presName="node" presStyleLbl="node1" presStyleIdx="3" presStyleCnt="6">
        <dgm:presLayoutVars>
          <dgm:bulletEnabled val="1"/>
        </dgm:presLayoutVars>
      </dgm:prSet>
      <dgm:spPr/>
    </dgm:pt>
    <dgm:pt modelId="{7DF3191A-4B65-5448-A7C2-740AEF138CD4}" type="pres">
      <dgm:prSet presAssocID="{631D41C6-B263-8D42-A77C-BF226D65C083}" presName="sibTrans" presStyleLbl="sibTrans2D1" presStyleIdx="3" presStyleCnt="5"/>
      <dgm:spPr/>
    </dgm:pt>
    <dgm:pt modelId="{3DA0E654-3AEE-154A-89B5-A57392F37378}" type="pres">
      <dgm:prSet presAssocID="{631D41C6-B263-8D42-A77C-BF226D65C083}" presName="connectorText" presStyleLbl="sibTrans2D1" presStyleIdx="3" presStyleCnt="5"/>
      <dgm:spPr/>
    </dgm:pt>
    <dgm:pt modelId="{2A688329-58F0-814C-8041-B4A3C1FE511E}" type="pres">
      <dgm:prSet presAssocID="{E46D276C-84B7-6747-86C4-CD5DF3E4E8DF}" presName="node" presStyleLbl="node1" presStyleIdx="4" presStyleCnt="6">
        <dgm:presLayoutVars>
          <dgm:bulletEnabled val="1"/>
        </dgm:presLayoutVars>
      </dgm:prSet>
      <dgm:spPr/>
    </dgm:pt>
    <dgm:pt modelId="{5F591BB8-E322-D943-8B67-3195BA64A115}" type="pres">
      <dgm:prSet presAssocID="{1E919267-57B8-0249-99C5-F3A7CD53B5D3}" presName="sibTrans" presStyleLbl="sibTrans2D1" presStyleIdx="4" presStyleCnt="5"/>
      <dgm:spPr/>
    </dgm:pt>
    <dgm:pt modelId="{1BF88993-CD5F-BA49-80DF-24B081871273}" type="pres">
      <dgm:prSet presAssocID="{1E919267-57B8-0249-99C5-F3A7CD53B5D3}" presName="connectorText" presStyleLbl="sibTrans2D1" presStyleIdx="4" presStyleCnt="5"/>
      <dgm:spPr/>
    </dgm:pt>
    <dgm:pt modelId="{D015000D-A65B-E141-B2BF-662397FB7BFA}" type="pres">
      <dgm:prSet presAssocID="{271135C1-42DC-BC43-942C-CB22687B9AB8}" presName="node" presStyleLbl="node1" presStyleIdx="5" presStyleCnt="6">
        <dgm:presLayoutVars>
          <dgm:bulletEnabled val="1"/>
        </dgm:presLayoutVars>
      </dgm:prSet>
      <dgm:spPr/>
    </dgm:pt>
  </dgm:ptLst>
  <dgm:cxnLst>
    <dgm:cxn modelId="{01F9F904-5D04-5A46-92B0-028900580011}" type="presOf" srcId="{1E919267-57B8-0249-99C5-F3A7CD53B5D3}" destId="{1BF88993-CD5F-BA49-80DF-24B081871273}" srcOrd="1" destOrd="0" presId="urn:microsoft.com/office/officeart/2005/8/layout/process5"/>
    <dgm:cxn modelId="{5DB0290D-DA6F-3A41-935D-4FEA3B17F30F}" type="presOf" srcId="{063A7669-7B57-0D4A-A7D1-EE17D307E1AF}" destId="{E52525EC-B7B1-6047-8318-52CE9F236B28}" srcOrd="1" destOrd="0" presId="urn:microsoft.com/office/officeart/2005/8/layout/process5"/>
    <dgm:cxn modelId="{A09FE011-3866-4B41-AC3B-222CCAE8A11E}" type="presOf" srcId="{271135C1-42DC-BC43-942C-CB22687B9AB8}" destId="{D015000D-A65B-E141-B2BF-662397FB7BFA}" srcOrd="0" destOrd="0" presId="urn:microsoft.com/office/officeart/2005/8/layout/process5"/>
    <dgm:cxn modelId="{10173A16-605A-734A-BDBC-726293B38CC7}" type="presOf" srcId="{C84A261E-5E0E-EA48-B11D-D21DE2D06DAE}" destId="{5703969F-BAD3-7B4A-87C5-EC6BB703DC50}" srcOrd="0" destOrd="0" presId="urn:microsoft.com/office/officeart/2005/8/layout/process5"/>
    <dgm:cxn modelId="{F4D9B816-B28F-8F45-90B9-4C54876734A6}" type="presOf" srcId="{C84A261E-5E0E-EA48-B11D-D21DE2D06DAE}" destId="{FEB80643-DA64-2141-81AE-492E6D978B9D}" srcOrd="1" destOrd="0" presId="urn:microsoft.com/office/officeart/2005/8/layout/process5"/>
    <dgm:cxn modelId="{4023521C-BBC4-7444-862B-CF695AFD027C}" type="presOf" srcId="{631D41C6-B263-8D42-A77C-BF226D65C083}" destId="{7DF3191A-4B65-5448-A7C2-740AEF138CD4}" srcOrd="0" destOrd="0" presId="urn:microsoft.com/office/officeart/2005/8/layout/process5"/>
    <dgm:cxn modelId="{BB2D5F2C-1CA0-1644-80DE-B8DA648C0BCB}" srcId="{3FAAB076-25A9-F74A-A31B-EFD11629609B}" destId="{F52557A0-0C5D-8A41-9F44-52B958280A4D}" srcOrd="1" destOrd="0" parTransId="{E8971002-67D5-DB40-BA0D-2066322D636A}" sibTransId="{C84A261E-5E0E-EA48-B11D-D21DE2D06DAE}"/>
    <dgm:cxn modelId="{745EBB2F-F415-2447-8037-DA999BA61718}" srcId="{3FAAB076-25A9-F74A-A31B-EFD11629609B}" destId="{E46D276C-84B7-6747-86C4-CD5DF3E4E8DF}" srcOrd="4" destOrd="0" parTransId="{41B1F579-A856-974D-BBAC-02E232AE635B}" sibTransId="{1E919267-57B8-0249-99C5-F3A7CD53B5D3}"/>
    <dgm:cxn modelId="{6B15B847-4535-874D-95EA-15D5BBDB492F}" srcId="{3FAAB076-25A9-F74A-A31B-EFD11629609B}" destId="{04CAD2C5-4E94-244A-8008-C9A4482EFFA6}" srcOrd="3" destOrd="0" parTransId="{08E5B6B6-A7DC-0F42-A837-B94EBD88F680}" sibTransId="{631D41C6-B263-8D42-A77C-BF226D65C083}"/>
    <dgm:cxn modelId="{B9CEEA47-CB68-904E-94F5-035744DD435E}" srcId="{3FAAB076-25A9-F74A-A31B-EFD11629609B}" destId="{533D4BCE-1646-F641-A096-009703E5CD31}" srcOrd="2" destOrd="0" parTransId="{D4EAF0A5-E32B-6244-89B9-03EFFC43909B}" sibTransId="{063A7669-7B57-0D4A-A7D1-EE17D307E1AF}"/>
    <dgm:cxn modelId="{ADAF4B54-A782-6D48-8CC2-F45A009D361E}" type="presOf" srcId="{F52557A0-0C5D-8A41-9F44-52B958280A4D}" destId="{1F07156A-B974-C24D-AB6D-DD6E119642A3}" srcOrd="0" destOrd="0" presId="urn:microsoft.com/office/officeart/2005/8/layout/process5"/>
    <dgm:cxn modelId="{01E04357-5863-6A48-9450-15989A2C2C97}" type="presOf" srcId="{3FAAB076-25A9-F74A-A31B-EFD11629609B}" destId="{669C9160-51EC-E948-A36F-168A0DBF6B7A}" srcOrd="0" destOrd="0" presId="urn:microsoft.com/office/officeart/2005/8/layout/process5"/>
    <dgm:cxn modelId="{97F5A75B-B6FB-2841-9A01-9396419BA3C6}" type="presOf" srcId="{68EEB23B-731D-F546-BF6B-E34C333AE230}" destId="{B3093458-58EC-4044-82FC-03C6804F593D}" srcOrd="0" destOrd="0" presId="urn:microsoft.com/office/officeart/2005/8/layout/process5"/>
    <dgm:cxn modelId="{4AEF0A64-ED1B-D641-98A1-4E9FAB48E322}" type="presOf" srcId="{E46D276C-84B7-6747-86C4-CD5DF3E4E8DF}" destId="{2A688329-58F0-814C-8041-B4A3C1FE511E}" srcOrd="0" destOrd="0" presId="urn:microsoft.com/office/officeart/2005/8/layout/process5"/>
    <dgm:cxn modelId="{95DD827C-03DB-064A-B575-A2BEAF8CA2E9}" srcId="{3FAAB076-25A9-F74A-A31B-EFD11629609B}" destId="{271135C1-42DC-BC43-942C-CB22687B9AB8}" srcOrd="5" destOrd="0" parTransId="{E7DB4182-2B40-154E-9410-37D550B0D6AF}" sibTransId="{9C1DEF0F-8DD6-534A-A279-12CE03111A61}"/>
    <dgm:cxn modelId="{565D257E-09DA-4742-823A-33550AC27C8A}" type="presOf" srcId="{533D4BCE-1646-F641-A096-009703E5CD31}" destId="{80327490-2AFC-D841-BF7D-38139B002B7B}" srcOrd="0" destOrd="0" presId="urn:microsoft.com/office/officeart/2005/8/layout/process5"/>
    <dgm:cxn modelId="{F025AE91-045C-EC48-B144-4021E4018ACE}" srcId="{3FAAB076-25A9-F74A-A31B-EFD11629609B}" destId="{68EEB23B-731D-F546-BF6B-E34C333AE230}" srcOrd="0" destOrd="0" parTransId="{5C24D790-188F-DA43-8175-F49250FE69DD}" sibTransId="{2C71E218-F55A-AE4D-B8A6-41DDBB334D55}"/>
    <dgm:cxn modelId="{A99AA393-2EF6-2D4E-B96A-8B0545E24819}" type="presOf" srcId="{2C71E218-F55A-AE4D-B8A6-41DDBB334D55}" destId="{60F92727-6F81-0744-9C73-2BE2CC9D5A55}" srcOrd="1" destOrd="0" presId="urn:microsoft.com/office/officeart/2005/8/layout/process5"/>
    <dgm:cxn modelId="{CB790FC1-ADF1-DE43-8D59-84F97CD6B8AF}" type="presOf" srcId="{04CAD2C5-4E94-244A-8008-C9A4482EFFA6}" destId="{E356453B-FE53-7340-981B-03BFFF0AE371}" srcOrd="0" destOrd="0" presId="urn:microsoft.com/office/officeart/2005/8/layout/process5"/>
    <dgm:cxn modelId="{CFBF89C2-0617-C445-8D83-1215019E9FB6}" type="presOf" srcId="{631D41C6-B263-8D42-A77C-BF226D65C083}" destId="{3DA0E654-3AEE-154A-89B5-A57392F37378}" srcOrd="1" destOrd="0" presId="urn:microsoft.com/office/officeart/2005/8/layout/process5"/>
    <dgm:cxn modelId="{BBAD77D7-70A6-984F-A1CD-67B035643290}" type="presOf" srcId="{063A7669-7B57-0D4A-A7D1-EE17D307E1AF}" destId="{04A62431-5634-304D-9CDC-204D932B5A9C}" srcOrd="0" destOrd="0" presId="urn:microsoft.com/office/officeart/2005/8/layout/process5"/>
    <dgm:cxn modelId="{A616C8D7-2276-ED4B-ABCE-6F4C77224954}" type="presOf" srcId="{1E919267-57B8-0249-99C5-F3A7CD53B5D3}" destId="{5F591BB8-E322-D943-8B67-3195BA64A115}" srcOrd="0" destOrd="0" presId="urn:microsoft.com/office/officeart/2005/8/layout/process5"/>
    <dgm:cxn modelId="{2235FDDB-97B9-A946-A9C2-9E1E3E647020}" type="presOf" srcId="{2C71E218-F55A-AE4D-B8A6-41DDBB334D55}" destId="{C4E8C33C-CD76-B34C-8ACF-AEF65314651E}" srcOrd="0" destOrd="0" presId="urn:microsoft.com/office/officeart/2005/8/layout/process5"/>
    <dgm:cxn modelId="{9EE9CD3C-7298-CA47-8DED-399327F3C8DA}" type="presParOf" srcId="{669C9160-51EC-E948-A36F-168A0DBF6B7A}" destId="{B3093458-58EC-4044-82FC-03C6804F593D}" srcOrd="0" destOrd="0" presId="urn:microsoft.com/office/officeart/2005/8/layout/process5"/>
    <dgm:cxn modelId="{DEB47996-5583-6E4A-AEF5-81BBFD6AB23D}" type="presParOf" srcId="{669C9160-51EC-E948-A36F-168A0DBF6B7A}" destId="{C4E8C33C-CD76-B34C-8ACF-AEF65314651E}" srcOrd="1" destOrd="0" presId="urn:microsoft.com/office/officeart/2005/8/layout/process5"/>
    <dgm:cxn modelId="{DD788551-FBC3-F04C-B422-6B38D4CDF70F}" type="presParOf" srcId="{C4E8C33C-CD76-B34C-8ACF-AEF65314651E}" destId="{60F92727-6F81-0744-9C73-2BE2CC9D5A55}" srcOrd="0" destOrd="0" presId="urn:microsoft.com/office/officeart/2005/8/layout/process5"/>
    <dgm:cxn modelId="{CF59D0A3-D44A-5546-B38C-D1DA0F3B22D3}" type="presParOf" srcId="{669C9160-51EC-E948-A36F-168A0DBF6B7A}" destId="{1F07156A-B974-C24D-AB6D-DD6E119642A3}" srcOrd="2" destOrd="0" presId="urn:microsoft.com/office/officeart/2005/8/layout/process5"/>
    <dgm:cxn modelId="{3D395248-C9B0-FA47-A8CE-C28B2F7FED69}" type="presParOf" srcId="{669C9160-51EC-E948-A36F-168A0DBF6B7A}" destId="{5703969F-BAD3-7B4A-87C5-EC6BB703DC50}" srcOrd="3" destOrd="0" presId="urn:microsoft.com/office/officeart/2005/8/layout/process5"/>
    <dgm:cxn modelId="{E0F65453-0AFB-214A-A6D7-4927EFD85849}" type="presParOf" srcId="{5703969F-BAD3-7B4A-87C5-EC6BB703DC50}" destId="{FEB80643-DA64-2141-81AE-492E6D978B9D}" srcOrd="0" destOrd="0" presId="urn:microsoft.com/office/officeart/2005/8/layout/process5"/>
    <dgm:cxn modelId="{ECE1C1C0-5D0C-2847-B615-6769A4304D96}" type="presParOf" srcId="{669C9160-51EC-E948-A36F-168A0DBF6B7A}" destId="{80327490-2AFC-D841-BF7D-38139B002B7B}" srcOrd="4" destOrd="0" presId="urn:microsoft.com/office/officeart/2005/8/layout/process5"/>
    <dgm:cxn modelId="{6C727510-ED74-6F46-88DD-5F9A4F402A38}" type="presParOf" srcId="{669C9160-51EC-E948-A36F-168A0DBF6B7A}" destId="{04A62431-5634-304D-9CDC-204D932B5A9C}" srcOrd="5" destOrd="0" presId="urn:microsoft.com/office/officeart/2005/8/layout/process5"/>
    <dgm:cxn modelId="{1C71C391-81AD-2144-9A89-927917FACD24}" type="presParOf" srcId="{04A62431-5634-304D-9CDC-204D932B5A9C}" destId="{E52525EC-B7B1-6047-8318-52CE9F236B28}" srcOrd="0" destOrd="0" presId="urn:microsoft.com/office/officeart/2005/8/layout/process5"/>
    <dgm:cxn modelId="{CC3DF6A8-7E2B-C648-9008-6B376FFCD27C}" type="presParOf" srcId="{669C9160-51EC-E948-A36F-168A0DBF6B7A}" destId="{E356453B-FE53-7340-981B-03BFFF0AE371}" srcOrd="6" destOrd="0" presId="urn:microsoft.com/office/officeart/2005/8/layout/process5"/>
    <dgm:cxn modelId="{8CD43ACF-5918-9040-A983-18F4F62325B1}" type="presParOf" srcId="{669C9160-51EC-E948-A36F-168A0DBF6B7A}" destId="{7DF3191A-4B65-5448-A7C2-740AEF138CD4}" srcOrd="7" destOrd="0" presId="urn:microsoft.com/office/officeart/2005/8/layout/process5"/>
    <dgm:cxn modelId="{88BC100C-AE4E-9B44-99E0-3C2D7E9D7F50}" type="presParOf" srcId="{7DF3191A-4B65-5448-A7C2-740AEF138CD4}" destId="{3DA0E654-3AEE-154A-89B5-A57392F37378}" srcOrd="0" destOrd="0" presId="urn:microsoft.com/office/officeart/2005/8/layout/process5"/>
    <dgm:cxn modelId="{48A68D0D-C0E9-D448-8F58-10B5CDE547C2}" type="presParOf" srcId="{669C9160-51EC-E948-A36F-168A0DBF6B7A}" destId="{2A688329-58F0-814C-8041-B4A3C1FE511E}" srcOrd="8" destOrd="0" presId="urn:microsoft.com/office/officeart/2005/8/layout/process5"/>
    <dgm:cxn modelId="{AEAFC40F-FB18-0C4A-885D-A935CC603CC7}" type="presParOf" srcId="{669C9160-51EC-E948-A36F-168A0DBF6B7A}" destId="{5F591BB8-E322-D943-8B67-3195BA64A115}" srcOrd="9" destOrd="0" presId="urn:microsoft.com/office/officeart/2005/8/layout/process5"/>
    <dgm:cxn modelId="{128ACFDA-C4B7-D94B-AB00-2F30266BEB59}" type="presParOf" srcId="{5F591BB8-E322-D943-8B67-3195BA64A115}" destId="{1BF88993-CD5F-BA49-80DF-24B081871273}" srcOrd="0" destOrd="0" presId="urn:microsoft.com/office/officeart/2005/8/layout/process5"/>
    <dgm:cxn modelId="{E274FDBB-0551-4E49-8E6B-407089ECBCC8}" type="presParOf" srcId="{669C9160-51EC-E948-A36F-168A0DBF6B7A}" destId="{D015000D-A65B-E141-B2BF-662397FB7BFA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093458-58EC-4044-82FC-03C6804F593D}">
      <dsp:nvSpPr>
        <dsp:cNvPr id="0" name=""/>
        <dsp:cNvSpPr/>
      </dsp:nvSpPr>
      <dsp:spPr>
        <a:xfrm>
          <a:off x="186105" y="1742"/>
          <a:ext cx="1936556" cy="11619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shade val="80000"/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Accept Input from all Players</a:t>
          </a:r>
        </a:p>
      </dsp:txBody>
      <dsp:txXfrm>
        <a:off x="220137" y="35774"/>
        <a:ext cx="1868492" cy="1093869"/>
      </dsp:txXfrm>
    </dsp:sp>
    <dsp:sp modelId="{C4E8C33C-CD76-B34C-8ACF-AEF65314651E}">
      <dsp:nvSpPr>
        <dsp:cNvPr id="0" name=""/>
        <dsp:cNvSpPr/>
      </dsp:nvSpPr>
      <dsp:spPr>
        <a:xfrm>
          <a:off x="2293078" y="342576"/>
          <a:ext cx="410549" cy="4802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shade val="90000"/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shade val="90000"/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293078" y="438629"/>
        <a:ext cx="287384" cy="288159"/>
      </dsp:txXfrm>
    </dsp:sp>
    <dsp:sp modelId="{1F07156A-B974-C24D-AB6D-DD6E119642A3}">
      <dsp:nvSpPr>
        <dsp:cNvPr id="0" name=""/>
        <dsp:cNvSpPr/>
      </dsp:nvSpPr>
      <dsp:spPr>
        <a:xfrm>
          <a:off x="2897284" y="1742"/>
          <a:ext cx="1936556" cy="11619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80000"/>
                <a:hueOff val="6631"/>
                <a:satOff val="332"/>
                <a:lumOff val="375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shade val="80000"/>
                <a:hueOff val="6631"/>
                <a:satOff val="332"/>
                <a:lumOff val="375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shade val="80000"/>
                <a:hueOff val="6631"/>
                <a:satOff val="332"/>
                <a:lumOff val="375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Room to Person Allocation done using Maximum Weighted Bipartite Matching</a:t>
          </a:r>
        </a:p>
      </dsp:txBody>
      <dsp:txXfrm>
        <a:off x="2931316" y="35774"/>
        <a:ext cx="1868492" cy="1093869"/>
      </dsp:txXfrm>
    </dsp:sp>
    <dsp:sp modelId="{5703969F-BAD3-7B4A-87C5-EC6BB703DC50}">
      <dsp:nvSpPr>
        <dsp:cNvPr id="0" name=""/>
        <dsp:cNvSpPr/>
      </dsp:nvSpPr>
      <dsp:spPr>
        <a:xfrm>
          <a:off x="5004257" y="342576"/>
          <a:ext cx="410549" cy="4802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8280"/>
                <a:satOff val="5"/>
                <a:lumOff val="387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shade val="90000"/>
                <a:hueOff val="8280"/>
                <a:satOff val="5"/>
                <a:lumOff val="387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shade val="90000"/>
                <a:hueOff val="8280"/>
                <a:satOff val="5"/>
                <a:lumOff val="387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004257" y="438629"/>
        <a:ext cx="287384" cy="288159"/>
      </dsp:txXfrm>
    </dsp:sp>
    <dsp:sp modelId="{80327490-2AFC-D841-BF7D-38139B002B7B}">
      <dsp:nvSpPr>
        <dsp:cNvPr id="0" name=""/>
        <dsp:cNvSpPr/>
      </dsp:nvSpPr>
      <dsp:spPr>
        <a:xfrm>
          <a:off x="5608463" y="1742"/>
          <a:ext cx="1936556" cy="11619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80000"/>
                <a:hueOff val="13263"/>
                <a:satOff val="663"/>
                <a:lumOff val="750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shade val="80000"/>
                <a:hueOff val="13263"/>
                <a:satOff val="663"/>
                <a:lumOff val="750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shade val="80000"/>
                <a:hueOff val="13263"/>
                <a:satOff val="663"/>
                <a:lumOff val="750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Using Linear Optimization,  find any solution that satisfies the constraints</a:t>
          </a:r>
        </a:p>
      </dsp:txBody>
      <dsp:txXfrm>
        <a:off x="5642495" y="35774"/>
        <a:ext cx="1868492" cy="1093869"/>
      </dsp:txXfrm>
    </dsp:sp>
    <dsp:sp modelId="{04A62431-5634-304D-9CDC-204D932B5A9C}">
      <dsp:nvSpPr>
        <dsp:cNvPr id="0" name=""/>
        <dsp:cNvSpPr/>
      </dsp:nvSpPr>
      <dsp:spPr>
        <a:xfrm rot="5400000">
          <a:off x="6371466" y="1299235"/>
          <a:ext cx="410549" cy="4802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16561"/>
                <a:satOff val="10"/>
                <a:lumOff val="7739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shade val="90000"/>
                <a:hueOff val="16561"/>
                <a:satOff val="10"/>
                <a:lumOff val="7739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shade val="90000"/>
                <a:hueOff val="16561"/>
                <a:satOff val="10"/>
                <a:lumOff val="7739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6432662" y="1334093"/>
        <a:ext cx="288159" cy="287384"/>
      </dsp:txXfrm>
    </dsp:sp>
    <dsp:sp modelId="{E356453B-FE53-7340-981B-03BFFF0AE371}">
      <dsp:nvSpPr>
        <dsp:cNvPr id="0" name=""/>
        <dsp:cNvSpPr/>
      </dsp:nvSpPr>
      <dsp:spPr>
        <a:xfrm>
          <a:off x="5608463" y="1938298"/>
          <a:ext cx="1936556" cy="11619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80000"/>
                <a:hueOff val="19894"/>
                <a:satOff val="995"/>
                <a:lumOff val="1125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shade val="80000"/>
                <a:hueOff val="19894"/>
                <a:satOff val="995"/>
                <a:lumOff val="1125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shade val="80000"/>
                <a:hueOff val="19894"/>
                <a:satOff val="995"/>
                <a:lumOff val="1125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Calculate total utility</a:t>
          </a:r>
        </a:p>
      </dsp:txBody>
      <dsp:txXfrm>
        <a:off x="5642495" y="1972330"/>
        <a:ext cx="1868492" cy="1093869"/>
      </dsp:txXfrm>
    </dsp:sp>
    <dsp:sp modelId="{7DF3191A-4B65-5448-A7C2-740AEF138CD4}">
      <dsp:nvSpPr>
        <dsp:cNvPr id="0" name=""/>
        <dsp:cNvSpPr/>
      </dsp:nvSpPr>
      <dsp:spPr>
        <a:xfrm rot="10800000">
          <a:off x="5027496" y="2279132"/>
          <a:ext cx="410549" cy="4802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24841"/>
                <a:satOff val="14"/>
                <a:lumOff val="11609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shade val="90000"/>
                <a:hueOff val="24841"/>
                <a:satOff val="14"/>
                <a:lumOff val="11609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shade val="90000"/>
                <a:hueOff val="24841"/>
                <a:satOff val="14"/>
                <a:lumOff val="11609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5150661" y="2375185"/>
        <a:ext cx="287384" cy="288159"/>
      </dsp:txXfrm>
    </dsp:sp>
    <dsp:sp modelId="{2A688329-58F0-814C-8041-B4A3C1FE511E}">
      <dsp:nvSpPr>
        <dsp:cNvPr id="0" name=""/>
        <dsp:cNvSpPr/>
      </dsp:nvSpPr>
      <dsp:spPr>
        <a:xfrm>
          <a:off x="2897284" y="1938298"/>
          <a:ext cx="1936556" cy="11619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80000"/>
                <a:hueOff val="26525"/>
                <a:satOff val="1326"/>
                <a:lumOff val="1500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shade val="80000"/>
                <a:hueOff val="26525"/>
                <a:satOff val="1326"/>
                <a:lumOff val="1500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shade val="80000"/>
                <a:hueOff val="26525"/>
                <a:satOff val="1326"/>
                <a:lumOff val="1500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Subtract average utility from the allocated prices to get result</a:t>
          </a:r>
        </a:p>
      </dsp:txBody>
      <dsp:txXfrm>
        <a:off x="2931316" y="1972330"/>
        <a:ext cx="1868492" cy="1093869"/>
      </dsp:txXfrm>
    </dsp:sp>
    <dsp:sp modelId="{5F591BB8-E322-D943-8B67-3195BA64A115}">
      <dsp:nvSpPr>
        <dsp:cNvPr id="0" name=""/>
        <dsp:cNvSpPr/>
      </dsp:nvSpPr>
      <dsp:spPr>
        <a:xfrm rot="10800000">
          <a:off x="2316317" y="2279132"/>
          <a:ext cx="410549" cy="4802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33122"/>
                <a:satOff val="19"/>
                <a:lumOff val="15479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shade val="90000"/>
                <a:hueOff val="33122"/>
                <a:satOff val="19"/>
                <a:lumOff val="15479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shade val="90000"/>
                <a:hueOff val="33122"/>
                <a:satOff val="19"/>
                <a:lumOff val="15479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2439482" y="2375185"/>
        <a:ext cx="287384" cy="288159"/>
      </dsp:txXfrm>
    </dsp:sp>
    <dsp:sp modelId="{D015000D-A65B-E141-B2BF-662397FB7BFA}">
      <dsp:nvSpPr>
        <dsp:cNvPr id="0" name=""/>
        <dsp:cNvSpPr/>
      </dsp:nvSpPr>
      <dsp:spPr>
        <a:xfrm>
          <a:off x="186105" y="1938298"/>
          <a:ext cx="1936556" cy="11619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80000"/>
                <a:hueOff val="33157"/>
                <a:satOff val="1658"/>
                <a:lumOff val="1875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shade val="80000"/>
                <a:hueOff val="33157"/>
                <a:satOff val="1658"/>
                <a:lumOff val="1875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shade val="80000"/>
                <a:hueOff val="33157"/>
                <a:satOff val="1658"/>
                <a:lumOff val="1875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Final Room Allocation with Prices is done</a:t>
          </a:r>
        </a:p>
      </dsp:txBody>
      <dsp:txXfrm>
        <a:off x="220137" y="1972330"/>
        <a:ext cx="1868492" cy="10938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4/13/19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4/13/19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4/13/19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4/13/19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4/13/19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B6A99-08F0-C24F-B946-24716861F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700944"/>
            <a:ext cx="8991600" cy="1645920"/>
          </a:xfrm>
        </p:spPr>
        <p:txBody>
          <a:bodyPr/>
          <a:lstStyle/>
          <a:p>
            <a:r>
              <a:rPr lang="en-IN" dirty="0"/>
              <a:t>Envy-free hostel room allocation app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F66F08-B3AE-AB46-918F-CD29CE33BA5E}"/>
              </a:ext>
            </a:extLst>
          </p:cNvPr>
          <p:cNvSpPr txBox="1"/>
          <p:nvPr/>
        </p:nvSpPr>
        <p:spPr>
          <a:xfrm>
            <a:off x="3756212" y="4249272"/>
            <a:ext cx="4679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Tanvi Ajay Nerkar</a:t>
            </a:r>
          </a:p>
          <a:p>
            <a:pPr algn="ctr"/>
            <a:r>
              <a:rPr lang="en-US" dirty="0"/>
              <a:t>180819</a:t>
            </a:r>
          </a:p>
          <a:p>
            <a:pPr algn="ctr"/>
            <a:r>
              <a:rPr lang="en-US" dirty="0"/>
              <a:t>Mentored by ;</a:t>
            </a:r>
          </a:p>
          <a:p>
            <a:pPr algn="ctr"/>
            <a:r>
              <a:rPr lang="en-US" dirty="0"/>
              <a:t>Siddharth Agrawal and </a:t>
            </a:r>
            <a:r>
              <a:rPr lang="en-US" dirty="0" err="1"/>
              <a:t>Swaprava</a:t>
            </a:r>
            <a:r>
              <a:rPr lang="en-US" dirty="0"/>
              <a:t> Nath</a:t>
            </a:r>
          </a:p>
        </p:txBody>
      </p:sp>
    </p:spTree>
    <p:extLst>
      <p:ext uri="{BB962C8B-B14F-4D97-AF65-F5344CB8AC3E}">
        <p14:creationId xmlns:p14="http://schemas.microsoft.com/office/powerpoint/2010/main" val="2448678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67887-231A-3447-A7E5-EFBF59B1E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OF the maximum weighted bipartite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F11C1-D15A-0345-B89F-A5A394B8E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3756" y="2638044"/>
            <a:ext cx="3617107" cy="3101983"/>
          </a:xfrm>
        </p:spPr>
        <p:txBody>
          <a:bodyPr/>
          <a:lstStyle/>
          <a:p>
            <a:r>
              <a:rPr lang="en-US" dirty="0"/>
              <a:t>Here, Bob has placed highest rent on Room 2 but gets Room 1.</a:t>
            </a:r>
          </a:p>
          <a:p>
            <a:r>
              <a:rPr lang="en-US" dirty="0"/>
              <a:t>That is because Alice has bid higher for the same room.</a:t>
            </a:r>
          </a:p>
          <a:p>
            <a:r>
              <a:rPr lang="en-US" dirty="0"/>
              <a:t>As the sum of the weights of the branches chosen has to be highest, this is the best way to get the result of the MWBM.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5E2BE3A-3385-9E4E-BCFC-1A8FDF507658}"/>
              </a:ext>
            </a:extLst>
          </p:cNvPr>
          <p:cNvSpPr/>
          <p:nvPr/>
        </p:nvSpPr>
        <p:spPr>
          <a:xfrm>
            <a:off x="3435676" y="5479990"/>
            <a:ext cx="400897" cy="29926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B5A3E73-2629-734D-9B54-FFDF5D1A57B7}"/>
              </a:ext>
            </a:extLst>
          </p:cNvPr>
          <p:cNvSpPr/>
          <p:nvPr/>
        </p:nvSpPr>
        <p:spPr>
          <a:xfrm rot="19653674">
            <a:off x="3857106" y="3404577"/>
            <a:ext cx="420448" cy="31042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BF485A8-4F16-9742-9DBC-721285C4A8E2}"/>
              </a:ext>
            </a:extLst>
          </p:cNvPr>
          <p:cNvSpPr/>
          <p:nvPr/>
        </p:nvSpPr>
        <p:spPr>
          <a:xfrm rot="18211041">
            <a:off x="3444950" y="3118771"/>
            <a:ext cx="331712" cy="41568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680E0D9-057C-D54C-A532-C3EF23401E79}"/>
              </a:ext>
            </a:extLst>
          </p:cNvPr>
          <p:cNvSpPr/>
          <p:nvPr/>
        </p:nvSpPr>
        <p:spPr>
          <a:xfrm>
            <a:off x="2231137" y="2638044"/>
            <a:ext cx="904675" cy="9046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Alice</a:t>
            </a:r>
            <a:endParaRPr lang="en-US" sz="13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470E5B2-5229-4A4D-BD9F-A37D67622FF7}"/>
              </a:ext>
            </a:extLst>
          </p:cNvPr>
          <p:cNvSpPr/>
          <p:nvPr/>
        </p:nvSpPr>
        <p:spPr>
          <a:xfrm>
            <a:off x="2231137" y="3912368"/>
            <a:ext cx="904675" cy="9046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Bob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8149A10-3DB1-7A4D-8C33-DD01B4870128}"/>
              </a:ext>
            </a:extLst>
          </p:cNvPr>
          <p:cNvSpPr/>
          <p:nvPr/>
        </p:nvSpPr>
        <p:spPr>
          <a:xfrm>
            <a:off x="2231136" y="5251542"/>
            <a:ext cx="904676" cy="90467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Claire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23F7E69-AD4F-4043-896F-453DE47B9E7B}"/>
              </a:ext>
            </a:extLst>
          </p:cNvPr>
          <p:cNvSpPr/>
          <p:nvPr/>
        </p:nvSpPr>
        <p:spPr>
          <a:xfrm>
            <a:off x="4883545" y="2638044"/>
            <a:ext cx="904675" cy="9046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Room 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1E57E00-26BD-3A49-9B6E-56A5E555FEB7}"/>
              </a:ext>
            </a:extLst>
          </p:cNvPr>
          <p:cNvSpPr/>
          <p:nvPr/>
        </p:nvSpPr>
        <p:spPr>
          <a:xfrm>
            <a:off x="4883545" y="3912368"/>
            <a:ext cx="904675" cy="9046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Room 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694E3B5-6FED-FD4C-8E9A-D2202B0A2C73}"/>
              </a:ext>
            </a:extLst>
          </p:cNvPr>
          <p:cNvSpPr/>
          <p:nvPr/>
        </p:nvSpPr>
        <p:spPr>
          <a:xfrm>
            <a:off x="4883545" y="5251542"/>
            <a:ext cx="904677" cy="90467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Room 3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4044259-6260-884A-9027-138469EBF107}"/>
              </a:ext>
            </a:extLst>
          </p:cNvPr>
          <p:cNvCxnSpPr>
            <a:stCxn id="31" idx="6"/>
            <a:endCxn id="34" idx="2"/>
          </p:cNvCxnSpPr>
          <p:nvPr/>
        </p:nvCxnSpPr>
        <p:spPr>
          <a:xfrm>
            <a:off x="3135812" y="3090382"/>
            <a:ext cx="1747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6802AA0-BBE7-AD4C-B193-DD542948D2BE}"/>
              </a:ext>
            </a:extLst>
          </p:cNvPr>
          <p:cNvCxnSpPr>
            <a:cxnSpLocks/>
          </p:cNvCxnSpPr>
          <p:nvPr/>
        </p:nvCxnSpPr>
        <p:spPr>
          <a:xfrm>
            <a:off x="3135812" y="3090381"/>
            <a:ext cx="1747733" cy="1274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F80FF14-3E55-2F45-924F-C07B47A6BAA7}"/>
              </a:ext>
            </a:extLst>
          </p:cNvPr>
          <p:cNvCxnSpPr>
            <a:stCxn id="31" idx="6"/>
            <a:endCxn id="36" idx="2"/>
          </p:cNvCxnSpPr>
          <p:nvPr/>
        </p:nvCxnSpPr>
        <p:spPr>
          <a:xfrm>
            <a:off x="3135812" y="3090382"/>
            <a:ext cx="1747733" cy="26134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7ED78B0-8A04-0D4C-AA20-7304E3434D6C}"/>
              </a:ext>
            </a:extLst>
          </p:cNvPr>
          <p:cNvCxnSpPr>
            <a:stCxn id="32" idx="6"/>
          </p:cNvCxnSpPr>
          <p:nvPr/>
        </p:nvCxnSpPr>
        <p:spPr>
          <a:xfrm flipV="1">
            <a:off x="3135812" y="3090381"/>
            <a:ext cx="1747733" cy="1274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931119A-5EB7-1F43-9437-411D4598EE74}"/>
              </a:ext>
            </a:extLst>
          </p:cNvPr>
          <p:cNvCxnSpPr>
            <a:stCxn id="32" idx="6"/>
            <a:endCxn id="35" idx="2"/>
          </p:cNvCxnSpPr>
          <p:nvPr/>
        </p:nvCxnSpPr>
        <p:spPr>
          <a:xfrm>
            <a:off x="3135812" y="4364706"/>
            <a:ext cx="1747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E9D14DA-0B96-B648-B376-805DED31D94F}"/>
              </a:ext>
            </a:extLst>
          </p:cNvPr>
          <p:cNvCxnSpPr>
            <a:stCxn id="32" idx="6"/>
            <a:endCxn id="36" idx="2"/>
          </p:cNvCxnSpPr>
          <p:nvPr/>
        </p:nvCxnSpPr>
        <p:spPr>
          <a:xfrm>
            <a:off x="3135812" y="4364706"/>
            <a:ext cx="1747733" cy="1339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E4C01A9-D24D-AB4D-B37F-5032BB244260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 flipV="1">
            <a:off x="3135812" y="3090382"/>
            <a:ext cx="1747733" cy="2613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0D583E2-94C3-E441-B799-CA4528A38C30}"/>
              </a:ext>
            </a:extLst>
          </p:cNvPr>
          <p:cNvCxnSpPr>
            <a:stCxn id="33" idx="6"/>
          </p:cNvCxnSpPr>
          <p:nvPr/>
        </p:nvCxnSpPr>
        <p:spPr>
          <a:xfrm flipV="1">
            <a:off x="3135812" y="4364705"/>
            <a:ext cx="1747733" cy="1339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2C076B3-E5C4-4448-8F2B-C845AAA6E72F}"/>
              </a:ext>
            </a:extLst>
          </p:cNvPr>
          <p:cNvCxnSpPr>
            <a:stCxn id="33" idx="6"/>
            <a:endCxn id="36" idx="2"/>
          </p:cNvCxnSpPr>
          <p:nvPr/>
        </p:nvCxnSpPr>
        <p:spPr>
          <a:xfrm>
            <a:off x="3135812" y="5703880"/>
            <a:ext cx="174773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67C1C4C-CD91-0143-A1DE-B07F9EA3D0B9}"/>
              </a:ext>
            </a:extLst>
          </p:cNvPr>
          <p:cNvSpPr txBox="1"/>
          <p:nvPr/>
        </p:nvSpPr>
        <p:spPr>
          <a:xfrm>
            <a:off x="3399636" y="2858356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330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A51B578-1014-484C-9E14-BF9AC651F543}"/>
              </a:ext>
            </a:extLst>
          </p:cNvPr>
          <p:cNvSpPr txBox="1"/>
          <p:nvPr/>
        </p:nvSpPr>
        <p:spPr>
          <a:xfrm rot="1904826">
            <a:off x="3418327" y="3203501"/>
            <a:ext cx="39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470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9E1A9B6-2E9E-074F-99E3-5B4E62A9D540}"/>
              </a:ext>
            </a:extLst>
          </p:cNvPr>
          <p:cNvSpPr txBox="1"/>
          <p:nvPr/>
        </p:nvSpPr>
        <p:spPr>
          <a:xfrm rot="3257111">
            <a:off x="3374355" y="3522339"/>
            <a:ext cx="480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200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8D31DB9-4FF5-AD4F-B542-AAF87498C270}"/>
              </a:ext>
            </a:extLst>
          </p:cNvPr>
          <p:cNvSpPr txBox="1"/>
          <p:nvPr/>
        </p:nvSpPr>
        <p:spPr>
          <a:xfrm rot="19569268">
            <a:off x="3882470" y="3459603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350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5802CB8-7C1E-A548-9EC0-E937E4F5B0D4}"/>
              </a:ext>
            </a:extLst>
          </p:cNvPr>
          <p:cNvSpPr txBox="1"/>
          <p:nvPr/>
        </p:nvSpPr>
        <p:spPr>
          <a:xfrm>
            <a:off x="4164929" y="4150910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450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45CDB89-03DD-D04E-BCBA-49C9E70028D0}"/>
              </a:ext>
            </a:extLst>
          </p:cNvPr>
          <p:cNvSpPr txBox="1"/>
          <p:nvPr/>
        </p:nvSpPr>
        <p:spPr>
          <a:xfrm rot="2543047">
            <a:off x="4045282" y="4986561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200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C7B999B-2ACC-0F4F-8C13-4263E97BE3D2}"/>
              </a:ext>
            </a:extLst>
          </p:cNvPr>
          <p:cNvSpPr txBox="1"/>
          <p:nvPr/>
        </p:nvSpPr>
        <p:spPr>
          <a:xfrm rot="18148588">
            <a:off x="3211123" y="4986560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225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D96B3F-3E65-7F4A-8525-25D47673795A}"/>
              </a:ext>
            </a:extLst>
          </p:cNvPr>
          <p:cNvSpPr txBox="1"/>
          <p:nvPr/>
        </p:nvSpPr>
        <p:spPr>
          <a:xfrm rot="19622608">
            <a:off x="3389393" y="5151027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375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3D3EDD3-C435-E54F-AD51-A73A3007E096}"/>
              </a:ext>
            </a:extLst>
          </p:cNvPr>
          <p:cNvSpPr txBox="1"/>
          <p:nvPr/>
        </p:nvSpPr>
        <p:spPr>
          <a:xfrm>
            <a:off x="3444950" y="5505219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400</a:t>
            </a:r>
          </a:p>
        </p:txBody>
      </p:sp>
    </p:spTree>
    <p:extLst>
      <p:ext uri="{BB962C8B-B14F-4D97-AF65-F5344CB8AC3E}">
        <p14:creationId xmlns:p14="http://schemas.microsoft.com/office/powerpoint/2010/main" val="160412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75F1D-FE16-4543-955B-3891D3B74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</a:t>
            </a:r>
            <a:r>
              <a:rPr lang="en-US" dirty="0" err="1"/>
              <a:t>mwbm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3E16B-914F-9343-A646-9A067232C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9738" y="4820479"/>
            <a:ext cx="7731126" cy="1128270"/>
          </a:xfrm>
        </p:spPr>
        <p:txBody>
          <a:bodyPr>
            <a:normAutofit fontScale="92500"/>
          </a:bodyPr>
          <a:lstStyle/>
          <a:p>
            <a:r>
              <a:rPr lang="en-US" dirty="0"/>
              <a:t>The maximum weighted bipartite matching ensures </a:t>
            </a:r>
            <a:r>
              <a:rPr lang="en-US" b="1" i="1" dirty="0"/>
              <a:t>fairness</a:t>
            </a:r>
            <a:r>
              <a:rPr lang="en-US" dirty="0"/>
              <a:t> of room allocation.</a:t>
            </a:r>
          </a:p>
          <a:p>
            <a:r>
              <a:rPr lang="en-US" dirty="0"/>
              <a:t>The sum of allotted prices exceeds the total rent.</a:t>
            </a:r>
          </a:p>
          <a:p>
            <a:r>
              <a:rPr lang="en-US" dirty="0"/>
              <a:t>A linear optimization is done using </a:t>
            </a:r>
            <a:r>
              <a:rPr lang="en-US" dirty="0" err="1"/>
              <a:t>scipy.optimize</a:t>
            </a:r>
            <a:r>
              <a:rPr lang="en-US" dirty="0"/>
              <a:t>() which uses the simplex method.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D43084F-D993-B342-96B6-DF19B14ED7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4455610"/>
              </p:ext>
            </p:extLst>
          </p:nvPr>
        </p:nvGraphicFramePr>
        <p:xfrm>
          <a:off x="2229738" y="2638044"/>
          <a:ext cx="7731126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77042">
                  <a:extLst>
                    <a:ext uri="{9D8B030D-6E8A-4147-A177-3AD203B41FA5}">
                      <a16:colId xmlns:a16="http://schemas.microsoft.com/office/drawing/2014/main" val="4124667606"/>
                    </a:ext>
                  </a:extLst>
                </a:gridCol>
                <a:gridCol w="2577042">
                  <a:extLst>
                    <a:ext uri="{9D8B030D-6E8A-4147-A177-3AD203B41FA5}">
                      <a16:colId xmlns:a16="http://schemas.microsoft.com/office/drawing/2014/main" val="3870526257"/>
                    </a:ext>
                  </a:extLst>
                </a:gridCol>
                <a:gridCol w="2577042">
                  <a:extLst>
                    <a:ext uri="{9D8B030D-6E8A-4147-A177-3AD203B41FA5}">
                      <a16:colId xmlns:a16="http://schemas.microsoft.com/office/drawing/2014/main" val="6734732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07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344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769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Claire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887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1220.0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047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199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75F1D-FE16-4543-955B-3891D3B74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linear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3E16B-914F-9343-A646-9A067232C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9738" y="4820479"/>
            <a:ext cx="7731126" cy="1128270"/>
          </a:xfrm>
        </p:spPr>
        <p:txBody>
          <a:bodyPr/>
          <a:lstStyle/>
          <a:p>
            <a:r>
              <a:rPr lang="en-US" dirty="0"/>
              <a:t>The result of linear optimization is not envy-free, evidently.</a:t>
            </a:r>
          </a:p>
          <a:p>
            <a:r>
              <a:rPr lang="en-US" dirty="0"/>
              <a:t>The envy-freeness algorithm is used to find the final price.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D43084F-D993-B342-96B6-DF19B14ED7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8397804"/>
              </p:ext>
            </p:extLst>
          </p:nvPr>
        </p:nvGraphicFramePr>
        <p:xfrm>
          <a:off x="2229738" y="2638044"/>
          <a:ext cx="773113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77391">
                  <a:extLst>
                    <a:ext uri="{9D8B030D-6E8A-4147-A177-3AD203B41FA5}">
                      <a16:colId xmlns:a16="http://schemas.microsoft.com/office/drawing/2014/main" val="4124667606"/>
                    </a:ext>
                  </a:extLst>
                </a:gridCol>
                <a:gridCol w="1412112">
                  <a:extLst>
                    <a:ext uri="{9D8B030D-6E8A-4147-A177-3AD203B41FA5}">
                      <a16:colId xmlns:a16="http://schemas.microsoft.com/office/drawing/2014/main" val="3870526257"/>
                    </a:ext>
                  </a:extLst>
                </a:gridCol>
                <a:gridCol w="2176040">
                  <a:extLst>
                    <a:ext uri="{9D8B030D-6E8A-4147-A177-3AD203B41FA5}">
                      <a16:colId xmlns:a16="http://schemas.microsoft.com/office/drawing/2014/main" val="3014332179"/>
                    </a:ext>
                  </a:extLst>
                </a:gridCol>
                <a:gridCol w="1319361">
                  <a:extLst>
                    <a:ext uri="{9D8B030D-6E8A-4147-A177-3AD203B41FA5}">
                      <a16:colId xmlns:a16="http://schemas.microsoft.com/office/drawing/2014/main" val="673473217"/>
                    </a:ext>
                  </a:extLst>
                </a:gridCol>
                <a:gridCol w="1546226">
                  <a:extLst>
                    <a:ext uri="{9D8B030D-6E8A-4147-A177-3AD203B41FA5}">
                      <a16:colId xmlns:a16="http://schemas.microsoft.com/office/drawing/2014/main" val="4116250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 of  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Final 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Utility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07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344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769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Claire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887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047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489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E8EF7-FA1F-2E4E-A9E9-1303FBEA2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Envy-freeness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EAF7D-DDC7-FA42-82B0-134C6A71F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Utility =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Average utility is found. Here, average utility = 220.0/3 = 73.33</a:t>
            </a:r>
          </a:p>
          <a:p>
            <a:r>
              <a:rPr lang="en-US" dirty="0"/>
              <a:t>This is reduced from their MWBM allotted prices.</a:t>
            </a:r>
          </a:p>
          <a:p>
            <a:r>
              <a:rPr lang="en-US" dirty="0"/>
              <a:t>Since utilities of all players are equal, envy-freeness is guaranteed.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32F4D9-AF47-8048-8983-D7056912AC15}"/>
              </a:ext>
            </a:extLst>
          </p:cNvPr>
          <p:cNvSpPr txBox="1"/>
          <p:nvPr/>
        </p:nvSpPr>
        <p:spPr>
          <a:xfrm>
            <a:off x="6640401" y="2638043"/>
            <a:ext cx="2568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Sum of allotted prices </a:t>
            </a:r>
          </a:p>
          <a:p>
            <a:pPr algn="ctr"/>
            <a:r>
              <a:rPr lang="en-US" dirty="0"/>
              <a:t>from Linear Optimization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85625C-046B-654B-A0C2-28E083F97B0B}"/>
              </a:ext>
            </a:extLst>
          </p:cNvPr>
          <p:cNvSpPr txBox="1"/>
          <p:nvPr/>
        </p:nvSpPr>
        <p:spPr>
          <a:xfrm>
            <a:off x="3955775" y="2638043"/>
            <a:ext cx="2226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 of allotted prices</a:t>
            </a:r>
          </a:p>
          <a:p>
            <a:pPr algn="ctr"/>
            <a:r>
              <a:rPr lang="en-US" dirty="0"/>
              <a:t>from MWBM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F4C67D-4377-9C4F-8860-7EA7898749DB}"/>
              </a:ext>
            </a:extLst>
          </p:cNvPr>
          <p:cNvSpPr txBox="1"/>
          <p:nvPr/>
        </p:nvSpPr>
        <p:spPr>
          <a:xfrm>
            <a:off x="6281530" y="2776542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74E2D5-1E3D-5A43-BCF1-561A7B3CC16B}"/>
              </a:ext>
            </a:extLst>
          </p:cNvPr>
          <p:cNvSpPr txBox="1"/>
          <p:nvPr/>
        </p:nvSpPr>
        <p:spPr>
          <a:xfrm>
            <a:off x="3614933" y="3323471"/>
            <a:ext cx="469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		1220.0		      - 		  1000.0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EEE81C-E2D9-2D4D-B0A0-C84CA548A4D7}"/>
              </a:ext>
            </a:extLst>
          </p:cNvPr>
          <p:cNvSpPr txBox="1"/>
          <p:nvPr/>
        </p:nvSpPr>
        <p:spPr>
          <a:xfrm>
            <a:off x="3614933" y="3819703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		220.0</a:t>
            </a:r>
          </a:p>
        </p:txBody>
      </p:sp>
    </p:spTree>
    <p:extLst>
      <p:ext uri="{BB962C8B-B14F-4D97-AF65-F5344CB8AC3E}">
        <p14:creationId xmlns:p14="http://schemas.microsoft.com/office/powerpoint/2010/main" val="2287636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7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2456A-CA8B-7A49-AD60-D333B7F0F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allocation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062F77D-3103-E240-82E5-A705975540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1987164"/>
              </p:ext>
            </p:extLst>
          </p:nvPr>
        </p:nvGraphicFramePr>
        <p:xfrm>
          <a:off x="2230437" y="2920527"/>
          <a:ext cx="7731128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35885">
                  <a:extLst>
                    <a:ext uri="{9D8B030D-6E8A-4147-A177-3AD203B41FA5}">
                      <a16:colId xmlns:a16="http://schemas.microsoft.com/office/drawing/2014/main" val="4124667606"/>
                    </a:ext>
                  </a:extLst>
                </a:gridCol>
                <a:gridCol w="1560443">
                  <a:extLst>
                    <a:ext uri="{9D8B030D-6E8A-4147-A177-3AD203B41FA5}">
                      <a16:colId xmlns:a16="http://schemas.microsoft.com/office/drawing/2014/main" val="3870526257"/>
                    </a:ext>
                  </a:extLst>
                </a:gridCol>
                <a:gridCol w="2602018">
                  <a:extLst>
                    <a:ext uri="{9D8B030D-6E8A-4147-A177-3AD203B41FA5}">
                      <a16:colId xmlns:a16="http://schemas.microsoft.com/office/drawing/2014/main" val="3956548275"/>
                    </a:ext>
                  </a:extLst>
                </a:gridCol>
                <a:gridCol w="1932782">
                  <a:extLst>
                    <a:ext uri="{9D8B030D-6E8A-4147-A177-3AD203B41FA5}">
                      <a16:colId xmlns:a16="http://schemas.microsoft.com/office/drawing/2014/main" val="6734732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Allotted Price - Utility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Final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07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470.0 - 73.33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396.67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344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350.0 - 73.33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276.67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769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Claire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400.0 - 73.33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326.67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8879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FDD2D2D-BED5-BD48-AA61-073FCB21DC81}"/>
              </a:ext>
            </a:extLst>
          </p:cNvPr>
          <p:cNvSpPr txBox="1"/>
          <p:nvPr/>
        </p:nvSpPr>
        <p:spPr>
          <a:xfrm>
            <a:off x="1099226" y="16926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1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6889F-5998-5C48-A535-0697F3373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of final allocation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237DCE0-83DC-3546-A4C7-A7835E4328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3245159"/>
              </p:ext>
            </p:extLst>
          </p:nvPr>
        </p:nvGraphicFramePr>
        <p:xfrm>
          <a:off x="2230438" y="2742600"/>
          <a:ext cx="7731124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32781">
                  <a:extLst>
                    <a:ext uri="{9D8B030D-6E8A-4147-A177-3AD203B41FA5}">
                      <a16:colId xmlns:a16="http://schemas.microsoft.com/office/drawing/2014/main" val="3726560"/>
                    </a:ext>
                  </a:extLst>
                </a:gridCol>
                <a:gridCol w="1932781">
                  <a:extLst>
                    <a:ext uri="{9D8B030D-6E8A-4147-A177-3AD203B41FA5}">
                      <a16:colId xmlns:a16="http://schemas.microsoft.com/office/drawing/2014/main" val="3168687314"/>
                    </a:ext>
                  </a:extLst>
                </a:gridCol>
                <a:gridCol w="1932781">
                  <a:extLst>
                    <a:ext uri="{9D8B030D-6E8A-4147-A177-3AD203B41FA5}">
                      <a16:colId xmlns:a16="http://schemas.microsoft.com/office/drawing/2014/main" val="2678281939"/>
                    </a:ext>
                  </a:extLst>
                </a:gridCol>
                <a:gridCol w="1932781">
                  <a:extLst>
                    <a:ext uri="{9D8B030D-6E8A-4147-A177-3AD203B41FA5}">
                      <a16:colId xmlns:a16="http://schemas.microsoft.com/office/drawing/2014/main" val="3151972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Room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2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53.33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73.33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-126.67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349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73.33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53.33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-126.67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6197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-51.67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-21.67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73.33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36158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8F842B6-9F53-A947-A3C3-A5333896E906}"/>
              </a:ext>
            </a:extLst>
          </p:cNvPr>
          <p:cNvSpPr txBox="1"/>
          <p:nvPr/>
        </p:nvSpPr>
        <p:spPr>
          <a:xfrm>
            <a:off x="2230438" y="4768766"/>
            <a:ext cx="7907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all players, highest gain is when they are allocated these rooms for these prices.</a:t>
            </a:r>
          </a:p>
        </p:txBody>
      </p:sp>
    </p:spTree>
    <p:extLst>
      <p:ext uri="{BB962C8B-B14F-4D97-AF65-F5344CB8AC3E}">
        <p14:creationId xmlns:p14="http://schemas.microsoft.com/office/powerpoint/2010/main" val="327302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075F1-5490-234A-A29C-F9B3F6370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C5410-FDB3-084D-9AFD-9333BE06C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Language used: Python</a:t>
            </a:r>
          </a:p>
          <a:p>
            <a:r>
              <a:rPr lang="en-US" dirty="0"/>
              <a:t>Libraries used: </a:t>
            </a:r>
          </a:p>
          <a:p>
            <a:pPr lvl="1"/>
            <a:r>
              <a:rPr lang="en-US" dirty="0"/>
              <a:t>pulp – </a:t>
            </a:r>
            <a:r>
              <a:rPr lang="en-US" dirty="0" err="1"/>
              <a:t>LpVariable</a:t>
            </a:r>
            <a:r>
              <a:rPr lang="en-US" dirty="0"/>
              <a:t>, </a:t>
            </a:r>
            <a:r>
              <a:rPr lang="en-US" dirty="0" err="1"/>
              <a:t>LpProblem</a:t>
            </a:r>
            <a:r>
              <a:rPr lang="en-US" dirty="0"/>
              <a:t>, </a:t>
            </a:r>
            <a:r>
              <a:rPr lang="en-US" dirty="0" err="1"/>
              <a:t>LpMaximise</a:t>
            </a:r>
            <a:r>
              <a:rPr lang="en-US" dirty="0"/>
              <a:t>, </a:t>
            </a:r>
            <a:r>
              <a:rPr lang="en-US" dirty="0" err="1"/>
              <a:t>lpSum</a:t>
            </a:r>
            <a:r>
              <a:rPr lang="en-US" dirty="0"/>
              <a:t>, solve, </a:t>
            </a:r>
            <a:r>
              <a:rPr lang="en-US" dirty="0" err="1"/>
              <a:t>writeLP</a:t>
            </a:r>
            <a:endParaRPr lang="en-US" dirty="0"/>
          </a:p>
          <a:p>
            <a:pPr lvl="1"/>
            <a:r>
              <a:rPr lang="en-US" dirty="0" err="1"/>
              <a:t>scipy</a:t>
            </a:r>
            <a:r>
              <a:rPr lang="en-US" dirty="0"/>
              <a:t> – optimize() using simplex method</a:t>
            </a:r>
          </a:p>
          <a:p>
            <a:r>
              <a:rPr lang="en-US" dirty="0"/>
              <a:t>Algorithm used for MWBM is an implementation of the Hungarian Algorithm (also known as </a:t>
            </a:r>
            <a:r>
              <a:rPr lang="en-US" dirty="0" err="1"/>
              <a:t>Munkres</a:t>
            </a:r>
            <a:r>
              <a:rPr lang="en-US" dirty="0"/>
              <a:t> algorithm)</a:t>
            </a:r>
          </a:p>
          <a:p>
            <a:r>
              <a:rPr lang="en-US" dirty="0"/>
              <a:t>File Handling has been implemented.</a:t>
            </a:r>
          </a:p>
        </p:txBody>
      </p:sp>
    </p:spTree>
    <p:extLst>
      <p:ext uri="{BB962C8B-B14F-4D97-AF65-F5344CB8AC3E}">
        <p14:creationId xmlns:p14="http://schemas.microsoft.com/office/powerpoint/2010/main" val="190878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A27B1-8D9C-BD4C-A66D-8517F282E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534003"/>
            <a:ext cx="7729728" cy="1188720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67175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2BBF6-40C3-D948-9106-80D7EE7EA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AFAC9A6-53EC-EB49-8E2E-0F699AAD33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1124508"/>
              </p:ext>
            </p:extLst>
          </p:nvPr>
        </p:nvGraphicFramePr>
        <p:xfrm>
          <a:off x="2231136" y="3870878"/>
          <a:ext cx="7731124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32781">
                  <a:extLst>
                    <a:ext uri="{9D8B030D-6E8A-4147-A177-3AD203B41FA5}">
                      <a16:colId xmlns:a16="http://schemas.microsoft.com/office/drawing/2014/main" val="3726560"/>
                    </a:ext>
                  </a:extLst>
                </a:gridCol>
                <a:gridCol w="1932781">
                  <a:extLst>
                    <a:ext uri="{9D8B030D-6E8A-4147-A177-3AD203B41FA5}">
                      <a16:colId xmlns:a16="http://schemas.microsoft.com/office/drawing/2014/main" val="3168687314"/>
                    </a:ext>
                  </a:extLst>
                </a:gridCol>
                <a:gridCol w="1932781">
                  <a:extLst>
                    <a:ext uri="{9D8B030D-6E8A-4147-A177-3AD203B41FA5}">
                      <a16:colId xmlns:a16="http://schemas.microsoft.com/office/drawing/2014/main" val="2678281939"/>
                    </a:ext>
                  </a:extLst>
                </a:gridCol>
                <a:gridCol w="1932781">
                  <a:extLst>
                    <a:ext uri="{9D8B030D-6E8A-4147-A177-3AD203B41FA5}">
                      <a16:colId xmlns:a16="http://schemas.microsoft.com/office/drawing/2014/main" val="3151972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Room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2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330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470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200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349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350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450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200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6197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225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375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400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3436158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6B585A8-1E65-3944-9B2F-0F369CBD04A3}"/>
              </a:ext>
            </a:extLst>
          </p:cNvPr>
          <p:cNvSpPr txBox="1"/>
          <p:nvPr/>
        </p:nvSpPr>
        <p:spPr>
          <a:xfrm>
            <a:off x="4868741" y="2499038"/>
            <a:ext cx="24545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Rent = 1000</a:t>
            </a:r>
          </a:p>
          <a:p>
            <a:r>
              <a:rPr lang="en-US" dirty="0"/>
              <a:t>Number of students = 3</a:t>
            </a:r>
          </a:p>
          <a:p>
            <a:r>
              <a:rPr lang="en-US" dirty="0"/>
              <a:t>Number of rooms = 3</a:t>
            </a:r>
          </a:p>
        </p:txBody>
      </p:sp>
    </p:spTree>
    <p:extLst>
      <p:ext uri="{BB962C8B-B14F-4D97-AF65-F5344CB8AC3E}">
        <p14:creationId xmlns:p14="http://schemas.microsoft.com/office/powerpoint/2010/main" val="22579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2BBF6-40C3-D948-9106-80D7EE7EA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AFAC9A6-53EC-EB49-8E2E-0F699AAD33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9063393"/>
              </p:ext>
            </p:extLst>
          </p:nvPr>
        </p:nvGraphicFramePr>
        <p:xfrm>
          <a:off x="2230438" y="3870877"/>
          <a:ext cx="7731124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32781">
                  <a:extLst>
                    <a:ext uri="{9D8B030D-6E8A-4147-A177-3AD203B41FA5}">
                      <a16:colId xmlns:a16="http://schemas.microsoft.com/office/drawing/2014/main" val="3726560"/>
                    </a:ext>
                  </a:extLst>
                </a:gridCol>
                <a:gridCol w="1932781">
                  <a:extLst>
                    <a:ext uri="{9D8B030D-6E8A-4147-A177-3AD203B41FA5}">
                      <a16:colId xmlns:a16="http://schemas.microsoft.com/office/drawing/2014/main" val="3168687314"/>
                    </a:ext>
                  </a:extLst>
                </a:gridCol>
                <a:gridCol w="1932781">
                  <a:extLst>
                    <a:ext uri="{9D8B030D-6E8A-4147-A177-3AD203B41FA5}">
                      <a16:colId xmlns:a16="http://schemas.microsoft.com/office/drawing/2014/main" val="2678281939"/>
                    </a:ext>
                  </a:extLst>
                </a:gridCol>
                <a:gridCol w="1932781">
                  <a:extLst>
                    <a:ext uri="{9D8B030D-6E8A-4147-A177-3AD203B41FA5}">
                      <a16:colId xmlns:a16="http://schemas.microsoft.com/office/drawing/2014/main" val="3151972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Room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2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322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274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404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349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322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296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382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6197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325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284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391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3436158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E532388-AAAD-7F40-B8AA-3AE676E45510}"/>
              </a:ext>
            </a:extLst>
          </p:cNvPr>
          <p:cNvSpPr txBox="1"/>
          <p:nvPr/>
        </p:nvSpPr>
        <p:spPr>
          <a:xfrm>
            <a:off x="4868741" y="2499038"/>
            <a:ext cx="24545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Rent = 1000</a:t>
            </a:r>
          </a:p>
          <a:p>
            <a:r>
              <a:rPr lang="en-US" dirty="0"/>
              <a:t>Number of students = 3</a:t>
            </a:r>
          </a:p>
          <a:p>
            <a:r>
              <a:rPr lang="en-US" dirty="0"/>
              <a:t>Number of rooms = 3</a:t>
            </a:r>
          </a:p>
        </p:txBody>
      </p:sp>
    </p:spTree>
    <p:extLst>
      <p:ext uri="{BB962C8B-B14F-4D97-AF65-F5344CB8AC3E}">
        <p14:creationId xmlns:p14="http://schemas.microsoft.com/office/powerpoint/2010/main" val="166973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76BCA-1757-594F-99C7-B85579062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7E395-6E43-4E47-8588-41B09D64D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Implementation of algorithm presented </a:t>
            </a:r>
            <a:r>
              <a:rPr lang="en-IN"/>
              <a:t>in a research </a:t>
            </a:r>
            <a:r>
              <a:rPr lang="en-IN" dirty="0"/>
              <a:t>Paper titled: </a:t>
            </a:r>
            <a:r>
              <a:rPr lang="en-IN" b="1" dirty="0"/>
              <a:t>“Which Is the Fairest (Rent Division) of  Them All? ’’</a:t>
            </a:r>
          </a:p>
          <a:p>
            <a:r>
              <a:rPr lang="en-US" dirty="0"/>
              <a:t>Several roommates move into a house with non-similar rooms.</a:t>
            </a:r>
          </a:p>
          <a:p>
            <a:r>
              <a:rPr lang="en-US" dirty="0"/>
              <a:t>Since the rooms are different, each one will not want to pay the same rent for each room.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aim of this project is to find a fair rent allocation such that in the final outcome, none of the roommates are envious of each other’s allocations and prices.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7C67E4-C8F7-9D49-91E6-CC0648F17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009" y="3734654"/>
            <a:ext cx="1905000" cy="1041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3E781C-F8FF-384C-803B-F54288430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092" y="3617099"/>
            <a:ext cx="15875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71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2BBF6-40C3-D948-9106-80D7EE7EA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AFAC9A6-53EC-EB49-8E2E-0F699AAD33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866904"/>
              </p:ext>
            </p:extLst>
          </p:nvPr>
        </p:nvGraphicFramePr>
        <p:xfrm>
          <a:off x="2229739" y="3764860"/>
          <a:ext cx="7731125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46225">
                  <a:extLst>
                    <a:ext uri="{9D8B030D-6E8A-4147-A177-3AD203B41FA5}">
                      <a16:colId xmlns:a16="http://schemas.microsoft.com/office/drawing/2014/main" val="3726560"/>
                    </a:ext>
                  </a:extLst>
                </a:gridCol>
                <a:gridCol w="1546225">
                  <a:extLst>
                    <a:ext uri="{9D8B030D-6E8A-4147-A177-3AD203B41FA5}">
                      <a16:colId xmlns:a16="http://schemas.microsoft.com/office/drawing/2014/main" val="3168687314"/>
                    </a:ext>
                  </a:extLst>
                </a:gridCol>
                <a:gridCol w="1546225">
                  <a:extLst>
                    <a:ext uri="{9D8B030D-6E8A-4147-A177-3AD203B41FA5}">
                      <a16:colId xmlns:a16="http://schemas.microsoft.com/office/drawing/2014/main" val="2678281939"/>
                    </a:ext>
                  </a:extLst>
                </a:gridCol>
                <a:gridCol w="1546225">
                  <a:extLst>
                    <a:ext uri="{9D8B030D-6E8A-4147-A177-3AD203B41FA5}">
                      <a16:colId xmlns:a16="http://schemas.microsoft.com/office/drawing/2014/main" val="3151972442"/>
                    </a:ext>
                  </a:extLst>
                </a:gridCol>
                <a:gridCol w="1546225">
                  <a:extLst>
                    <a:ext uri="{9D8B030D-6E8A-4147-A177-3AD203B41FA5}">
                      <a16:colId xmlns:a16="http://schemas.microsoft.com/office/drawing/2014/main" val="3369833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Room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2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253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202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324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221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349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293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207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289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211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6197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185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315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277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223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34361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282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196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163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359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1407727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A385D4A-DB2E-2B48-BBA3-B0ED146D4838}"/>
              </a:ext>
            </a:extLst>
          </p:cNvPr>
          <p:cNvSpPr txBox="1"/>
          <p:nvPr/>
        </p:nvSpPr>
        <p:spPr>
          <a:xfrm>
            <a:off x="4868741" y="2499038"/>
            <a:ext cx="24545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Rent = 1000</a:t>
            </a:r>
          </a:p>
          <a:p>
            <a:r>
              <a:rPr lang="en-US" dirty="0"/>
              <a:t>Number of students = 4</a:t>
            </a:r>
          </a:p>
          <a:p>
            <a:r>
              <a:rPr lang="en-US" dirty="0"/>
              <a:t>Number of rooms = 4</a:t>
            </a:r>
          </a:p>
        </p:txBody>
      </p:sp>
    </p:spTree>
    <p:extLst>
      <p:ext uri="{BB962C8B-B14F-4D97-AF65-F5344CB8AC3E}">
        <p14:creationId xmlns:p14="http://schemas.microsoft.com/office/powerpoint/2010/main" val="109735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A27B1-8D9C-BD4C-A66D-8517F282E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534003"/>
            <a:ext cx="7729728" cy="1188720"/>
          </a:xfrm>
        </p:spPr>
        <p:txBody>
          <a:bodyPr/>
          <a:lstStyle/>
          <a:p>
            <a:r>
              <a:rPr lang="en-US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673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6E1F2-0540-B747-AF23-15D376A72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FDB38-E68A-C54D-AF14-C047C11DF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input of the occupants (shall be referred to as players henceforth) is taken in such a way that the </a:t>
            </a:r>
            <a:r>
              <a:rPr lang="en-US" b="1" dirty="0"/>
              <a:t>total rent remains the same</a:t>
            </a:r>
            <a:r>
              <a:rPr lang="en-US" dirty="0"/>
              <a:t>.  This way, there is no loss or gain to the landlord.</a:t>
            </a:r>
          </a:p>
          <a:p>
            <a:r>
              <a:rPr lang="en-US" dirty="0"/>
              <a:t>No player can switch rooms and get a better deal than the one s/he has been assigned according to the final solution.</a:t>
            </a:r>
          </a:p>
          <a:p>
            <a:r>
              <a:rPr lang="en-IN" dirty="0"/>
              <a:t>Each player’s surplus (</a:t>
            </a:r>
            <a:r>
              <a:rPr lang="en-IN" i="1" dirty="0"/>
              <a:t>utility</a:t>
            </a:r>
            <a:r>
              <a:rPr lang="en-IN" dirty="0"/>
              <a:t>)—their valuation of the room minus the rent they pay for it—is maximized.</a:t>
            </a:r>
          </a:p>
          <a:p>
            <a:r>
              <a:rPr lang="en-IN" dirty="0" err="1"/>
              <a:t>Eg.</a:t>
            </a:r>
            <a:r>
              <a:rPr lang="en-IN" dirty="0"/>
              <a:t> Consider a situation where player x is assigned a room y. Suppose s/he had agreed to pay ₹150 for it initially, but is assigned it for ₹120, then the utility here is ₹30. For all other rooms, his/her utility will be ≤ ₹30.</a:t>
            </a:r>
          </a:p>
        </p:txBody>
      </p:sp>
    </p:spTree>
    <p:extLst>
      <p:ext uri="{BB962C8B-B14F-4D97-AF65-F5344CB8AC3E}">
        <p14:creationId xmlns:p14="http://schemas.microsoft.com/office/powerpoint/2010/main" val="209870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EA635-FB50-F743-BB68-A6AC019DF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6484695-AA4E-0648-9590-705D91FF95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9654259"/>
              </p:ext>
            </p:extLst>
          </p:nvPr>
        </p:nvGraphicFramePr>
        <p:xfrm>
          <a:off x="2230438" y="2638425"/>
          <a:ext cx="7731125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604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3093458-58EC-4044-82FC-03C6804F59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4E8C33C-CD76-B34C-8ACF-AEF6531465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F07156A-B974-C24D-AB6D-DD6E119642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703969F-BAD3-7B4A-87C5-EC6BB703DC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0327490-2AFC-D841-BF7D-38139B002B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4A62431-5634-304D-9CDC-204D932B5A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356453B-FE53-7340-981B-03BFFF0AE3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DF3191A-4B65-5448-A7C2-740AEF138C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A688329-58F0-814C-8041-B4A3C1FE51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F591BB8-E322-D943-8B67-3195BA64A1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015000D-A65B-E141-B2BF-662397FB7B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2BBF6-40C3-D948-9106-80D7EE7EA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AFAC9A6-53EC-EB49-8E2E-0F699AAD33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1628260"/>
              </p:ext>
            </p:extLst>
          </p:nvPr>
        </p:nvGraphicFramePr>
        <p:xfrm>
          <a:off x="2230438" y="3843285"/>
          <a:ext cx="7731124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32781">
                  <a:extLst>
                    <a:ext uri="{9D8B030D-6E8A-4147-A177-3AD203B41FA5}">
                      <a16:colId xmlns:a16="http://schemas.microsoft.com/office/drawing/2014/main" val="3726560"/>
                    </a:ext>
                  </a:extLst>
                </a:gridCol>
                <a:gridCol w="1932781">
                  <a:extLst>
                    <a:ext uri="{9D8B030D-6E8A-4147-A177-3AD203B41FA5}">
                      <a16:colId xmlns:a16="http://schemas.microsoft.com/office/drawing/2014/main" val="3168687314"/>
                    </a:ext>
                  </a:extLst>
                </a:gridCol>
                <a:gridCol w="1932781">
                  <a:extLst>
                    <a:ext uri="{9D8B030D-6E8A-4147-A177-3AD203B41FA5}">
                      <a16:colId xmlns:a16="http://schemas.microsoft.com/office/drawing/2014/main" val="2678281939"/>
                    </a:ext>
                  </a:extLst>
                </a:gridCol>
                <a:gridCol w="1932781">
                  <a:extLst>
                    <a:ext uri="{9D8B030D-6E8A-4147-A177-3AD203B41FA5}">
                      <a16:colId xmlns:a16="http://schemas.microsoft.com/office/drawing/2014/main" val="3151972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Room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2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330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470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200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349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350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450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200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6197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225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375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400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3436158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9887F55-DAF0-8D4B-BCEE-2F37A8A965F9}"/>
              </a:ext>
            </a:extLst>
          </p:cNvPr>
          <p:cNvSpPr txBox="1"/>
          <p:nvPr/>
        </p:nvSpPr>
        <p:spPr>
          <a:xfrm>
            <a:off x="4868741" y="2499038"/>
            <a:ext cx="24545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Rent = 1000</a:t>
            </a:r>
          </a:p>
          <a:p>
            <a:r>
              <a:rPr lang="en-US" dirty="0"/>
              <a:t>Number of students = 3</a:t>
            </a:r>
          </a:p>
          <a:p>
            <a:r>
              <a:rPr lang="en-US" dirty="0"/>
              <a:t>Number of rooms = 3</a:t>
            </a:r>
          </a:p>
        </p:txBody>
      </p:sp>
    </p:spTree>
    <p:extLst>
      <p:ext uri="{BB962C8B-B14F-4D97-AF65-F5344CB8AC3E}">
        <p14:creationId xmlns:p14="http://schemas.microsoft.com/office/powerpoint/2010/main" val="140501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3F27C-3E12-D146-840D-6CE51F2E9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dirty="0"/>
              <a:t>Bipartite graph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8F98831-98E0-C944-B3AD-455DDAF43919}"/>
              </a:ext>
            </a:extLst>
          </p:cNvPr>
          <p:cNvSpPr/>
          <p:nvPr/>
        </p:nvSpPr>
        <p:spPr>
          <a:xfrm>
            <a:off x="4203950" y="3045681"/>
            <a:ext cx="904675" cy="90467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Alice</a:t>
            </a:r>
            <a:endParaRPr lang="en-US" sz="13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1FF0E78-637E-B744-B523-216A69FDA054}"/>
              </a:ext>
            </a:extLst>
          </p:cNvPr>
          <p:cNvSpPr/>
          <p:nvPr/>
        </p:nvSpPr>
        <p:spPr>
          <a:xfrm>
            <a:off x="4203950" y="4320005"/>
            <a:ext cx="904675" cy="90467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Bob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336B16-F772-4B48-9A70-5B1F5533DA35}"/>
              </a:ext>
            </a:extLst>
          </p:cNvPr>
          <p:cNvSpPr/>
          <p:nvPr/>
        </p:nvSpPr>
        <p:spPr>
          <a:xfrm>
            <a:off x="4203949" y="5659179"/>
            <a:ext cx="904676" cy="904676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Claire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4A989AD-085A-B24C-A548-048F5F82318F}"/>
              </a:ext>
            </a:extLst>
          </p:cNvPr>
          <p:cNvSpPr/>
          <p:nvPr/>
        </p:nvSpPr>
        <p:spPr>
          <a:xfrm>
            <a:off x="6856358" y="3045681"/>
            <a:ext cx="904675" cy="90467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Room 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9AA50BA-69F1-7644-80AB-E33E0395C66A}"/>
              </a:ext>
            </a:extLst>
          </p:cNvPr>
          <p:cNvSpPr/>
          <p:nvPr/>
        </p:nvSpPr>
        <p:spPr>
          <a:xfrm>
            <a:off x="6856358" y="4320005"/>
            <a:ext cx="904675" cy="90467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Room 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8A1B6C1-A9D9-C347-879E-3409915DC332}"/>
              </a:ext>
            </a:extLst>
          </p:cNvPr>
          <p:cNvSpPr/>
          <p:nvPr/>
        </p:nvSpPr>
        <p:spPr>
          <a:xfrm>
            <a:off x="6856358" y="5659179"/>
            <a:ext cx="904677" cy="904677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Room 3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3908C4-FB9C-D44B-97B0-7F4C385B4925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5108625" y="3498019"/>
            <a:ext cx="1747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D9745C-0B82-7D42-9476-8D644ACEE27D}"/>
              </a:ext>
            </a:extLst>
          </p:cNvPr>
          <p:cNvCxnSpPr>
            <a:cxnSpLocks/>
          </p:cNvCxnSpPr>
          <p:nvPr/>
        </p:nvCxnSpPr>
        <p:spPr>
          <a:xfrm>
            <a:off x="5108625" y="3498018"/>
            <a:ext cx="1747733" cy="1274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41B0B6-27EB-F242-8771-A661A5254EC8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5108625" y="3498019"/>
            <a:ext cx="1747733" cy="26134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0C01A82-01FB-694B-BCE8-96395AEE06CF}"/>
              </a:ext>
            </a:extLst>
          </p:cNvPr>
          <p:cNvCxnSpPr>
            <a:stCxn id="5" idx="6"/>
          </p:cNvCxnSpPr>
          <p:nvPr/>
        </p:nvCxnSpPr>
        <p:spPr>
          <a:xfrm flipV="1">
            <a:off x="5108625" y="3498018"/>
            <a:ext cx="1747733" cy="1274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9417E8-AABE-A94C-B18E-54918AC1C83A}"/>
              </a:ext>
            </a:extLst>
          </p:cNvPr>
          <p:cNvCxnSpPr>
            <a:stCxn id="5" idx="6"/>
            <a:endCxn id="8" idx="2"/>
          </p:cNvCxnSpPr>
          <p:nvPr/>
        </p:nvCxnSpPr>
        <p:spPr>
          <a:xfrm>
            <a:off x="5108625" y="4772343"/>
            <a:ext cx="1747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44FA7A7-DC06-084A-96D3-2590E9FB5D39}"/>
              </a:ext>
            </a:extLst>
          </p:cNvPr>
          <p:cNvCxnSpPr>
            <a:stCxn id="5" idx="6"/>
            <a:endCxn id="9" idx="2"/>
          </p:cNvCxnSpPr>
          <p:nvPr/>
        </p:nvCxnSpPr>
        <p:spPr>
          <a:xfrm>
            <a:off x="5108625" y="4772343"/>
            <a:ext cx="1747733" cy="1339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B9DB077-6995-FF47-B09C-2EB9A3621EF7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5108625" y="3498019"/>
            <a:ext cx="1747733" cy="2613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5CE843-28F5-A14C-960F-267ABE8C8F53}"/>
              </a:ext>
            </a:extLst>
          </p:cNvPr>
          <p:cNvCxnSpPr>
            <a:stCxn id="6" idx="6"/>
          </p:cNvCxnSpPr>
          <p:nvPr/>
        </p:nvCxnSpPr>
        <p:spPr>
          <a:xfrm flipV="1">
            <a:off x="5108625" y="4772342"/>
            <a:ext cx="1747733" cy="1339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4DA38DA-99B8-2242-A82A-705442B6860F}"/>
              </a:ext>
            </a:extLst>
          </p:cNvPr>
          <p:cNvCxnSpPr>
            <a:stCxn id="6" idx="6"/>
            <a:endCxn id="9" idx="2"/>
          </p:cNvCxnSpPr>
          <p:nvPr/>
        </p:nvCxnSpPr>
        <p:spPr>
          <a:xfrm>
            <a:off x="5108625" y="6111517"/>
            <a:ext cx="174773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A75FC92-3A97-FF45-A717-E9DA8C660603}"/>
              </a:ext>
            </a:extLst>
          </p:cNvPr>
          <p:cNvSpPr txBox="1"/>
          <p:nvPr/>
        </p:nvSpPr>
        <p:spPr>
          <a:xfrm>
            <a:off x="5372449" y="3265993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330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8080BA-447F-114D-BA95-FA917B2BE6A5}"/>
              </a:ext>
            </a:extLst>
          </p:cNvPr>
          <p:cNvSpPr txBox="1"/>
          <p:nvPr/>
        </p:nvSpPr>
        <p:spPr>
          <a:xfrm rot="1904826">
            <a:off x="5391140" y="3611138"/>
            <a:ext cx="39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470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5E239F-4053-8747-ACB6-F0FDF6E39B25}"/>
              </a:ext>
            </a:extLst>
          </p:cNvPr>
          <p:cNvSpPr txBox="1"/>
          <p:nvPr/>
        </p:nvSpPr>
        <p:spPr>
          <a:xfrm rot="3257111">
            <a:off x="5347168" y="3929976"/>
            <a:ext cx="480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F0DD60-4175-2D41-9ADC-B74262023D52}"/>
              </a:ext>
            </a:extLst>
          </p:cNvPr>
          <p:cNvSpPr txBox="1"/>
          <p:nvPr/>
        </p:nvSpPr>
        <p:spPr>
          <a:xfrm rot="19569268">
            <a:off x="5855283" y="3867240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350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8DF9011-59CF-2146-9147-D1F612F90EEC}"/>
              </a:ext>
            </a:extLst>
          </p:cNvPr>
          <p:cNvSpPr txBox="1"/>
          <p:nvPr/>
        </p:nvSpPr>
        <p:spPr>
          <a:xfrm>
            <a:off x="6137742" y="4558547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450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640A53-B598-C54A-8C6C-48E3F295CF42}"/>
              </a:ext>
            </a:extLst>
          </p:cNvPr>
          <p:cNvSpPr txBox="1"/>
          <p:nvPr/>
        </p:nvSpPr>
        <p:spPr>
          <a:xfrm rot="2543047">
            <a:off x="6018095" y="5394198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0FEA3A-EAFB-404F-AE1D-194C17B02E49}"/>
              </a:ext>
            </a:extLst>
          </p:cNvPr>
          <p:cNvSpPr txBox="1"/>
          <p:nvPr/>
        </p:nvSpPr>
        <p:spPr>
          <a:xfrm rot="18148588">
            <a:off x="5183936" y="5394197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225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226368-E414-794A-8176-27FA743EAFC9}"/>
              </a:ext>
            </a:extLst>
          </p:cNvPr>
          <p:cNvSpPr txBox="1"/>
          <p:nvPr/>
        </p:nvSpPr>
        <p:spPr>
          <a:xfrm rot="19622608">
            <a:off x="5362206" y="5558664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375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B6D01E-5FF0-D74E-984E-A10814409617}"/>
              </a:ext>
            </a:extLst>
          </p:cNvPr>
          <p:cNvSpPr txBox="1"/>
          <p:nvPr/>
        </p:nvSpPr>
        <p:spPr>
          <a:xfrm>
            <a:off x="5417763" y="5912856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00928-B1B4-8748-9730-9C8253CD1083}"/>
              </a:ext>
            </a:extLst>
          </p:cNvPr>
          <p:cNvSpPr txBox="1"/>
          <p:nvPr/>
        </p:nvSpPr>
        <p:spPr>
          <a:xfrm>
            <a:off x="2231136" y="2272781"/>
            <a:ext cx="7729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weighted bipartite graph is made. </a:t>
            </a:r>
          </a:p>
          <a:p>
            <a:pPr algn="ctr"/>
            <a:r>
              <a:rPr lang="en-US" dirty="0"/>
              <a:t>The weights are the prices each player would pay if allotted that room.</a:t>
            </a:r>
          </a:p>
        </p:txBody>
      </p:sp>
    </p:spTree>
    <p:extLst>
      <p:ext uri="{BB962C8B-B14F-4D97-AF65-F5344CB8AC3E}">
        <p14:creationId xmlns:p14="http://schemas.microsoft.com/office/powerpoint/2010/main" val="82334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31" grpId="0"/>
      <p:bldP spid="32" grpId="0"/>
      <p:bldP spid="33" grpId="0"/>
      <p:bldP spid="34" grpId="0"/>
      <p:bldP spid="36" grpId="0"/>
      <p:bldP spid="37" grpId="0"/>
      <p:bldP spid="3" grpId="0"/>
      <p:bldP spid="10" grpId="0"/>
      <p:bldP spid="11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1F94-A3AE-8145-9F12-CF775934B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weighted bipartite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451E8-BC43-054A-8B17-CD4A2FB8A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player will suggest rents for rooms according to their room preference.</a:t>
            </a:r>
          </a:p>
          <a:p>
            <a:r>
              <a:rPr lang="en-US" dirty="0"/>
              <a:t>That is, the room they like the most will be valued highest and their least preferred room will be given the lowest rent.</a:t>
            </a:r>
          </a:p>
          <a:p>
            <a:r>
              <a:rPr lang="en-US" dirty="0"/>
              <a:t>A way has to be found such that each player gets the room they want the most.</a:t>
            </a:r>
          </a:p>
        </p:txBody>
      </p:sp>
    </p:spTree>
    <p:extLst>
      <p:ext uri="{BB962C8B-B14F-4D97-AF65-F5344CB8AC3E}">
        <p14:creationId xmlns:p14="http://schemas.microsoft.com/office/powerpoint/2010/main" val="38817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1F94-A3AE-8145-9F12-CF775934B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weighted bipartite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451E8-BC43-054A-8B17-CD4A2FB8A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matching is done in such a way that the sum of all branches that are chosen is maximum.</a:t>
            </a:r>
          </a:p>
          <a:p>
            <a:r>
              <a:rPr lang="en-US" dirty="0"/>
              <a:t>By doing so, we automatically ensure each player is assigned a room that is higher up on their preference list.</a:t>
            </a:r>
          </a:p>
          <a:p>
            <a:r>
              <a:rPr lang="en-US" dirty="0"/>
              <a:t>The graph initially has n</a:t>
            </a:r>
            <a:r>
              <a:rPr lang="en-US" baseline="30000" dirty="0"/>
              <a:t>2 </a:t>
            </a:r>
            <a:r>
              <a:rPr lang="en-US" dirty="0"/>
              <a:t>branches. We have to match just n branches from these.</a:t>
            </a:r>
          </a:p>
          <a:p>
            <a:r>
              <a:rPr lang="en-US" dirty="0"/>
              <a:t>The problem is solved using the Hungarian algorithm. </a:t>
            </a:r>
          </a:p>
          <a:p>
            <a:r>
              <a:rPr lang="en-US" dirty="0"/>
              <a:t>This is implemented using the pulp library in Python.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5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701566FE-F886-BE4E-BA87-8396D2ADA543}"/>
              </a:ext>
            </a:extLst>
          </p:cNvPr>
          <p:cNvSpPr/>
          <p:nvPr/>
        </p:nvSpPr>
        <p:spPr>
          <a:xfrm>
            <a:off x="5408489" y="5764057"/>
            <a:ext cx="400897" cy="29926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43F5154-E1D2-0B4F-9158-021541E441A2}"/>
              </a:ext>
            </a:extLst>
          </p:cNvPr>
          <p:cNvSpPr/>
          <p:nvPr/>
        </p:nvSpPr>
        <p:spPr>
          <a:xfrm rot="19653674">
            <a:off x="5829919" y="3688644"/>
            <a:ext cx="420448" cy="31042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E95B8A-FA63-CC49-B217-292CA8911584}"/>
              </a:ext>
            </a:extLst>
          </p:cNvPr>
          <p:cNvSpPr/>
          <p:nvPr/>
        </p:nvSpPr>
        <p:spPr>
          <a:xfrm rot="18211041">
            <a:off x="5417763" y="3402838"/>
            <a:ext cx="331712" cy="41568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13F27C-3E12-D146-840D-6CE51F2E9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dirty="0"/>
              <a:t>Bipartite graph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8F98831-98E0-C944-B3AD-455DDAF43919}"/>
              </a:ext>
            </a:extLst>
          </p:cNvPr>
          <p:cNvSpPr/>
          <p:nvPr/>
        </p:nvSpPr>
        <p:spPr>
          <a:xfrm>
            <a:off x="4203950" y="2922111"/>
            <a:ext cx="904675" cy="9046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Alice</a:t>
            </a:r>
            <a:endParaRPr lang="en-US" sz="13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1FF0E78-637E-B744-B523-216A69FDA054}"/>
              </a:ext>
            </a:extLst>
          </p:cNvPr>
          <p:cNvSpPr/>
          <p:nvPr/>
        </p:nvSpPr>
        <p:spPr>
          <a:xfrm>
            <a:off x="4203950" y="4196435"/>
            <a:ext cx="904675" cy="9046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Bob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336B16-F772-4B48-9A70-5B1F5533DA35}"/>
              </a:ext>
            </a:extLst>
          </p:cNvPr>
          <p:cNvSpPr/>
          <p:nvPr/>
        </p:nvSpPr>
        <p:spPr>
          <a:xfrm>
            <a:off x="4203949" y="5535609"/>
            <a:ext cx="904676" cy="90467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Claire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4A989AD-085A-B24C-A548-048F5F82318F}"/>
              </a:ext>
            </a:extLst>
          </p:cNvPr>
          <p:cNvSpPr/>
          <p:nvPr/>
        </p:nvSpPr>
        <p:spPr>
          <a:xfrm>
            <a:off x="6856358" y="2922111"/>
            <a:ext cx="904675" cy="9046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Room 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9AA50BA-69F1-7644-80AB-E33E0395C66A}"/>
              </a:ext>
            </a:extLst>
          </p:cNvPr>
          <p:cNvSpPr/>
          <p:nvPr/>
        </p:nvSpPr>
        <p:spPr>
          <a:xfrm>
            <a:off x="6856358" y="4196435"/>
            <a:ext cx="904675" cy="9046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Room 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8A1B6C1-A9D9-C347-879E-3409915DC332}"/>
              </a:ext>
            </a:extLst>
          </p:cNvPr>
          <p:cNvSpPr/>
          <p:nvPr/>
        </p:nvSpPr>
        <p:spPr>
          <a:xfrm>
            <a:off x="6856358" y="5535609"/>
            <a:ext cx="904677" cy="90467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Room 3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3908C4-FB9C-D44B-97B0-7F4C385B4925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5108625" y="3374449"/>
            <a:ext cx="1747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D9745C-0B82-7D42-9476-8D644ACEE27D}"/>
              </a:ext>
            </a:extLst>
          </p:cNvPr>
          <p:cNvCxnSpPr>
            <a:cxnSpLocks/>
          </p:cNvCxnSpPr>
          <p:nvPr/>
        </p:nvCxnSpPr>
        <p:spPr>
          <a:xfrm>
            <a:off x="5108625" y="3374448"/>
            <a:ext cx="1747733" cy="1274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41B0B6-27EB-F242-8771-A661A5254EC8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5108625" y="3374449"/>
            <a:ext cx="1747733" cy="26134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0C01A82-01FB-694B-BCE8-96395AEE06CF}"/>
              </a:ext>
            </a:extLst>
          </p:cNvPr>
          <p:cNvCxnSpPr>
            <a:stCxn id="5" idx="6"/>
          </p:cNvCxnSpPr>
          <p:nvPr/>
        </p:nvCxnSpPr>
        <p:spPr>
          <a:xfrm flipV="1">
            <a:off x="5108625" y="3374448"/>
            <a:ext cx="1747733" cy="1274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9417E8-AABE-A94C-B18E-54918AC1C83A}"/>
              </a:ext>
            </a:extLst>
          </p:cNvPr>
          <p:cNvCxnSpPr>
            <a:stCxn id="5" idx="6"/>
            <a:endCxn id="8" idx="2"/>
          </p:cNvCxnSpPr>
          <p:nvPr/>
        </p:nvCxnSpPr>
        <p:spPr>
          <a:xfrm>
            <a:off x="5108625" y="4648773"/>
            <a:ext cx="1747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44FA7A7-DC06-084A-96D3-2590E9FB5D39}"/>
              </a:ext>
            </a:extLst>
          </p:cNvPr>
          <p:cNvCxnSpPr>
            <a:stCxn id="5" idx="6"/>
            <a:endCxn id="9" idx="2"/>
          </p:cNvCxnSpPr>
          <p:nvPr/>
        </p:nvCxnSpPr>
        <p:spPr>
          <a:xfrm>
            <a:off x="5108625" y="4648773"/>
            <a:ext cx="1747733" cy="1339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B9DB077-6995-FF47-B09C-2EB9A3621EF7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5108625" y="3374449"/>
            <a:ext cx="1747733" cy="2613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5CE843-28F5-A14C-960F-267ABE8C8F53}"/>
              </a:ext>
            </a:extLst>
          </p:cNvPr>
          <p:cNvCxnSpPr>
            <a:stCxn id="6" idx="6"/>
          </p:cNvCxnSpPr>
          <p:nvPr/>
        </p:nvCxnSpPr>
        <p:spPr>
          <a:xfrm flipV="1">
            <a:off x="5108625" y="4648772"/>
            <a:ext cx="1747733" cy="1339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4DA38DA-99B8-2242-A82A-705442B6860F}"/>
              </a:ext>
            </a:extLst>
          </p:cNvPr>
          <p:cNvCxnSpPr>
            <a:stCxn id="6" idx="6"/>
            <a:endCxn id="9" idx="2"/>
          </p:cNvCxnSpPr>
          <p:nvPr/>
        </p:nvCxnSpPr>
        <p:spPr>
          <a:xfrm>
            <a:off x="5108625" y="5987947"/>
            <a:ext cx="174773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A75FC92-3A97-FF45-A717-E9DA8C660603}"/>
              </a:ext>
            </a:extLst>
          </p:cNvPr>
          <p:cNvSpPr txBox="1"/>
          <p:nvPr/>
        </p:nvSpPr>
        <p:spPr>
          <a:xfrm>
            <a:off x="5372449" y="3142423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330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8080BA-447F-114D-BA95-FA917B2BE6A5}"/>
              </a:ext>
            </a:extLst>
          </p:cNvPr>
          <p:cNvSpPr txBox="1"/>
          <p:nvPr/>
        </p:nvSpPr>
        <p:spPr>
          <a:xfrm rot="1904826">
            <a:off x="5391140" y="3487568"/>
            <a:ext cx="39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470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5E239F-4053-8747-ACB6-F0FDF6E39B25}"/>
              </a:ext>
            </a:extLst>
          </p:cNvPr>
          <p:cNvSpPr txBox="1"/>
          <p:nvPr/>
        </p:nvSpPr>
        <p:spPr>
          <a:xfrm rot="3257111">
            <a:off x="5347168" y="3806406"/>
            <a:ext cx="480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F0DD60-4175-2D41-9ADC-B74262023D52}"/>
              </a:ext>
            </a:extLst>
          </p:cNvPr>
          <p:cNvSpPr txBox="1"/>
          <p:nvPr/>
        </p:nvSpPr>
        <p:spPr>
          <a:xfrm rot="19569268">
            <a:off x="5855283" y="3743670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350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8DF9011-59CF-2146-9147-D1F612F90EEC}"/>
              </a:ext>
            </a:extLst>
          </p:cNvPr>
          <p:cNvSpPr txBox="1"/>
          <p:nvPr/>
        </p:nvSpPr>
        <p:spPr>
          <a:xfrm>
            <a:off x="6137742" y="4434977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450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640A53-B598-C54A-8C6C-48E3F295CF42}"/>
              </a:ext>
            </a:extLst>
          </p:cNvPr>
          <p:cNvSpPr txBox="1"/>
          <p:nvPr/>
        </p:nvSpPr>
        <p:spPr>
          <a:xfrm rot="2543047">
            <a:off x="6018095" y="5270628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0FEA3A-EAFB-404F-AE1D-194C17B02E49}"/>
              </a:ext>
            </a:extLst>
          </p:cNvPr>
          <p:cNvSpPr txBox="1"/>
          <p:nvPr/>
        </p:nvSpPr>
        <p:spPr>
          <a:xfrm rot="18148588">
            <a:off x="5183936" y="5270627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225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226368-E414-794A-8176-27FA743EAFC9}"/>
              </a:ext>
            </a:extLst>
          </p:cNvPr>
          <p:cNvSpPr txBox="1"/>
          <p:nvPr/>
        </p:nvSpPr>
        <p:spPr>
          <a:xfrm rot="19622608">
            <a:off x="5362206" y="5435094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375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B6D01E-5FF0-D74E-984E-A10814409617}"/>
              </a:ext>
            </a:extLst>
          </p:cNvPr>
          <p:cNvSpPr txBox="1"/>
          <p:nvPr/>
        </p:nvSpPr>
        <p:spPr>
          <a:xfrm>
            <a:off x="5417763" y="5789286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00928-B1B4-8748-9730-9C8253CD1083}"/>
              </a:ext>
            </a:extLst>
          </p:cNvPr>
          <p:cNvSpPr txBox="1"/>
          <p:nvPr/>
        </p:nvSpPr>
        <p:spPr>
          <a:xfrm>
            <a:off x="1473676" y="2252913"/>
            <a:ext cx="9318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graph is solved using a maximum weighted bipartite matching (MWBM) algorithm</a:t>
            </a:r>
          </a:p>
          <a:p>
            <a:pPr algn="ctr"/>
            <a:r>
              <a:rPr lang="en-US" dirty="0"/>
              <a:t>(Hungarian algorithm).</a:t>
            </a:r>
          </a:p>
        </p:txBody>
      </p:sp>
    </p:spTree>
    <p:extLst>
      <p:ext uri="{BB962C8B-B14F-4D97-AF65-F5344CB8AC3E}">
        <p14:creationId xmlns:p14="http://schemas.microsoft.com/office/powerpoint/2010/main" val="83032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7" grpId="0" animBg="1"/>
      <p:bldP spid="15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31" grpId="0"/>
      <p:bldP spid="32" grpId="0"/>
      <p:bldP spid="33" grpId="0"/>
      <p:bldP spid="34" grpId="0"/>
      <p:bldP spid="36" grpId="0"/>
      <p:bldP spid="37" grpId="0"/>
      <p:bldP spid="3" grpId="0"/>
      <p:bldP spid="10" grpId="0"/>
      <p:bldP spid="11" grpId="0"/>
      <p:bldP spid="13" grpId="0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523</TotalTime>
  <Words>1008</Words>
  <Application>Microsoft Macintosh PowerPoint</Application>
  <PresentationFormat>Widescreen</PresentationFormat>
  <Paragraphs>279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Gill Sans MT</vt:lpstr>
      <vt:lpstr>Parcel</vt:lpstr>
      <vt:lpstr>Envy-free hostel room allocation app</vt:lpstr>
      <vt:lpstr>Problem statement</vt:lpstr>
      <vt:lpstr>features</vt:lpstr>
      <vt:lpstr>algorithm</vt:lpstr>
      <vt:lpstr>example</vt:lpstr>
      <vt:lpstr>Bipartite graph</vt:lpstr>
      <vt:lpstr>Maximum weighted bipartite matching</vt:lpstr>
      <vt:lpstr>Maximum weighted bipartite matching</vt:lpstr>
      <vt:lpstr>Bipartite graph</vt:lpstr>
      <vt:lpstr>RESULT OF the maximum weighted bipartite matching</vt:lpstr>
      <vt:lpstr>Results of mwbm</vt:lpstr>
      <vt:lpstr>Results of linear optimization</vt:lpstr>
      <vt:lpstr>Envy-freeness algorithm</vt:lpstr>
      <vt:lpstr>final allocation</vt:lpstr>
      <vt:lpstr>validation of final allocation</vt:lpstr>
      <vt:lpstr>Features of the code</vt:lpstr>
      <vt:lpstr>DEMO</vt:lpstr>
      <vt:lpstr>Example 1</vt:lpstr>
      <vt:lpstr>Example 2</vt:lpstr>
      <vt:lpstr>Example 3</vt:lpstr>
      <vt:lpstr>QUESTIONs?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Envy-free hostel room allocation app</dc:title>
  <dc:creator>Tanvi Nerkar</dc:creator>
  <cp:lastModifiedBy>Tanvi Nerkar</cp:lastModifiedBy>
  <cp:revision>100</cp:revision>
  <dcterms:created xsi:type="dcterms:W3CDTF">2019-04-09T15:50:49Z</dcterms:created>
  <dcterms:modified xsi:type="dcterms:W3CDTF">2019-04-13T11:06:52Z</dcterms:modified>
</cp:coreProperties>
</file>