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70" r:id="rId13"/>
    <p:sldId id="271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5" qsCatId="simple" csTypeId="urn:microsoft.com/office/officeart/2005/8/colors/accent2_3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Optimization,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6631"/>
                <a:satOff val="332"/>
                <a:lumOff val="375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6631"/>
                <a:satOff val="332"/>
                <a:lumOff val="375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6631"/>
                <a:satOff val="332"/>
                <a:lumOff val="375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8280"/>
                <a:satOff val="5"/>
                <a:lumOff val="38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8280"/>
                <a:satOff val="5"/>
                <a:lumOff val="38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8280"/>
                <a:satOff val="5"/>
                <a:lumOff val="38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3263"/>
                <a:satOff val="663"/>
                <a:lumOff val="750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3263"/>
                <a:satOff val="663"/>
                <a:lumOff val="750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3263"/>
                <a:satOff val="663"/>
                <a:lumOff val="750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Linear Optimization,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16561"/>
                <a:satOff val="10"/>
                <a:lumOff val="773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16561"/>
                <a:satOff val="10"/>
                <a:lumOff val="773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16561"/>
                <a:satOff val="10"/>
                <a:lumOff val="773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9894"/>
                <a:satOff val="995"/>
                <a:lumOff val="112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9894"/>
                <a:satOff val="995"/>
                <a:lumOff val="112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9894"/>
                <a:satOff val="995"/>
                <a:lumOff val="112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24841"/>
                <a:satOff val="14"/>
                <a:lumOff val="116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24841"/>
                <a:satOff val="14"/>
                <a:lumOff val="116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24841"/>
                <a:satOff val="14"/>
                <a:lumOff val="116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6525"/>
                <a:satOff val="1326"/>
                <a:lumOff val="1500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6525"/>
                <a:satOff val="1326"/>
                <a:lumOff val="1500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6525"/>
                <a:satOff val="1326"/>
                <a:lumOff val="1500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33122"/>
                <a:satOff val="19"/>
                <a:lumOff val="154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33122"/>
                <a:satOff val="19"/>
                <a:lumOff val="154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33122"/>
                <a:satOff val="19"/>
                <a:lumOff val="154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Room Allocation with Prices is done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EF7-FA1F-2E4E-A9E9-1303FBEA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AF7D-DDC7-FA42-82B0-134C6A71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Utility 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utility is found. Here, average utility = 220.0/3 = 73.33</a:t>
            </a:r>
          </a:p>
          <a:p>
            <a:r>
              <a:rPr lang="en-US" dirty="0"/>
              <a:t>This is reduced from their MWBM allotted prices.</a:t>
            </a:r>
          </a:p>
          <a:p>
            <a:r>
              <a:rPr lang="en-US" dirty="0"/>
              <a:t>Since utilities of all players are equal, envy-freeness is guaranteed.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2F4D9-AF47-8048-8983-D7056912AC15}"/>
              </a:ext>
            </a:extLst>
          </p:cNvPr>
          <p:cNvSpPr txBox="1"/>
          <p:nvPr/>
        </p:nvSpPr>
        <p:spPr>
          <a:xfrm>
            <a:off x="6640401" y="2638043"/>
            <a:ext cx="256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of allotted prices </a:t>
            </a:r>
          </a:p>
          <a:p>
            <a:pPr algn="ctr"/>
            <a:r>
              <a:rPr lang="en-US" dirty="0"/>
              <a:t>from Linear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625C-046B-654B-A0C2-28E083F97B0B}"/>
              </a:ext>
            </a:extLst>
          </p:cNvPr>
          <p:cNvSpPr txBox="1"/>
          <p:nvPr/>
        </p:nvSpPr>
        <p:spPr>
          <a:xfrm>
            <a:off x="3955775" y="2638043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allotted prices</a:t>
            </a:r>
          </a:p>
          <a:p>
            <a:pPr algn="ctr"/>
            <a:r>
              <a:rPr lang="en-US" dirty="0"/>
              <a:t>from MWBM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C67D-4377-9C4F-8860-7EA7898749DB}"/>
              </a:ext>
            </a:extLst>
          </p:cNvPr>
          <p:cNvSpPr txBox="1"/>
          <p:nvPr/>
        </p:nvSpPr>
        <p:spPr>
          <a:xfrm>
            <a:off x="6281530" y="277654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E2D5-1E3D-5A43-BCF1-561A7B3CC16B}"/>
              </a:ext>
            </a:extLst>
          </p:cNvPr>
          <p:cNvSpPr txBox="1"/>
          <p:nvPr/>
        </p:nvSpPr>
        <p:spPr>
          <a:xfrm>
            <a:off x="3614933" y="332347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1220.0		      - 		  1000.0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1C-E2D9-2D4D-B0A0-C84CA548A4D7}"/>
              </a:ext>
            </a:extLst>
          </p:cNvPr>
          <p:cNvSpPr txBox="1"/>
          <p:nvPr/>
        </p:nvSpPr>
        <p:spPr>
          <a:xfrm>
            <a:off x="3614933" y="38197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220.0</a:t>
            </a:r>
          </a:p>
        </p:txBody>
      </p:sp>
    </p:spTree>
    <p:extLst>
      <p:ext uri="{BB962C8B-B14F-4D97-AF65-F5344CB8AC3E}">
        <p14:creationId xmlns:p14="http://schemas.microsoft.com/office/powerpoint/2010/main" val="22876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87164"/>
              </p:ext>
            </p:extLst>
          </p:nvPr>
        </p:nvGraphicFramePr>
        <p:xfrm>
          <a:off x="2230437" y="2920527"/>
          <a:ext cx="77311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885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602018">
                  <a:extLst>
                    <a:ext uri="{9D8B030D-6E8A-4147-A177-3AD203B41FA5}">
                      <a16:colId xmlns:a16="http://schemas.microsoft.com/office/drawing/2014/main" val="3956548275"/>
                    </a:ext>
                  </a:extLst>
                </a:gridCol>
                <a:gridCol w="193278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Allotted Price - 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89F-5998-5C48-A535-0697F33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7DCE0-83DC-3546-A4C7-A7835E432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45159"/>
              </p:ext>
            </p:extLst>
          </p:nvPr>
        </p:nvGraphicFramePr>
        <p:xfrm>
          <a:off x="2230438" y="2742600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-51.67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-21.67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F842B6-9F53-A947-A3C3-A5333896E906}"/>
              </a:ext>
            </a:extLst>
          </p:cNvPr>
          <p:cNvSpPr txBox="1"/>
          <p:nvPr/>
        </p:nvSpPr>
        <p:spPr>
          <a:xfrm>
            <a:off x="2230438" y="4768766"/>
            <a:ext cx="790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players, highest gain is when they are allocated these rooms for these prices.</a:t>
            </a:r>
          </a:p>
        </p:txBody>
      </p:sp>
    </p:spTree>
    <p:extLst>
      <p:ext uri="{BB962C8B-B14F-4D97-AF65-F5344CB8AC3E}">
        <p14:creationId xmlns:p14="http://schemas.microsoft.com/office/powerpoint/2010/main" val="32730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5F1-5490-234A-A29C-F9B3F63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5410-FDB3-084D-9AFD-9333BE06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used: Python</a:t>
            </a:r>
          </a:p>
          <a:p>
            <a:r>
              <a:rPr lang="en-US" dirty="0"/>
              <a:t>Libraries used: </a:t>
            </a:r>
          </a:p>
          <a:p>
            <a:pPr lvl="1"/>
            <a:r>
              <a:rPr lang="en-US" dirty="0"/>
              <a:t>pulp – </a:t>
            </a:r>
            <a:r>
              <a:rPr lang="en-US" dirty="0" err="1"/>
              <a:t>LpVariable</a:t>
            </a:r>
            <a:r>
              <a:rPr lang="en-US" dirty="0"/>
              <a:t>, </a:t>
            </a:r>
            <a:r>
              <a:rPr lang="en-US" dirty="0" err="1"/>
              <a:t>LpProblem</a:t>
            </a:r>
            <a:r>
              <a:rPr lang="en-US" dirty="0"/>
              <a:t>, </a:t>
            </a:r>
            <a:r>
              <a:rPr lang="en-US" dirty="0" err="1"/>
              <a:t>LpMaximise</a:t>
            </a:r>
            <a:r>
              <a:rPr lang="en-US" dirty="0"/>
              <a:t>, </a:t>
            </a:r>
            <a:r>
              <a:rPr lang="en-US" dirty="0" err="1"/>
              <a:t>lpSum</a:t>
            </a:r>
            <a:r>
              <a:rPr lang="en-US" dirty="0"/>
              <a:t>, solve, </a:t>
            </a:r>
            <a:r>
              <a:rPr lang="en-US" dirty="0" err="1"/>
              <a:t>writeLP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– optimize() using simplex method</a:t>
            </a:r>
          </a:p>
          <a:p>
            <a:r>
              <a:rPr lang="en-US" dirty="0"/>
              <a:t>Algorithm used for MWBM is an implementation of the Hungarian Algorithm (also known as </a:t>
            </a:r>
            <a:r>
              <a:rPr lang="en-US" dirty="0" err="1"/>
              <a:t>Munkres</a:t>
            </a:r>
            <a:r>
              <a:rPr lang="en-US" dirty="0"/>
              <a:t> algorithm)</a:t>
            </a:r>
          </a:p>
          <a:p>
            <a:r>
              <a:rPr lang="en-US" dirty="0"/>
              <a:t>File Handling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087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717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Since the rooms are different, each one will not want to pay the same rent for each room.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 and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)—their valuation of the room minus the rent they pay for it—is maximized.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5425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7925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2070495" y="2260424"/>
            <a:ext cx="811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weighted bipartite graph is made. The weights are the prices each player would pay</a:t>
            </a:r>
          </a:p>
          <a:p>
            <a:pPr algn="ctr"/>
            <a:r>
              <a:rPr lang="en-US" dirty="0"/>
              <a:t>if allotted that room.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01566FE-F886-BE4E-BA87-8396D2ADA543}"/>
              </a:ext>
            </a:extLst>
          </p:cNvPr>
          <p:cNvSpPr/>
          <p:nvPr/>
        </p:nvSpPr>
        <p:spPr>
          <a:xfrm>
            <a:off x="5408489" y="5764057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F5154-E1D2-0B4F-9158-021541E441A2}"/>
              </a:ext>
            </a:extLst>
          </p:cNvPr>
          <p:cNvSpPr/>
          <p:nvPr/>
        </p:nvSpPr>
        <p:spPr>
          <a:xfrm rot="19653674">
            <a:off x="5829919" y="3688644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E95B8A-FA63-CC49-B217-292CA8911584}"/>
              </a:ext>
            </a:extLst>
          </p:cNvPr>
          <p:cNvSpPr/>
          <p:nvPr/>
        </p:nvSpPr>
        <p:spPr>
          <a:xfrm rot="18211041">
            <a:off x="5417763" y="3402838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1473676" y="2252913"/>
            <a:ext cx="931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 is solved using a maximum weighted bipartite matching (MWBM) algorithm</a:t>
            </a:r>
          </a:p>
          <a:p>
            <a:pPr algn="ctr"/>
            <a:r>
              <a:rPr lang="en-US" dirty="0"/>
              <a:t>(Hungarian algorithm).</a:t>
            </a:r>
          </a:p>
        </p:txBody>
      </p:sp>
    </p:spTree>
    <p:extLst>
      <p:ext uri="{BB962C8B-B14F-4D97-AF65-F5344CB8AC3E}">
        <p14:creationId xmlns:p14="http://schemas.microsoft.com/office/powerpoint/2010/main" val="8303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mwbm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maximum weighted bipartite matching ensures </a:t>
            </a:r>
            <a:r>
              <a:rPr lang="en-US" b="1" i="1" dirty="0"/>
              <a:t>fairness</a:t>
            </a:r>
            <a:r>
              <a:rPr lang="en-US" dirty="0"/>
              <a:t> of room allocation.</a:t>
            </a:r>
          </a:p>
          <a:p>
            <a:r>
              <a:rPr lang="en-US" dirty="0"/>
              <a:t>The sum of allotted prices exceeds the total rent.</a:t>
            </a:r>
          </a:p>
          <a:p>
            <a:r>
              <a:rPr lang="en-US" dirty="0"/>
              <a:t>A linear optimization is done using </a:t>
            </a:r>
            <a:r>
              <a:rPr lang="en-US" dirty="0" err="1"/>
              <a:t>scipy.optimize</a:t>
            </a:r>
            <a:r>
              <a:rPr lang="en-US" dirty="0"/>
              <a:t>() which uses the simplex method.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55610"/>
              </p:ext>
            </p:extLst>
          </p:nvPr>
        </p:nvGraphicFramePr>
        <p:xfrm>
          <a:off x="2229738" y="2638044"/>
          <a:ext cx="773112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linear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/>
          <a:lstStyle/>
          <a:p>
            <a:r>
              <a:rPr lang="en-US" dirty="0"/>
              <a:t>The result of linear optimization is not envy-free, evidently.</a:t>
            </a:r>
          </a:p>
          <a:p>
            <a:r>
              <a:rPr lang="en-US" dirty="0"/>
              <a:t>The envy-freeness algorithm is used to find the final price.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97804"/>
              </p:ext>
            </p:extLst>
          </p:nvPr>
        </p:nvGraphicFramePr>
        <p:xfrm>
          <a:off x="2229738" y="2638044"/>
          <a:ext cx="77311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391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41211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176040">
                  <a:extLst>
                    <a:ext uri="{9D8B030D-6E8A-4147-A177-3AD203B41FA5}">
                      <a16:colId xmlns:a16="http://schemas.microsoft.com/office/drawing/2014/main" val="3014332179"/>
                    </a:ext>
                  </a:extLst>
                </a:gridCol>
                <a:gridCol w="1319361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  <a:gridCol w="1546226">
                  <a:extLst>
                    <a:ext uri="{9D8B030D-6E8A-4147-A177-3AD203B41FA5}">
                      <a16:colId xmlns:a16="http://schemas.microsoft.com/office/drawing/2014/main" val="411625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of  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236</TotalTime>
  <Words>565</Words>
  <Application>Microsoft Macintosh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Bipartite graph</vt:lpstr>
      <vt:lpstr>Results of mwbm</vt:lpstr>
      <vt:lpstr>Results of linear optimization</vt:lpstr>
      <vt:lpstr>Envy-freeness algorithm</vt:lpstr>
      <vt:lpstr>final allocation</vt:lpstr>
      <vt:lpstr>validation of final allocation</vt:lpstr>
      <vt:lpstr>Features of the code</vt:lpstr>
      <vt:lpstr>DEMO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69</cp:revision>
  <dcterms:created xsi:type="dcterms:W3CDTF">2019-04-09T15:50:49Z</dcterms:created>
  <dcterms:modified xsi:type="dcterms:W3CDTF">2019-04-11T10:51:49Z</dcterms:modified>
</cp:coreProperties>
</file>