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65" r:id="rId10"/>
    <p:sldId id="279" r:id="rId11"/>
    <p:sldId id="266" r:id="rId12"/>
    <p:sldId id="267" r:id="rId13"/>
    <p:sldId id="268" r:id="rId14"/>
    <p:sldId id="263" r:id="rId15"/>
    <p:sldId id="270" r:id="rId16"/>
    <p:sldId id="271" r:id="rId17"/>
    <p:sldId id="274" r:id="rId18"/>
    <p:sldId id="280" r:id="rId19"/>
    <p:sldId id="281" r:id="rId20"/>
    <p:sldId id="28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5" qsCatId="simple" csTypeId="urn:microsoft.com/office/officeart/2005/8/colors/accent2_3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Optimization,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631"/>
                <a:satOff val="332"/>
                <a:lumOff val="37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631"/>
                <a:satOff val="332"/>
                <a:lumOff val="37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631"/>
                <a:satOff val="332"/>
                <a:lumOff val="37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8280"/>
                <a:satOff val="5"/>
                <a:lumOff val="38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8280"/>
                <a:satOff val="5"/>
                <a:lumOff val="38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8280"/>
                <a:satOff val="5"/>
                <a:lumOff val="38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3263"/>
                <a:satOff val="663"/>
                <a:lumOff val="75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3263"/>
                <a:satOff val="663"/>
                <a:lumOff val="75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3263"/>
                <a:satOff val="663"/>
                <a:lumOff val="75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Linear Optimization,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16561"/>
                <a:satOff val="10"/>
                <a:lumOff val="773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16561"/>
                <a:satOff val="10"/>
                <a:lumOff val="773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16561"/>
                <a:satOff val="10"/>
                <a:lumOff val="773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9894"/>
                <a:satOff val="995"/>
                <a:lumOff val="112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9894"/>
                <a:satOff val="995"/>
                <a:lumOff val="112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9894"/>
                <a:satOff val="995"/>
                <a:lumOff val="112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4841"/>
                <a:satOff val="14"/>
                <a:lumOff val="116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24841"/>
                <a:satOff val="14"/>
                <a:lumOff val="116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24841"/>
                <a:satOff val="14"/>
                <a:lumOff val="116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6525"/>
                <a:satOff val="1326"/>
                <a:lumOff val="1500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6525"/>
                <a:satOff val="1326"/>
                <a:lumOff val="1500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6525"/>
                <a:satOff val="1326"/>
                <a:lumOff val="1500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33122"/>
                <a:satOff val="19"/>
                <a:lumOff val="154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33122"/>
                <a:satOff val="19"/>
                <a:lumOff val="154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33122"/>
                <a:satOff val="19"/>
                <a:lumOff val="154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Room Allocation with Prices is done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887-231A-3447-A7E5-EFBF59B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the 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11C1-D15A-0345-B89F-A5A394B8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756" y="2638044"/>
            <a:ext cx="3617107" cy="3101983"/>
          </a:xfrm>
        </p:spPr>
        <p:txBody>
          <a:bodyPr/>
          <a:lstStyle/>
          <a:p>
            <a:r>
              <a:rPr lang="en-US" dirty="0"/>
              <a:t>Here, Bob has placed highest rent on Room 2 but gets Room 1.</a:t>
            </a:r>
          </a:p>
          <a:p>
            <a:r>
              <a:rPr lang="en-US" dirty="0"/>
              <a:t>That is because Alice has bid higher for the same room.</a:t>
            </a:r>
          </a:p>
          <a:p>
            <a:r>
              <a:rPr lang="en-US" dirty="0"/>
              <a:t>As the sum of the weights of the branches chosen has to be highest, this is the best way to get the result of the MWBM.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E2BE3A-3385-9E4E-BCFC-1A8FDF507658}"/>
              </a:ext>
            </a:extLst>
          </p:cNvPr>
          <p:cNvSpPr/>
          <p:nvPr/>
        </p:nvSpPr>
        <p:spPr>
          <a:xfrm>
            <a:off x="3435676" y="5479990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5A3E73-2629-734D-9B54-FFDF5D1A57B7}"/>
              </a:ext>
            </a:extLst>
          </p:cNvPr>
          <p:cNvSpPr/>
          <p:nvPr/>
        </p:nvSpPr>
        <p:spPr>
          <a:xfrm rot="19653674">
            <a:off x="3857106" y="3404577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F485A8-4F16-9742-9DBC-721285C4A8E2}"/>
              </a:ext>
            </a:extLst>
          </p:cNvPr>
          <p:cNvSpPr/>
          <p:nvPr/>
        </p:nvSpPr>
        <p:spPr>
          <a:xfrm rot="18211041">
            <a:off x="3444950" y="3118771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80E0D9-057C-D54C-A532-C3EF23401E79}"/>
              </a:ext>
            </a:extLst>
          </p:cNvPr>
          <p:cNvSpPr/>
          <p:nvPr/>
        </p:nvSpPr>
        <p:spPr>
          <a:xfrm>
            <a:off x="2231137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70E5B2-5229-4A4D-BD9F-A37D67622FF7}"/>
              </a:ext>
            </a:extLst>
          </p:cNvPr>
          <p:cNvSpPr/>
          <p:nvPr/>
        </p:nvSpPr>
        <p:spPr>
          <a:xfrm>
            <a:off x="2231137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49A10-3DB1-7A4D-8C33-DD01B4870128}"/>
              </a:ext>
            </a:extLst>
          </p:cNvPr>
          <p:cNvSpPr/>
          <p:nvPr/>
        </p:nvSpPr>
        <p:spPr>
          <a:xfrm>
            <a:off x="2231136" y="5251542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3F7E69-AD4F-4043-896F-453DE47B9E7B}"/>
              </a:ext>
            </a:extLst>
          </p:cNvPr>
          <p:cNvSpPr/>
          <p:nvPr/>
        </p:nvSpPr>
        <p:spPr>
          <a:xfrm>
            <a:off x="4883545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E57E00-26BD-3A49-9B6E-56A5E555FEB7}"/>
              </a:ext>
            </a:extLst>
          </p:cNvPr>
          <p:cNvSpPr/>
          <p:nvPr/>
        </p:nvSpPr>
        <p:spPr>
          <a:xfrm>
            <a:off x="4883545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94E3B5-6FED-FD4C-8E9A-D2202B0A2C73}"/>
              </a:ext>
            </a:extLst>
          </p:cNvPr>
          <p:cNvSpPr/>
          <p:nvPr/>
        </p:nvSpPr>
        <p:spPr>
          <a:xfrm>
            <a:off x="4883545" y="5251542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044259-6260-884A-9027-138469EBF10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3135812" y="3090382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802AA0-BBE7-AD4C-B193-DD542948D2BE}"/>
              </a:ext>
            </a:extLst>
          </p:cNvPr>
          <p:cNvCxnSpPr>
            <a:cxnSpLocks/>
          </p:cNvCxnSpPr>
          <p:nvPr/>
        </p:nvCxnSpPr>
        <p:spPr>
          <a:xfrm>
            <a:off x="3135812" y="3090381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0FF14-3E55-2F45-924F-C07B47A6BAA7}"/>
              </a:ext>
            </a:extLst>
          </p:cNvPr>
          <p:cNvCxnSpPr>
            <a:stCxn id="31" idx="6"/>
            <a:endCxn id="36" idx="2"/>
          </p:cNvCxnSpPr>
          <p:nvPr/>
        </p:nvCxnSpPr>
        <p:spPr>
          <a:xfrm>
            <a:off x="3135812" y="3090382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D78B0-8A04-0D4C-AA20-7304E3434D6C}"/>
              </a:ext>
            </a:extLst>
          </p:cNvPr>
          <p:cNvCxnSpPr>
            <a:stCxn id="32" idx="6"/>
          </p:cNvCxnSpPr>
          <p:nvPr/>
        </p:nvCxnSpPr>
        <p:spPr>
          <a:xfrm flipV="1">
            <a:off x="3135812" y="3090381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31119A-5EB7-1F43-9437-411D4598EE74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3135812" y="4364706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9D14DA-0B96-B648-B376-805DED31D94F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3135812" y="4364706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4C01A9-D24D-AB4D-B37F-5032BB24426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3135812" y="3090382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D583E2-94C3-E441-B799-CA4528A38C30}"/>
              </a:ext>
            </a:extLst>
          </p:cNvPr>
          <p:cNvCxnSpPr>
            <a:stCxn id="33" idx="6"/>
          </p:cNvCxnSpPr>
          <p:nvPr/>
        </p:nvCxnSpPr>
        <p:spPr>
          <a:xfrm flipV="1">
            <a:off x="3135812" y="4364705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C076B3-E5C4-4448-8F2B-C845AAA6E72F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>
            <a:off x="3135812" y="5703880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7C1C4C-CD91-0143-A1DE-B07F9EA3D0B9}"/>
              </a:ext>
            </a:extLst>
          </p:cNvPr>
          <p:cNvSpPr txBox="1"/>
          <p:nvPr/>
        </p:nvSpPr>
        <p:spPr>
          <a:xfrm>
            <a:off x="3399636" y="28583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1B578-1014-484C-9E14-BF9AC651F543}"/>
              </a:ext>
            </a:extLst>
          </p:cNvPr>
          <p:cNvSpPr txBox="1"/>
          <p:nvPr/>
        </p:nvSpPr>
        <p:spPr>
          <a:xfrm rot="1904826">
            <a:off x="3418327" y="3203501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1A9B6-2E9E-074F-99E3-5B4E62A9D540}"/>
              </a:ext>
            </a:extLst>
          </p:cNvPr>
          <p:cNvSpPr txBox="1"/>
          <p:nvPr/>
        </p:nvSpPr>
        <p:spPr>
          <a:xfrm rot="3257111">
            <a:off x="3374355" y="3522339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D31DB9-4FF5-AD4F-B542-AAF87498C270}"/>
              </a:ext>
            </a:extLst>
          </p:cNvPr>
          <p:cNvSpPr txBox="1"/>
          <p:nvPr/>
        </p:nvSpPr>
        <p:spPr>
          <a:xfrm rot="19569268">
            <a:off x="3882470" y="34596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02CB8-7C1E-A548-9EC0-E937E4F5B0D4}"/>
              </a:ext>
            </a:extLst>
          </p:cNvPr>
          <p:cNvSpPr txBox="1"/>
          <p:nvPr/>
        </p:nvSpPr>
        <p:spPr>
          <a:xfrm>
            <a:off x="4164929" y="415091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CDB89-03DD-D04E-BCBA-49C9E70028D0}"/>
              </a:ext>
            </a:extLst>
          </p:cNvPr>
          <p:cNvSpPr txBox="1"/>
          <p:nvPr/>
        </p:nvSpPr>
        <p:spPr>
          <a:xfrm rot="2543047">
            <a:off x="4045282" y="49865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B999B-2ACC-0F4F-8C13-4263E97BE3D2}"/>
              </a:ext>
            </a:extLst>
          </p:cNvPr>
          <p:cNvSpPr txBox="1"/>
          <p:nvPr/>
        </p:nvSpPr>
        <p:spPr>
          <a:xfrm rot="18148588">
            <a:off x="3211123" y="498656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D96B3F-3E65-7F4A-8525-25D47673795A}"/>
              </a:ext>
            </a:extLst>
          </p:cNvPr>
          <p:cNvSpPr txBox="1"/>
          <p:nvPr/>
        </p:nvSpPr>
        <p:spPr>
          <a:xfrm rot="19622608">
            <a:off x="3389393" y="51510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3EDD3-C435-E54F-AD51-A73A3007E096}"/>
              </a:ext>
            </a:extLst>
          </p:cNvPr>
          <p:cNvSpPr txBox="1"/>
          <p:nvPr/>
        </p:nvSpPr>
        <p:spPr>
          <a:xfrm>
            <a:off x="3444950" y="550521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6041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mwbm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maximum weighted bipartite matching ensures </a:t>
            </a:r>
            <a:r>
              <a:rPr lang="en-US" b="1" i="1" dirty="0"/>
              <a:t>fairness</a:t>
            </a:r>
            <a:r>
              <a:rPr lang="en-US" dirty="0"/>
              <a:t> of room allocation.</a:t>
            </a:r>
          </a:p>
          <a:p>
            <a:r>
              <a:rPr lang="en-US" dirty="0"/>
              <a:t>The sum of allotted prices exceeds the total rent.</a:t>
            </a:r>
          </a:p>
          <a:p>
            <a:r>
              <a:rPr lang="en-US" dirty="0"/>
              <a:t>A linear optimization is done using </a:t>
            </a:r>
            <a:r>
              <a:rPr lang="en-US" dirty="0" err="1"/>
              <a:t>scipy.optimize</a:t>
            </a:r>
            <a:r>
              <a:rPr lang="en-US" dirty="0"/>
              <a:t>() which uses the simplex method.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55610"/>
              </p:ext>
            </p:extLst>
          </p:nvPr>
        </p:nvGraphicFramePr>
        <p:xfrm>
          <a:off x="2229738" y="2638044"/>
          <a:ext cx="77311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/>
          <a:lstStyle/>
          <a:p>
            <a:r>
              <a:rPr lang="en-US" dirty="0"/>
              <a:t>The result of linear optimization is not envy-free, evidently.</a:t>
            </a:r>
          </a:p>
          <a:p>
            <a:r>
              <a:rPr lang="en-US" dirty="0"/>
              <a:t>The envy-freeness algorithm is used to find the final price.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97804"/>
              </p:ext>
            </p:extLst>
          </p:nvPr>
        </p:nvGraphicFramePr>
        <p:xfrm>
          <a:off x="2229738" y="2638044"/>
          <a:ext cx="77311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1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41211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014332179"/>
                    </a:ext>
                  </a:extLst>
                </a:gridCol>
                <a:gridCol w="1319361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  <a:gridCol w="1546226">
                  <a:extLst>
                    <a:ext uri="{9D8B030D-6E8A-4147-A177-3AD203B41FA5}">
                      <a16:colId xmlns:a16="http://schemas.microsoft.com/office/drawing/2014/main" val="411625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 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7-FA1F-2E4E-A9E9-1303FBE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F7D-DDC7-FA42-82B0-134C6A7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Utility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utility is found. Here, average utility = 220.0/3 = 73.33</a:t>
            </a:r>
          </a:p>
          <a:p>
            <a:r>
              <a:rPr lang="en-US" dirty="0"/>
              <a:t>This is reduced from their MWBM allotted prices.</a:t>
            </a:r>
          </a:p>
          <a:p>
            <a:r>
              <a:rPr lang="en-US" dirty="0"/>
              <a:t>Since utilities of all players are equal, envy-freeness is guaranteed.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F4D9-AF47-8048-8983-D7056912AC15}"/>
              </a:ext>
            </a:extLst>
          </p:cNvPr>
          <p:cNvSpPr txBox="1"/>
          <p:nvPr/>
        </p:nvSpPr>
        <p:spPr>
          <a:xfrm>
            <a:off x="6640401" y="2638043"/>
            <a:ext cx="25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allotted prices </a:t>
            </a:r>
          </a:p>
          <a:p>
            <a:pPr algn="ctr"/>
            <a:r>
              <a:rPr lang="en-US" dirty="0"/>
              <a:t>from Linear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625C-046B-654B-A0C2-28E083F97B0B}"/>
              </a:ext>
            </a:extLst>
          </p:cNvPr>
          <p:cNvSpPr txBox="1"/>
          <p:nvPr/>
        </p:nvSpPr>
        <p:spPr>
          <a:xfrm>
            <a:off x="3955775" y="2638043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allotted prices</a:t>
            </a:r>
          </a:p>
          <a:p>
            <a:pPr algn="ctr"/>
            <a:r>
              <a:rPr lang="en-US" dirty="0"/>
              <a:t>from MWBM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C67D-4377-9C4F-8860-7EA7898749DB}"/>
              </a:ext>
            </a:extLst>
          </p:cNvPr>
          <p:cNvSpPr txBox="1"/>
          <p:nvPr/>
        </p:nvSpPr>
        <p:spPr>
          <a:xfrm>
            <a:off x="6281530" y="277654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E2D5-1E3D-5A43-BCF1-561A7B3CC16B}"/>
              </a:ext>
            </a:extLst>
          </p:cNvPr>
          <p:cNvSpPr txBox="1"/>
          <p:nvPr/>
        </p:nvSpPr>
        <p:spPr>
          <a:xfrm>
            <a:off x="3614933" y="332347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1220.0		      - 		  1000.0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1C-E2D9-2D4D-B0A0-C84CA548A4D7}"/>
              </a:ext>
            </a:extLst>
          </p:cNvPr>
          <p:cNvSpPr txBox="1"/>
          <p:nvPr/>
        </p:nvSpPr>
        <p:spPr>
          <a:xfrm>
            <a:off x="3614933" y="38197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220.0</a:t>
            </a:r>
          </a:p>
        </p:txBody>
      </p:sp>
    </p:spTree>
    <p:extLst>
      <p:ext uri="{BB962C8B-B14F-4D97-AF65-F5344CB8AC3E}">
        <p14:creationId xmlns:p14="http://schemas.microsoft.com/office/powerpoint/2010/main" val="22876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87164"/>
              </p:ext>
            </p:extLst>
          </p:nvPr>
        </p:nvGraphicFramePr>
        <p:xfrm>
          <a:off x="2230437" y="2920527"/>
          <a:ext cx="77311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885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602018">
                  <a:extLst>
                    <a:ext uri="{9D8B030D-6E8A-4147-A177-3AD203B41FA5}">
                      <a16:colId xmlns:a16="http://schemas.microsoft.com/office/drawing/2014/main" val="3956548275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Allotted Price - 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89F-5998-5C48-A535-0697F33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7DCE0-83DC-3546-A4C7-A7835E43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45159"/>
              </p:ext>
            </p:extLst>
          </p:nvPr>
        </p:nvGraphicFramePr>
        <p:xfrm>
          <a:off x="2230438" y="2742600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-51.67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-21.67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842B6-9F53-A947-A3C3-A5333896E906}"/>
              </a:ext>
            </a:extLst>
          </p:cNvPr>
          <p:cNvSpPr txBox="1"/>
          <p:nvPr/>
        </p:nvSpPr>
        <p:spPr>
          <a:xfrm>
            <a:off x="2230438" y="4768766"/>
            <a:ext cx="790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players, highest gain is when they are allocated these rooms for these prices.</a:t>
            </a:r>
          </a:p>
        </p:txBody>
      </p:sp>
    </p:spTree>
    <p:extLst>
      <p:ext uri="{BB962C8B-B14F-4D97-AF65-F5344CB8AC3E}">
        <p14:creationId xmlns:p14="http://schemas.microsoft.com/office/powerpoint/2010/main" val="3273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5F1-5490-234A-A29C-F9B3F6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5410-FDB3-084D-9AFD-9333BE06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/>
              <a:t>pulp – </a:t>
            </a:r>
            <a:r>
              <a:rPr lang="en-US" dirty="0" err="1"/>
              <a:t>LpVariable</a:t>
            </a:r>
            <a:r>
              <a:rPr lang="en-US" dirty="0"/>
              <a:t>, </a:t>
            </a:r>
            <a:r>
              <a:rPr lang="en-US" dirty="0" err="1"/>
              <a:t>LpProblem</a:t>
            </a:r>
            <a:r>
              <a:rPr lang="en-US" dirty="0"/>
              <a:t>, </a:t>
            </a:r>
            <a:r>
              <a:rPr lang="en-US" dirty="0" err="1"/>
              <a:t>LpMaximise</a:t>
            </a:r>
            <a:r>
              <a:rPr lang="en-US" dirty="0"/>
              <a:t>, </a:t>
            </a:r>
            <a:r>
              <a:rPr lang="en-US" dirty="0" err="1"/>
              <a:t>lpSum</a:t>
            </a:r>
            <a:r>
              <a:rPr lang="en-US" dirty="0"/>
              <a:t>, solve, </a:t>
            </a:r>
            <a:r>
              <a:rPr lang="en-US" dirty="0" err="1"/>
              <a:t>writeLP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– optimize() using simplex method</a:t>
            </a:r>
          </a:p>
          <a:p>
            <a:r>
              <a:rPr lang="en-US" dirty="0"/>
              <a:t>Algorithm used for MWBM is an implementation of the Hungarian Algorithm (also known as </a:t>
            </a:r>
            <a:r>
              <a:rPr lang="en-US" dirty="0" err="1"/>
              <a:t>Munkres</a:t>
            </a:r>
            <a:r>
              <a:rPr lang="en-US" dirty="0"/>
              <a:t> algorithm)</a:t>
            </a:r>
          </a:p>
          <a:p>
            <a:r>
              <a:rPr lang="en-US" dirty="0"/>
              <a:t>File Handling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08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71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784154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Since the rooms are different, each one will not want to pay the same rent for each room.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 and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25039"/>
              </p:ext>
            </p:extLst>
          </p:nvPr>
        </p:nvGraphicFramePr>
        <p:xfrm>
          <a:off x="2230438" y="2638425"/>
          <a:ext cx="77311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36983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07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)—their valuation of the room minus the rent they pay for it—is maximized.</a:t>
            </a:r>
          </a:p>
          <a:p>
            <a:r>
              <a:rPr lang="en-IN" dirty="0" err="1"/>
              <a:t>Eg.</a:t>
            </a:r>
            <a:r>
              <a:rPr lang="en-IN" dirty="0"/>
              <a:t> Consider a situation where player x is assigned a room y. Suppose s/he had agreed to pay ₹150 for it initially, but is assigned it for ₹120, then the utility here is ₹30. For all other rooms, his/her utility will be ≤ ₹30.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5425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28260"/>
              </p:ext>
            </p:extLst>
          </p:nvPr>
        </p:nvGraphicFramePr>
        <p:xfrm>
          <a:off x="2230438" y="384328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887F55-DAF0-8D4B-BCEE-2F37A8A965F9}"/>
              </a:ext>
            </a:extLst>
          </p:cNvPr>
          <p:cNvSpPr txBox="1"/>
          <p:nvPr/>
        </p:nvSpPr>
        <p:spPr>
          <a:xfrm>
            <a:off x="4868741" y="249903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Rent = 1000</a:t>
            </a:r>
          </a:p>
          <a:p>
            <a:r>
              <a:rPr lang="en-US" dirty="0"/>
              <a:t>Number of students = 3</a:t>
            </a:r>
          </a:p>
          <a:p>
            <a:r>
              <a:rPr lang="en-US" dirty="0"/>
              <a:t>Number of rooms = 3</a:t>
            </a:r>
          </a:p>
        </p:txBody>
      </p:sp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659179"/>
            <a:ext cx="904676" cy="9046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304568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32000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659179"/>
            <a:ext cx="904677" cy="90467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49801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49801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49801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49801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77234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77234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49801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77234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611151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2659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61113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92997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86724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55854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39419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3941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5586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9128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2231136" y="2272781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weighted bipartite graph is made. </a:t>
            </a:r>
          </a:p>
          <a:p>
            <a:pPr algn="ctr"/>
            <a:r>
              <a:rPr lang="en-US" dirty="0"/>
              <a:t>The weights are the prices each player would pay if allotted that room.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will suggest rents for rooms according to their room preference.</a:t>
            </a:r>
          </a:p>
          <a:p>
            <a:r>
              <a:rPr lang="en-US" dirty="0"/>
              <a:t>That is, the room they like the most will be valued highest and their least preferred room will be given the lowest rent.</a:t>
            </a:r>
          </a:p>
          <a:p>
            <a:r>
              <a:rPr lang="en-US" dirty="0"/>
              <a:t>A way has to be found such that each player gets the room they want the most.</a:t>
            </a:r>
          </a:p>
        </p:txBody>
      </p:sp>
    </p:spTree>
    <p:extLst>
      <p:ext uri="{BB962C8B-B14F-4D97-AF65-F5344CB8AC3E}">
        <p14:creationId xmlns:p14="http://schemas.microsoft.com/office/powerpoint/2010/main" val="388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matching is done in such a way that the sum of all branches that are chosen is maximum.</a:t>
            </a:r>
          </a:p>
          <a:p>
            <a:r>
              <a:rPr lang="en-US" dirty="0"/>
              <a:t>By doing so, we automatically ensure each player is assigned a room that is higher up on their preference list.</a:t>
            </a:r>
          </a:p>
          <a:p>
            <a:r>
              <a:rPr lang="en-US" dirty="0"/>
              <a:t>The graph initially has n</a:t>
            </a:r>
            <a:r>
              <a:rPr lang="en-US" baseline="30000" dirty="0"/>
              <a:t>2 </a:t>
            </a:r>
            <a:r>
              <a:rPr lang="en-US" dirty="0"/>
              <a:t>branches. We have to match just n branches from these.</a:t>
            </a:r>
          </a:p>
          <a:p>
            <a:r>
              <a:rPr lang="en-US" dirty="0"/>
              <a:t>The problem is solved using the Hungarian algorithm. </a:t>
            </a:r>
          </a:p>
          <a:p>
            <a:r>
              <a:rPr lang="en-US" dirty="0"/>
              <a:t>This is implemented using the pulp library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01566FE-F886-BE4E-BA87-8396D2ADA543}"/>
              </a:ext>
            </a:extLst>
          </p:cNvPr>
          <p:cNvSpPr/>
          <p:nvPr/>
        </p:nvSpPr>
        <p:spPr>
          <a:xfrm>
            <a:off x="5408489" y="5764057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F5154-E1D2-0B4F-9158-021541E441A2}"/>
              </a:ext>
            </a:extLst>
          </p:cNvPr>
          <p:cNvSpPr/>
          <p:nvPr/>
        </p:nvSpPr>
        <p:spPr>
          <a:xfrm rot="19653674">
            <a:off x="5829919" y="3688644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E95B8A-FA63-CC49-B217-292CA8911584}"/>
              </a:ext>
            </a:extLst>
          </p:cNvPr>
          <p:cNvSpPr/>
          <p:nvPr/>
        </p:nvSpPr>
        <p:spPr>
          <a:xfrm rot="18211041">
            <a:off x="5417763" y="3402838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1473676" y="2252913"/>
            <a:ext cx="9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 is solved using a maximum weighted bipartite matching (MWBM) algorithm</a:t>
            </a:r>
          </a:p>
          <a:p>
            <a:pPr algn="ctr"/>
            <a:r>
              <a:rPr lang="en-US" dirty="0"/>
              <a:t>(Hungarian algorithm).</a:t>
            </a:r>
          </a:p>
        </p:txBody>
      </p:sp>
    </p:spTree>
    <p:extLst>
      <p:ext uri="{BB962C8B-B14F-4D97-AF65-F5344CB8AC3E}">
        <p14:creationId xmlns:p14="http://schemas.microsoft.com/office/powerpoint/2010/main" val="8303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393</TotalTime>
  <Words>930</Words>
  <Application>Microsoft Macintosh PowerPoint</Application>
  <PresentationFormat>Widescreen</PresentationFormat>
  <Paragraphs>263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Maximum weighted bipartite matching</vt:lpstr>
      <vt:lpstr>Maximum weighted bipartite matching</vt:lpstr>
      <vt:lpstr>Bipartite graph</vt:lpstr>
      <vt:lpstr>RESULT OF the maximum weighted bipartite matching</vt:lpstr>
      <vt:lpstr>Results of mwbm</vt:lpstr>
      <vt:lpstr>Results of linear optimization</vt:lpstr>
      <vt:lpstr>Envy-freeness algorithm</vt:lpstr>
      <vt:lpstr>final allocation</vt:lpstr>
      <vt:lpstr>validation of final allocation</vt:lpstr>
      <vt:lpstr>Features of the code</vt:lpstr>
      <vt:lpstr>DEMO</vt:lpstr>
      <vt:lpstr>Example 1</vt:lpstr>
      <vt:lpstr>Example 2</vt:lpstr>
      <vt:lpstr>Example 3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88</cp:revision>
  <dcterms:created xsi:type="dcterms:W3CDTF">2019-04-09T15:50:49Z</dcterms:created>
  <dcterms:modified xsi:type="dcterms:W3CDTF">2019-04-13T08:56:45Z</dcterms:modified>
</cp:coreProperties>
</file>