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3963cc6ad_0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3963cc6ad_0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3963cc6ad_0_1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3963cc6ad_0_1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3963cc6ad_0_1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3963cc6ad_0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3963cc6ad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3963cc6ad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3963cc6ad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3963cc6ad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3963cc6ad_0_1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3963cc6ad_0_1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3963cc6ad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3963cc6ad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3963cc6ad_0_1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3963cc6ad_0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3963cc6ad_0_1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93963cc6ad_0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3963cc6ad_0_1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3963cc6ad_0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3963cc6ad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3963cc6ad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3963cc6ad_0_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3963cc6ad_0_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3963cc6ad_0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93963cc6ad_0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3963cc6ad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93963cc6ad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93963cc6ad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93963cc6ad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3963cc6ad_0_2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3963cc6ad_0_2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3963cc6ad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93963cc6ad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93963cc6ad_0_2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93963cc6ad_0_2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93963cc6ad_0_2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93963cc6ad_0_2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3963cc6ad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3963cc6ad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3963cc6ad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3963cc6ad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3963cc6ad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3963cc6ad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3963cc6ad_0_1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3963cc6ad_0_1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3963cc6ad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3963cc6ad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3963cc6ad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3963cc6ad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3963cc6ad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3963cc6ad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review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87425"/>
            <a:ext cx="5570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94"/>
              <a:t>VCTP: A Verifiable Credential-based Trust Propagation Protocol for Personal Issuers in Self-Sovereign Identity Platforms</a:t>
            </a:r>
            <a:endParaRPr sz="279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anitizable signatures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Sanitizable signatures enable partial delegation of signing rights to a semi-trusted party, known as an updater.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signatures are based on the Chameleon Hash (CH) technique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root signer, such as a Level 1 issuer, initially signs a hashed message, like a credential.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CH technique allows the root signer to select a specific updater who can update predetermined sections of the credential while maintaining the original hash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Chameleon Hash Functions incorporate a trapdoor mechanism, allowing the updater to make updates without changing the original hash.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Sanitizable Signatures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Policy-based Sanitizable Signatures utilizes Chameleon Hash.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trapdoor keys in this scheme are managed with an access policy.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computing a credential hash, public keys of required access attributes are included.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ensures that only entities possessing private keys to the corresponding attributes can obtain the trapdoor key.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Sanitizable Signatures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561950"/>
            <a:ext cx="70305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Policy-based Sanitizable Signatures combine the concepts of CH and Attribute-Based Encryption (ABE).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scheme allows an L1 issuer to specify updatable sections of the credential and determine which entities, in terms of attributes, can access the trapdoor key.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updatable section is hashed individually using access policy-based chameleon hash functions.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ensures that only entities possessing private keys to the corresponding attributes can obtain the trapdoor key.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sections are then combined and signed as σ = SIGN(PCH</a:t>
            </a:r>
            <a:r>
              <a:rPr baseline="-25000" lang="en"/>
              <a:t>(s1)</a:t>
            </a:r>
            <a:r>
              <a:rPr lang="en"/>
              <a:t>||...||PCH</a:t>
            </a:r>
            <a:r>
              <a:rPr baseline="-25000" lang="en"/>
              <a:t>(sn)</a:t>
            </a:r>
            <a:r>
              <a:rPr lang="en"/>
              <a:t>), where PCH</a:t>
            </a:r>
            <a:r>
              <a:rPr baseline="-25000" lang="en"/>
              <a:t>(si)</a:t>
            </a:r>
            <a:r>
              <a:rPr lang="en"/>
              <a:t> represents the chameleon hash of each section.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implementation, each trapdoor key tdi is encrypted using ABE.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Updaters can only update the credential if they hold a valid tdi and the private keys to access the required attributes.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Voting Process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</a:t>
            </a:r>
            <a:r>
              <a:rPr lang="en"/>
              <a:t>oting process is very important to mitigate challenges arising from human users colluding to onboard illegitimate users.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process the  voters are asked to review someone’s action and vote to confirm if the action is legitimate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voting action practically indicates if the voter is satisfied that the credential update is legitimate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VCTP PROTOCOL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Propagation Templates</a:t>
            </a:r>
            <a:endParaRPr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Trust propagation template is a type of credential for encoding trust propagation policies</a:t>
            </a:r>
            <a:br>
              <a:rPr lang="en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policy propagates trust from higher-level issuers to personal issuers.</a:t>
            </a:r>
            <a:br>
              <a:rPr lang="en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Components:</a:t>
            </a:r>
            <a:br>
              <a:rPr lang="en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Update Policy Section (L1)</a:t>
            </a:r>
            <a:br>
              <a:rPr lang="en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Trust Proxy Section (L2)</a:t>
            </a:r>
            <a:br>
              <a:rPr lang="en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Credential Section (L3)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1303800" y="598575"/>
            <a:ext cx="70305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Trust Propagation using Policy-based Sanitizable Signatures</a:t>
            </a:r>
            <a:endParaRPr sz="1800"/>
          </a:p>
        </p:txBody>
      </p:sp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1303800" y="1264075"/>
            <a:ext cx="70305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Access Attribute Key Generation: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L1 issuers create public/private hashing keys and master keys for each required access attribute.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Template Hashing and Signing: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L1 issuers hash each updatable section using chameleon hash functions.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They encrypt trapdoor keys with attribute-based encryption.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Concatenate all hashes with remaining sections.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Sign the template hash with their key.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Store hashed template and signature in the blockchain's credential registry.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1303800" y="598575"/>
            <a:ext cx="70305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Trust Propagation using Policy-based Sanitizable Signatures</a:t>
            </a:r>
            <a:endParaRPr sz="1800"/>
          </a:p>
        </p:txBody>
      </p:sp>
      <p:sp>
        <p:nvSpPr>
          <p:cNvPr id="373" name="Google Shape;373;p29"/>
          <p:cNvSpPr txBox="1"/>
          <p:nvPr>
            <p:ph idx="1" type="body"/>
          </p:nvPr>
        </p:nvSpPr>
        <p:spPr>
          <a:xfrm>
            <a:off x="1303800" y="1264075"/>
            <a:ext cx="70305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Template In-Use</a:t>
            </a:r>
            <a:r>
              <a:rPr lang="en" sz="1200"/>
              <a:t>:</a:t>
            </a:r>
            <a:br>
              <a:rPr lang="en" sz="1200"/>
            </a:b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L1 issuers create public/private hashing keys and master keys for each required access attribute.</a:t>
            </a:r>
            <a:br>
              <a:rPr lang="en" sz="1200"/>
            </a:b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Sign their updated sections.</a:t>
            </a:r>
            <a:br>
              <a:rPr lang="en" sz="1200"/>
            </a:b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Send updated template hash and signatures to the credential registry.</a:t>
            </a:r>
            <a:br>
              <a:rPr lang="en" sz="1200"/>
            </a:b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Voting process may be required before committing updates.</a:t>
            </a:r>
            <a:br>
              <a:rPr lang="en" sz="1200"/>
            </a:b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Template Verification</a:t>
            </a:r>
            <a:r>
              <a:rPr lang="en" sz="1200"/>
              <a:t>:</a:t>
            </a:r>
            <a:br>
              <a:rPr lang="en" sz="1200"/>
            </a:b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Verifiers can check the template hash and signatures in the credential registry</a:t>
            </a:r>
            <a:br>
              <a:rPr lang="en" sz="1200"/>
            </a:b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They use public hashing keys for verification.</a:t>
            </a:r>
            <a:br>
              <a:rPr lang="en" sz="1200"/>
            </a:b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Access DID information from the DID registry and issuer registry.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38" y="152400"/>
            <a:ext cx="60937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</a:t>
            </a:r>
            <a:endParaRPr/>
          </a:p>
        </p:txBody>
      </p:sp>
      <p:sp>
        <p:nvSpPr>
          <p:cNvPr id="384" name="Google Shape;384;p3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 txBox="1"/>
          <p:nvPr>
            <p:ph idx="1" type="subTitle"/>
          </p:nvPr>
        </p:nvSpPr>
        <p:spPr>
          <a:xfrm>
            <a:off x="1303800" y="1242275"/>
            <a:ext cx="34305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System Initialization:</a:t>
            </a:r>
            <a:endParaRPr sz="13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A system administrator generates a key pair for deploying the voting contract.</a:t>
            </a:r>
            <a:br>
              <a:rPr lang="en" sz="1100"/>
            </a:br>
            <a:endParaRPr sz="11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Role credentials are issued to voters.</a:t>
            </a:r>
            <a:br>
              <a:rPr lang="en" sz="1100"/>
            </a:br>
            <a:endParaRPr sz="11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Voters must have a DID and a role credential within the organization.</a:t>
            </a:r>
            <a:br>
              <a:rPr lang="en" sz="1100"/>
            </a:br>
            <a:endParaRPr sz="1100"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Voting Update:</a:t>
            </a:r>
            <a:endParaRPr sz="13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An updater sends a voting request to the voting contract when updating a template.</a:t>
            </a:r>
            <a:br>
              <a:rPr lang="en" sz="1100"/>
            </a:br>
            <a:endParaRPr sz="11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Each voter reviews the update and votes by encrypting their signature with their vote choice.</a:t>
            </a:r>
            <a:br>
              <a:rPr lang="en" sz="1100"/>
            </a:br>
            <a:endParaRPr sz="11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The voting contract verifies the voter's signature, role, and checks for duplicate votes.</a:t>
            </a:r>
            <a:br>
              <a:rPr lang="en" sz="1100"/>
            </a:br>
            <a:endParaRPr sz="1100"/>
          </a:p>
          <a:p>
            <a:pPr indent="-2932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It computes the voting result.</a:t>
            </a:r>
            <a:endParaRPr sz="1300"/>
          </a:p>
        </p:txBody>
      </p:sp>
      <p:pic>
        <p:nvPicPr>
          <p:cNvPr id="386" name="Google Shape;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175" y="661000"/>
            <a:ext cx="4075576" cy="41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800">
                <a:latin typeface="Nunito"/>
                <a:ea typeface="Nunito"/>
                <a:cs typeface="Nunito"/>
                <a:sym typeface="Nunito"/>
              </a:rPr>
              <a:t>Conference: 2023 IEEE International Conference on Decentralized Applications and Infrastructures (DAPPS)</a:t>
            </a:r>
            <a:endParaRPr sz="85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154925"/>
            <a:ext cx="63669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Rahma Mukta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Rue C. Teh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Hye-young Paik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Date: July 2023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Paper link: https://ieeexplore.ieee.org/document/10237034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</a:t>
            </a:r>
            <a:endParaRPr/>
          </a:p>
        </p:txBody>
      </p:sp>
      <p:sp>
        <p:nvSpPr>
          <p:cNvPr id="392" name="Google Shape;392;p3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 txBox="1"/>
          <p:nvPr>
            <p:ph idx="1" type="subTitle"/>
          </p:nvPr>
        </p:nvSpPr>
        <p:spPr>
          <a:xfrm>
            <a:off x="1303800" y="1242275"/>
            <a:ext cx="3430500" cy="3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Voting Management:</a:t>
            </a:r>
            <a:br>
              <a:rPr lang="en" sz="1300"/>
            </a:br>
            <a:endParaRPr sz="13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Updates are verified against the voting result before being added on-chain.</a:t>
            </a:r>
            <a:br>
              <a:rPr lang="en" sz="1300"/>
            </a:br>
            <a:endParaRPr sz="13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If the result satisfies the required number of votes, the update is added to the credential registry and issuer registry.</a:t>
            </a:r>
            <a:br>
              <a:rPr lang="en" sz="1300"/>
            </a:br>
            <a:endParaRPr sz="13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If not, the transaction is rejected, and the issuer is not verified on-chain.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175" y="661000"/>
            <a:ext cx="4075576" cy="41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EVALUATION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405" name="Google Shape;405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in Python.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a Linux virtual machine for analysis.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SSI platform services and registry smart contracts deployed on Ethereum blockchain using Solidity and brownie framework.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Extensive unit tests and end-to-end tests performed to ensure system functionality and integration.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type="title"/>
          </p:nvPr>
        </p:nvSpPr>
        <p:spPr>
          <a:xfrm>
            <a:off x="1303800" y="598575"/>
            <a:ext cx="34305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Performance Analysis</a:t>
            </a:r>
            <a:endParaRPr sz="2020"/>
          </a:p>
        </p:txBody>
      </p:sp>
      <p:sp>
        <p:nvSpPr>
          <p:cNvPr id="411" name="Google Shape;411;p3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 txBox="1"/>
          <p:nvPr>
            <p:ph idx="1" type="subTitle"/>
          </p:nvPr>
        </p:nvSpPr>
        <p:spPr>
          <a:xfrm>
            <a:off x="1169650" y="1169650"/>
            <a:ext cx="39672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Measures execution time of template hashing algorithms.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Evaluates average response time and block transfer time for various processes:</a:t>
            </a:r>
            <a:br>
              <a:rPr lang="en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Template hashing and signing.</a:t>
            </a:r>
            <a:br>
              <a:rPr lang="en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Template updates.</a:t>
            </a:r>
            <a:br>
              <a:rPr lang="en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Voting process under varying system loads.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 demonstrate practicality and good performance in different scenarios.</a:t>
            </a:r>
            <a:endParaRPr sz="1400"/>
          </a:p>
        </p:txBody>
      </p:sp>
      <p:pic>
        <p:nvPicPr>
          <p:cNvPr id="413" name="Google Shape;4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925" y="0"/>
            <a:ext cx="2964050" cy="16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825" y="1708550"/>
            <a:ext cx="2796249" cy="16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 rotWithShape="1">
          <a:blip r:embed="rId5">
            <a:alphaModFix/>
          </a:blip>
          <a:srcRect b="0" l="0" r="-4657" t="0"/>
          <a:stretch/>
        </p:blipFill>
        <p:spPr>
          <a:xfrm>
            <a:off x="4994900" y="3365025"/>
            <a:ext cx="3248100" cy="14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Analysis:</a:t>
            </a:r>
            <a:endParaRPr/>
          </a:p>
        </p:txBody>
      </p:sp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Assesses potential attack scenarios, including secret information intercepts, impersonation, and collusion.</a:t>
            </a:r>
            <a:br>
              <a:rPr lang="en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Safeguards against these attacks using:</a:t>
            </a:r>
            <a:br>
              <a:rPr lang="en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Encryption.</a:t>
            </a:r>
            <a:br>
              <a:rPr lang="en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Access policies.</a:t>
            </a:r>
            <a:br>
              <a:rPr lang="en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Verifiable credentials.</a:t>
            </a:r>
            <a:br>
              <a:rPr lang="en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Voting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ain limitations</a:t>
            </a:r>
            <a:endParaRPr/>
          </a:p>
        </p:txBody>
      </p:sp>
      <p:sp>
        <p:nvSpPr>
          <p:cNvPr id="432" name="Google Shape;432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protocol assumes that L1 issuers are trustworthy and follow the governance policies. However, there may be cases where L1 issuers are compromised or malicious.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protocol relies on human review and voting to ensure the legitimacy of credential updates. However, this may introduce human errors or biases in the process.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protocol does not consider other factors that may affect the trust of issuers, such as reputation, feedback, or context.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38" name="Google Shape;438;p3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400225"/>
            <a:ext cx="70305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paper proposes a verifiable credential-based trust propagation protocol for personal issuers in self-sovereign identity platforms.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SSI platform: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 emerging identity </a:t>
            </a:r>
            <a:r>
              <a:rPr lang="en"/>
              <a:t>platform</a:t>
            </a:r>
            <a:r>
              <a:rPr lang="en"/>
              <a:t> </a:t>
            </a:r>
            <a:r>
              <a:rPr lang="en"/>
              <a:t>that facilitates secure credential issuance and verification without placing trust in any centralised authority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Employs blockchain to leverage decentralisation for identity credential issuance and verification.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credentials are provided by trusted issuers within the blockchain for example: government agencies or healthcare institutions in different contexts.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SSI </a:t>
            </a:r>
            <a:r>
              <a:rPr lang="en"/>
              <a:t>platform</a:t>
            </a:r>
            <a:r>
              <a:rPr lang="en"/>
              <a:t> faces trust issues as all credential issuers in SSI are not supported with adequate trust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trust in personal issuers can limit the scope of SSI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Issuers and Trust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460225"/>
            <a:ext cx="7030500" cy="3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Personal issuers, often overlooked, are referred to as non-officiated issuers.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Risk-averse verifiers may be reluctant to accept credentials from personal issuers.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Personal issuers may issue credentials like a "letter of authority" or a “ownership change”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of a treating doctor’s role in attesting to </a:t>
            </a:r>
            <a:r>
              <a:rPr lang="en"/>
              <a:t>the</a:t>
            </a:r>
            <a:r>
              <a:rPr lang="en"/>
              <a:t> patient’s identity and legitimacy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Importance of updating credentials without invalidating existing sections.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in personal issuer onboarding, trust propagation, and avoiding collusion.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Policy-based Sanitizable Signature Scheme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438425"/>
            <a:ext cx="70305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Updating credentials while ensuring integrity and authenticity is a challenge.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Conventional digital signatures (e.g., RSA or DSA) provide integrity and authentication but may not support controlled updates.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Policy-based Sanitizable Signature Scheme introduced to address controlled updates.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scheme allows authorized updaters to modify a credential in a controlled and verifiable manner.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ideal basis for building a protocol that adds trust to signers of a credential.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34305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SSI Platform</a:t>
            </a:r>
            <a:endParaRPr/>
          </a:p>
        </p:txBody>
      </p:sp>
      <p:sp>
        <p:nvSpPr>
          <p:cNvPr id="318" name="Google Shape;318;p2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dfddferewtgergergredgergreuuuuuuuuuuuuuuuuuuuuuuuuuuuuuuuuuuuuuuuuuuuuuuuuuuuuuuuuuuuuuuuuuuuuuuuuuuuu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1303800" y="1258350"/>
            <a:ext cx="3600000" cy="3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SSI platform, illustrated in Fig. 1, features multiple levels of issuers.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Three levels, L1, L2, and L3, are shown. L1 issuers have the highest level of trust and are endorsed by a governing authority.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issuers can endorse the next-level issuers using verifiable credentials.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VCTP protocol relies on blockchain to manage core SSI components such as DIDs and credential records.</a:t>
            </a:r>
            <a:endParaRPr sz="1400"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700" y="511200"/>
            <a:ext cx="4240300" cy="422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Credential (RC)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Credential (RC) is a regular, verifiable credential.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contains sets of attributes to identify an individual based on their position.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attributes, individually or in combination, establish the individual's membership in a group or a unique identity.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attributes are captured in a role credential issued by authorized entities, such as hospitals or educational institutions, for authentication in subsequent interactions.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