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65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993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(Theory)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Linked List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Search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Insertion</a:t>
            </a:r>
            <a:endParaRPr lang="en-US" sz="28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Deletion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Doubly Linked List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Searching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</a:t>
            </a:r>
          </a:p>
          <a:p>
            <a:r>
              <a:rPr lang="en-US" dirty="0" smtClean="0"/>
              <a:t>Input: Head (the address of first node)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 = Head</a:t>
            </a:r>
          </a:p>
          <a:p>
            <a:r>
              <a:rPr lang="en-US" dirty="0" smtClean="0"/>
              <a:t>Step 1: if </a:t>
            </a:r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 == NULL print </a:t>
            </a:r>
            <a:r>
              <a:rPr lang="en-US" b="1" dirty="0" smtClean="0"/>
              <a:t>not found </a:t>
            </a:r>
            <a:r>
              <a:rPr lang="en-US" dirty="0" smtClean="0"/>
              <a:t>and </a:t>
            </a:r>
            <a:r>
              <a:rPr lang="en-US" b="1" dirty="0" smtClean="0"/>
              <a:t>exit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Curr</a:t>
            </a:r>
            <a:r>
              <a:rPr lang="en-US" dirty="0" smtClean="0"/>
              <a:t>-&gt;data = item print </a:t>
            </a:r>
            <a:r>
              <a:rPr lang="en-US" b="1" dirty="0" smtClean="0"/>
              <a:t>found </a:t>
            </a:r>
            <a:r>
              <a:rPr lang="en-US" dirty="0" smtClean="0"/>
              <a:t>and</a:t>
            </a:r>
            <a:r>
              <a:rPr lang="en-US" b="1" dirty="0" smtClean="0"/>
              <a:t> exit</a:t>
            </a:r>
            <a:endParaRPr lang="en-US" dirty="0" smtClean="0"/>
          </a:p>
          <a:p>
            <a:r>
              <a:rPr lang="en-US" dirty="0" smtClean="0"/>
              <a:t>Step 2: move </a:t>
            </a:r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 to next node and go to step 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65336" y="4285718"/>
            <a:ext cx="729343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830107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265536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114621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50050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20907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856336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738079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173508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174993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610422" y="4612518"/>
            <a:ext cx="685800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46" idx="3"/>
            <a:endCxn id="47" idx="1"/>
          </p:cNvCxnSpPr>
          <p:nvPr/>
        </p:nvCxnSpPr>
        <p:spPr>
          <a:xfrm>
            <a:off x="1394679" y="4449004"/>
            <a:ext cx="435428" cy="32657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1"/>
          </p:cNvCxnSpPr>
          <p:nvPr/>
        </p:nvCxnSpPr>
        <p:spPr>
          <a:xfrm>
            <a:off x="2483250" y="4775576"/>
            <a:ext cx="6313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1" idx="1"/>
          </p:cNvCxnSpPr>
          <p:nvPr/>
        </p:nvCxnSpPr>
        <p:spPr>
          <a:xfrm flipV="1">
            <a:off x="3767764" y="4775576"/>
            <a:ext cx="653143" cy="228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3" idx="1"/>
          </p:cNvCxnSpPr>
          <p:nvPr/>
        </p:nvCxnSpPr>
        <p:spPr>
          <a:xfrm>
            <a:off x="5074050" y="4775576"/>
            <a:ext cx="664029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5" idx="1"/>
          </p:cNvCxnSpPr>
          <p:nvPr/>
        </p:nvCxnSpPr>
        <p:spPr>
          <a:xfrm>
            <a:off x="6391222" y="4775576"/>
            <a:ext cx="7837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683149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967663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273949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591121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2" idx="0"/>
            <a:endCxn id="47" idx="2"/>
          </p:cNvCxnSpPr>
          <p:nvPr/>
        </p:nvCxnSpPr>
        <p:spPr>
          <a:xfrm flipV="1">
            <a:off x="2047821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0"/>
            <a:endCxn id="49" idx="2"/>
          </p:cNvCxnSpPr>
          <p:nvPr/>
        </p:nvCxnSpPr>
        <p:spPr>
          <a:xfrm flipV="1">
            <a:off x="3332335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0"/>
            <a:endCxn id="51" idx="2"/>
          </p:cNvCxnSpPr>
          <p:nvPr/>
        </p:nvCxnSpPr>
        <p:spPr>
          <a:xfrm flipV="1">
            <a:off x="4638621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0"/>
            <a:endCxn id="53" idx="2"/>
          </p:cNvCxnSpPr>
          <p:nvPr/>
        </p:nvCxnSpPr>
        <p:spPr>
          <a:xfrm flipV="1">
            <a:off x="5955793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028035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0"/>
          </p:cNvCxnSpPr>
          <p:nvPr/>
        </p:nvCxnSpPr>
        <p:spPr>
          <a:xfrm flipV="1">
            <a:off x="7392707" y="4939090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65651" y="3825892"/>
            <a:ext cx="95481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Item = 5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95476" y="4056863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Found!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97598" y="3669377"/>
            <a:ext cx="10811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Item = 15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8157049" y="5342381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0"/>
          </p:cNvCxnSpPr>
          <p:nvPr/>
        </p:nvCxnSpPr>
        <p:spPr>
          <a:xfrm flipV="1">
            <a:off x="8521721" y="4954207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92099" y="3809033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 Found!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2" grpId="3" animBg="1"/>
      <p:bldP spid="63" grpId="0" animBg="1"/>
      <p:bldP spid="63" grpId="1" animBg="1"/>
      <p:bldP spid="63" grpId="2" animBg="1"/>
      <p:bldP spid="63" grpId="3" animBg="1"/>
      <p:bldP spid="64" grpId="0" animBg="1"/>
      <p:bldP spid="64" grpId="1" animBg="1"/>
      <p:bldP spid="64" grpId="2" animBg="1"/>
      <p:bldP spid="64" grpId="3" animBg="1"/>
      <p:bldP spid="65" grpId="0" animBg="1"/>
      <p:bldP spid="65" grpId="1" animBg="1"/>
      <p:bldP spid="65" grpId="2" animBg="1"/>
      <p:bldP spid="65" grpId="3" animBg="1"/>
      <p:bldP spid="70" grpId="0" animBg="1"/>
      <p:bldP spid="70" grpId="1" animBg="1"/>
      <p:bldP spid="6" grpId="0" animBg="1"/>
      <p:bldP spid="6" grpId="1" animBg="1"/>
      <p:bldP spid="7" grpId="0"/>
      <p:bldP spid="7" grpId="1"/>
      <p:bldP spid="73" grpId="0" animBg="1"/>
      <p:bldP spid="73" grpId="1" animBg="1"/>
      <p:bldP spid="74" grpId="0" animBg="1"/>
      <p:bldP spid="74" grpId="1" animBg="1"/>
      <p:bldP spid="76" grpId="0"/>
      <p:bldP spid="7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Insertion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</a:t>
            </a:r>
          </a:p>
          <a:p>
            <a:r>
              <a:rPr lang="en-US" dirty="0" smtClean="0"/>
              <a:t>Input: </a:t>
            </a:r>
          </a:p>
          <a:p>
            <a:r>
              <a:rPr lang="en-US" dirty="0" smtClean="0"/>
              <a:t>Head (the address of first node), </a:t>
            </a:r>
          </a:p>
          <a:p>
            <a:r>
              <a:rPr lang="en-US" dirty="0" smtClean="0"/>
              <a:t>Node (inserting node), </a:t>
            </a:r>
          </a:p>
          <a:p>
            <a:r>
              <a:rPr lang="en-US" dirty="0" err="1" smtClean="0"/>
              <a:t>Prev</a:t>
            </a:r>
            <a:r>
              <a:rPr lang="en-US" dirty="0" smtClean="0"/>
              <a:t> (address of previous node)</a:t>
            </a:r>
          </a:p>
          <a:p>
            <a:endParaRPr lang="en-US" dirty="0" smtClean="0"/>
          </a:p>
          <a:p>
            <a:r>
              <a:rPr lang="en-US" b="1" dirty="0" smtClean="0"/>
              <a:t>Case 1: </a:t>
            </a:r>
          </a:p>
          <a:p>
            <a:r>
              <a:rPr lang="en-US" dirty="0" smtClean="0"/>
              <a:t>if </a:t>
            </a:r>
            <a:r>
              <a:rPr lang="en-US" b="1" dirty="0" err="1" smtClean="0"/>
              <a:t>Prev</a:t>
            </a:r>
            <a:r>
              <a:rPr lang="en-US" dirty="0" smtClean="0"/>
              <a:t> </a:t>
            </a:r>
            <a:r>
              <a:rPr lang="en-US" dirty="0" smtClean="0"/>
              <a:t>!= </a:t>
            </a:r>
            <a:r>
              <a:rPr lang="en-US" dirty="0" smtClean="0"/>
              <a:t>NULL then go to Case 2</a:t>
            </a:r>
          </a:p>
          <a:p>
            <a:r>
              <a:rPr lang="en-US" dirty="0" smtClean="0"/>
              <a:t>Make a link from </a:t>
            </a:r>
            <a:r>
              <a:rPr lang="en-US" b="1" dirty="0" smtClean="0"/>
              <a:t>Node</a:t>
            </a:r>
            <a:r>
              <a:rPr lang="en-US" dirty="0" smtClean="0"/>
              <a:t> to </a:t>
            </a:r>
            <a:r>
              <a:rPr lang="en-US" b="1" dirty="0"/>
              <a:t>f</a:t>
            </a:r>
            <a:r>
              <a:rPr lang="en-US" b="1" dirty="0" smtClean="0"/>
              <a:t>irst node</a:t>
            </a:r>
            <a:endParaRPr lang="en-US" b="1" dirty="0" smtClean="0"/>
          </a:p>
          <a:p>
            <a:r>
              <a:rPr lang="en-US" dirty="0" smtClean="0"/>
              <a:t>Make </a:t>
            </a:r>
            <a:r>
              <a:rPr lang="en-US" b="1" dirty="0" smtClean="0"/>
              <a:t>Node</a:t>
            </a:r>
            <a:r>
              <a:rPr lang="en-US" dirty="0" smtClean="0"/>
              <a:t> as the </a:t>
            </a:r>
            <a:r>
              <a:rPr lang="en-US" b="1" dirty="0" smtClean="0"/>
              <a:t>Head</a:t>
            </a:r>
          </a:p>
          <a:p>
            <a:r>
              <a:rPr lang="en-US" dirty="0" smtClean="0"/>
              <a:t>Exit</a:t>
            </a:r>
          </a:p>
          <a:p>
            <a:r>
              <a:rPr lang="en-US" b="1" dirty="0" smtClean="0"/>
              <a:t>Case 2: </a:t>
            </a:r>
          </a:p>
          <a:p>
            <a:r>
              <a:rPr lang="en-US" dirty="0"/>
              <a:t>M</a:t>
            </a:r>
            <a:r>
              <a:rPr lang="en-US" dirty="0" smtClean="0"/>
              <a:t>ake a link from </a:t>
            </a:r>
            <a:r>
              <a:rPr lang="en-US" b="1" dirty="0" smtClean="0"/>
              <a:t>Node</a:t>
            </a:r>
            <a:r>
              <a:rPr lang="en-US" dirty="0" smtClean="0"/>
              <a:t> to the </a:t>
            </a:r>
            <a:r>
              <a:rPr lang="en-US" b="1" dirty="0" smtClean="0"/>
              <a:t>node next to </a:t>
            </a:r>
            <a:r>
              <a:rPr lang="en-US" b="1" dirty="0" err="1"/>
              <a:t>P</a:t>
            </a:r>
            <a:r>
              <a:rPr lang="en-US" b="1" dirty="0" err="1" smtClean="0"/>
              <a:t>rev</a:t>
            </a:r>
            <a:endParaRPr lang="en-US" b="1" dirty="0" smtClean="0"/>
          </a:p>
          <a:p>
            <a:r>
              <a:rPr lang="en-US" dirty="0" smtClean="0"/>
              <a:t>Make another link from </a:t>
            </a:r>
            <a:r>
              <a:rPr lang="en-US" b="1" dirty="0" err="1" smtClean="0"/>
              <a:t>Prev</a:t>
            </a:r>
            <a:r>
              <a:rPr lang="en-US" dirty="0" smtClean="0"/>
              <a:t> to </a:t>
            </a:r>
            <a:r>
              <a:rPr lang="en-US" b="1" dirty="0" smtClean="0"/>
              <a:t>Node</a:t>
            </a:r>
          </a:p>
          <a:p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4140146" y="2362337"/>
            <a:ext cx="688177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87634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551313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341468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775037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743016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203270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110553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579772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232237" y="3071896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692491" y="3071896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Arrow Connector 77"/>
          <p:cNvCxnSpPr>
            <a:stCxn id="37" idx="2"/>
          </p:cNvCxnSpPr>
          <p:nvPr/>
        </p:nvCxnSpPr>
        <p:spPr>
          <a:xfrm flipH="1">
            <a:off x="4474197" y="2765749"/>
            <a:ext cx="10038" cy="107281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40" idx="1"/>
          </p:cNvCxnSpPr>
          <p:nvPr/>
        </p:nvCxnSpPr>
        <p:spPr>
          <a:xfrm>
            <a:off x="4749798" y="4040084"/>
            <a:ext cx="591670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2" idx="1"/>
          </p:cNvCxnSpPr>
          <p:nvPr/>
        </p:nvCxnSpPr>
        <p:spPr>
          <a:xfrm>
            <a:off x="6034804" y="4040084"/>
            <a:ext cx="708212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403965" y="4040084"/>
            <a:ext cx="708212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252652" y="4539127"/>
            <a:ext cx="847812" cy="4460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061567" y="2414731"/>
            <a:ext cx="930835" cy="3911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83" idx="2"/>
          </p:cNvCxnSpPr>
          <p:nvPr/>
        </p:nvCxnSpPr>
        <p:spPr>
          <a:xfrm flipH="1">
            <a:off x="6524809" y="2805900"/>
            <a:ext cx="2176" cy="28257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2" idx="0"/>
          </p:cNvCxnSpPr>
          <p:nvPr/>
        </p:nvCxnSpPr>
        <p:spPr>
          <a:xfrm flipV="1">
            <a:off x="5676558" y="4226775"/>
            <a:ext cx="18571" cy="31235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5400000" flipH="1" flipV="1">
            <a:off x="5760667" y="3547739"/>
            <a:ext cx="766485" cy="218212"/>
          </a:xfrm>
          <a:prstGeom prst="bentConnector2">
            <a:avLst/>
          </a:prstGeom>
          <a:ln w="31750">
            <a:solidFill>
              <a:srgbClr val="FF0000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42" idx="0"/>
          </p:cNvCxnSpPr>
          <p:nvPr/>
        </p:nvCxnSpPr>
        <p:spPr>
          <a:xfrm flipH="1">
            <a:off x="6971616" y="3369769"/>
            <a:ext cx="20786" cy="468796"/>
          </a:xfrm>
          <a:prstGeom prst="straightConnector1">
            <a:avLst/>
          </a:prstGeom>
          <a:ln w="31750">
            <a:solidFill>
              <a:srgbClr val="FF0000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361354" y="2933674"/>
            <a:ext cx="1352923" cy="420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Node-&gt;next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492658" y="4504020"/>
            <a:ext cx="1240006" cy="420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</a:t>
            </a:r>
            <a:r>
              <a:rPr lang="en-US" dirty="0" smtClean="0"/>
              <a:t>-&gt;next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88" idx="1"/>
          </p:cNvCxnSpPr>
          <p:nvPr/>
        </p:nvCxnSpPr>
        <p:spPr>
          <a:xfrm flipH="1">
            <a:off x="6874028" y="3143877"/>
            <a:ext cx="487326" cy="879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1"/>
          </p:cNvCxnSpPr>
          <p:nvPr/>
        </p:nvCxnSpPr>
        <p:spPr>
          <a:xfrm flipH="1" flipV="1">
            <a:off x="5996554" y="4109513"/>
            <a:ext cx="496104" cy="60471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9" idx="0"/>
          </p:cNvCxnSpPr>
          <p:nvPr/>
        </p:nvCxnSpPr>
        <p:spPr>
          <a:xfrm flipH="1" flipV="1">
            <a:off x="7111864" y="4241977"/>
            <a:ext cx="797" cy="2620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7" idx="2"/>
            <a:endCxn id="38" idx="0"/>
          </p:cNvCxnSpPr>
          <p:nvPr/>
        </p:nvCxnSpPr>
        <p:spPr>
          <a:xfrm rot="5400000">
            <a:off x="5437035" y="2354508"/>
            <a:ext cx="363257" cy="2604857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7" idx="2"/>
          </p:cNvCxnSpPr>
          <p:nvPr/>
        </p:nvCxnSpPr>
        <p:spPr>
          <a:xfrm flipV="1">
            <a:off x="6921091" y="3261315"/>
            <a:ext cx="1557" cy="213993"/>
          </a:xfrm>
          <a:prstGeom prst="line">
            <a:avLst/>
          </a:prstGeom>
          <a:ln w="31750">
            <a:solidFill>
              <a:srgbClr val="FF0000"/>
            </a:solidFill>
            <a:headEnd type="none"/>
            <a:tailEnd type="oval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7" idx="3"/>
            <a:endCxn id="72" idx="1"/>
          </p:cNvCxnSpPr>
          <p:nvPr/>
        </p:nvCxnSpPr>
        <p:spPr>
          <a:xfrm>
            <a:off x="4828323" y="2564043"/>
            <a:ext cx="1403914" cy="7095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93283" y="5037202"/>
            <a:ext cx="334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Case 1: Inserting at Head</a:t>
            </a:r>
            <a:endParaRPr lang="en-US" sz="2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193814" y="5024734"/>
            <a:ext cx="4666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Case 2: Inserting after a given node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544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7" grpId="0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3" grpId="2" animBg="1"/>
      <p:bldP spid="83" grpId="3" animBg="1"/>
      <p:bldP spid="88" grpId="0" animBg="1"/>
      <p:bldP spid="88" grpId="1" animBg="1"/>
      <p:bldP spid="88" grpId="2" animBg="1"/>
      <p:bldP spid="88" grpId="3" animBg="1"/>
      <p:bldP spid="89" grpId="0" animBg="1"/>
      <p:bldP spid="89" grpId="1" animBg="1"/>
      <p:bldP spid="3" grpId="0"/>
      <p:bldP spid="96" grpId="0"/>
      <p:bldP spid="9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Deletion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</a:t>
            </a:r>
          </a:p>
          <a:p>
            <a:r>
              <a:rPr lang="en-US" dirty="0" smtClean="0"/>
              <a:t>Input: </a:t>
            </a:r>
          </a:p>
          <a:p>
            <a:r>
              <a:rPr lang="en-US" dirty="0" smtClean="0"/>
              <a:t>Head (the address of first node), </a:t>
            </a:r>
          </a:p>
          <a:p>
            <a:r>
              <a:rPr lang="en-US" dirty="0" err="1" smtClean="0"/>
              <a:t>Prev</a:t>
            </a:r>
            <a:r>
              <a:rPr lang="en-US" dirty="0" smtClean="0"/>
              <a:t> (address of previous node)</a:t>
            </a:r>
          </a:p>
          <a:p>
            <a:endParaRPr lang="en-US" dirty="0" smtClean="0"/>
          </a:p>
          <a:p>
            <a:r>
              <a:rPr lang="en-US" b="1" dirty="0" smtClean="0"/>
              <a:t>Case 1: </a:t>
            </a:r>
          </a:p>
          <a:p>
            <a:r>
              <a:rPr lang="en-US" dirty="0" smtClean="0"/>
              <a:t>if </a:t>
            </a:r>
            <a:r>
              <a:rPr lang="en-US" b="1" dirty="0" err="1" smtClean="0"/>
              <a:t>Prev</a:t>
            </a:r>
            <a:r>
              <a:rPr lang="en-US" dirty="0" smtClean="0"/>
              <a:t> = NULL then go to Case 2</a:t>
            </a:r>
          </a:p>
          <a:p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Prev</a:t>
            </a:r>
            <a:r>
              <a:rPr lang="en-US" dirty="0"/>
              <a:t>-&gt;next</a:t>
            </a:r>
            <a:endParaRPr lang="en-US" dirty="0" smtClean="0"/>
          </a:p>
          <a:p>
            <a:r>
              <a:rPr lang="en-US" dirty="0" smtClean="0"/>
              <a:t>Make a link from </a:t>
            </a:r>
            <a:r>
              <a:rPr lang="en-US" b="1" dirty="0" err="1" smtClean="0"/>
              <a:t>Prev</a:t>
            </a:r>
            <a:r>
              <a:rPr lang="en-US" dirty="0" smtClean="0"/>
              <a:t> to the </a:t>
            </a:r>
            <a:r>
              <a:rPr lang="en-US" b="1" dirty="0" smtClean="0"/>
              <a:t>node next to </a:t>
            </a:r>
            <a:r>
              <a:rPr lang="en-US" b="1" dirty="0" err="1" smtClean="0"/>
              <a:t>Curr</a:t>
            </a:r>
            <a:endParaRPr lang="en-US" b="1" dirty="0" smtClean="0"/>
          </a:p>
          <a:p>
            <a:r>
              <a:rPr lang="en-US" dirty="0" smtClean="0"/>
              <a:t>Exit</a:t>
            </a:r>
          </a:p>
          <a:p>
            <a:r>
              <a:rPr lang="en-US" b="1" dirty="0" smtClean="0"/>
              <a:t>Case 2: </a:t>
            </a:r>
          </a:p>
          <a:p>
            <a:r>
              <a:rPr lang="en-US" dirty="0" smtClean="0"/>
              <a:t>Make the </a:t>
            </a:r>
            <a:r>
              <a:rPr lang="en-US" b="1" dirty="0" smtClean="0"/>
              <a:t>node next to Head </a:t>
            </a:r>
            <a:r>
              <a:rPr lang="en-US" dirty="0" smtClean="0"/>
              <a:t>as new Head</a:t>
            </a:r>
          </a:p>
          <a:p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803371" y="2681545"/>
            <a:ext cx="674964" cy="355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803371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97819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52241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246689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900926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95374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46836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41284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296190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690638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48" idx="1"/>
          </p:cNvCxnSpPr>
          <p:nvPr/>
        </p:nvCxnSpPr>
        <p:spPr>
          <a:xfrm>
            <a:off x="4455924" y="3461475"/>
            <a:ext cx="396317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1"/>
          </p:cNvCxnSpPr>
          <p:nvPr/>
        </p:nvCxnSpPr>
        <p:spPr>
          <a:xfrm>
            <a:off x="5434947" y="3461475"/>
            <a:ext cx="465979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2" idx="1"/>
          </p:cNvCxnSpPr>
          <p:nvPr/>
        </p:nvCxnSpPr>
        <p:spPr>
          <a:xfrm>
            <a:off x="6485032" y="3461475"/>
            <a:ext cx="661804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4" idx="1"/>
          </p:cNvCxnSpPr>
          <p:nvPr/>
        </p:nvCxnSpPr>
        <p:spPr>
          <a:xfrm>
            <a:off x="7711798" y="3461475"/>
            <a:ext cx="584392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6" idx="0"/>
          </p:cNvCxnSpPr>
          <p:nvPr/>
        </p:nvCxnSpPr>
        <p:spPr>
          <a:xfrm>
            <a:off x="3992567" y="3058063"/>
            <a:ext cx="3546" cy="25101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673084" y="3869370"/>
            <a:ext cx="743796" cy="322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61" idx="0"/>
            <a:endCxn id="48" idx="2"/>
          </p:cNvCxnSpPr>
          <p:nvPr/>
        </p:nvCxnSpPr>
        <p:spPr>
          <a:xfrm flipV="1">
            <a:off x="5044982" y="3622840"/>
            <a:ext cx="1" cy="2465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755337" y="3869370"/>
            <a:ext cx="684870" cy="322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3" idx="0"/>
            <a:endCxn id="50" idx="2"/>
          </p:cNvCxnSpPr>
          <p:nvPr/>
        </p:nvCxnSpPr>
        <p:spPr>
          <a:xfrm flipH="1" flipV="1">
            <a:off x="6093668" y="3622840"/>
            <a:ext cx="4104" cy="2465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33705" y="2609828"/>
            <a:ext cx="1202483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</a:t>
            </a:r>
            <a:r>
              <a:rPr lang="en-US" dirty="0" smtClean="0"/>
              <a:t>-&gt;next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336332" y="2986346"/>
            <a:ext cx="0" cy="45271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2"/>
            <a:endCxn id="50" idx="0"/>
          </p:cNvCxnSpPr>
          <p:nvPr/>
        </p:nvCxnSpPr>
        <p:spPr>
          <a:xfrm>
            <a:off x="5434947" y="2986346"/>
            <a:ext cx="658721" cy="3227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733431" y="2644780"/>
            <a:ext cx="1202483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r>
              <a:rPr lang="en-US" dirty="0" smtClean="0"/>
              <a:t>-&gt;next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2"/>
            <a:endCxn id="52" idx="0"/>
          </p:cNvCxnSpPr>
          <p:nvPr/>
        </p:nvCxnSpPr>
        <p:spPr>
          <a:xfrm>
            <a:off x="7334673" y="3021298"/>
            <a:ext cx="4905" cy="28777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2"/>
          </p:cNvCxnSpPr>
          <p:nvPr/>
        </p:nvCxnSpPr>
        <p:spPr>
          <a:xfrm flipH="1">
            <a:off x="6483817" y="3021298"/>
            <a:ext cx="850856" cy="41776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flipV="1">
            <a:off x="5443911" y="3147710"/>
            <a:ext cx="1380988" cy="313765"/>
          </a:xfrm>
          <a:prstGeom prst="bentConnector3">
            <a:avLst>
              <a:gd name="adj1" fmla="val -634"/>
            </a:avLst>
          </a:prstGeom>
          <a:ln w="31750">
            <a:solidFill>
              <a:srgbClr val="0070C0"/>
            </a:solidFill>
            <a:headEnd type="oval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>
            <a:off x="6822467" y="3147710"/>
            <a:ext cx="324369" cy="318248"/>
          </a:xfrm>
          <a:prstGeom prst="bentConnector3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12652" y="3461474"/>
            <a:ext cx="1729956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803371" y="3882301"/>
            <a:ext cx="652553" cy="332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100" idx="0"/>
          </p:cNvCxnSpPr>
          <p:nvPr/>
        </p:nvCxnSpPr>
        <p:spPr>
          <a:xfrm flipH="1" flipV="1">
            <a:off x="4129647" y="3642090"/>
            <a:ext cx="1" cy="24021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833705" y="2644780"/>
            <a:ext cx="1202483" cy="3415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r>
              <a:rPr lang="en-US" dirty="0" smtClean="0"/>
              <a:t>-&gt;next</a:t>
            </a:r>
            <a:endParaRPr lang="en-US" dirty="0"/>
          </a:p>
        </p:txBody>
      </p:sp>
      <p:cxnSp>
        <p:nvCxnSpPr>
          <p:cNvPr id="103" name="Straight Arrow Connector 102"/>
          <p:cNvCxnSpPr>
            <a:stCxn id="102" idx="1"/>
          </p:cNvCxnSpPr>
          <p:nvPr/>
        </p:nvCxnSpPr>
        <p:spPr>
          <a:xfrm flipH="1">
            <a:off x="4318235" y="2815563"/>
            <a:ext cx="515470" cy="6651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48" idx="0"/>
          </p:cNvCxnSpPr>
          <p:nvPr/>
        </p:nvCxnSpPr>
        <p:spPr>
          <a:xfrm flipH="1">
            <a:off x="5044983" y="2986346"/>
            <a:ext cx="1932" cy="3227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36" idx="3"/>
            <a:endCxn id="48" idx="1"/>
          </p:cNvCxnSpPr>
          <p:nvPr/>
        </p:nvCxnSpPr>
        <p:spPr>
          <a:xfrm>
            <a:off x="4478335" y="2859345"/>
            <a:ext cx="373906" cy="606613"/>
          </a:xfrm>
          <a:prstGeom prst="bentConnector3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6332" y="4763069"/>
            <a:ext cx="332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Case 2: </a:t>
            </a:r>
            <a:r>
              <a:rPr lang="en-US" b="1" dirty="0"/>
              <a:t>Delete after a given </a:t>
            </a:r>
            <a:r>
              <a:rPr lang="en-US" b="1" dirty="0" smtClean="0"/>
              <a:t>node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5337908" y="4751696"/>
            <a:ext cx="287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Case 1: </a:t>
            </a:r>
            <a:r>
              <a:rPr lang="en-US" b="1" dirty="0"/>
              <a:t>Delete the first node</a:t>
            </a:r>
          </a:p>
        </p:txBody>
      </p:sp>
    </p:spTree>
    <p:extLst>
      <p:ext uri="{BB962C8B-B14F-4D97-AF65-F5344CB8AC3E}">
        <p14:creationId xmlns:p14="http://schemas.microsoft.com/office/powerpoint/2010/main" val="285349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61" grpId="0" animBg="1"/>
      <p:bldP spid="61" grpId="1" animBg="1"/>
      <p:bldP spid="61" grpId="3" animBg="1"/>
      <p:bldP spid="61" grpId="4" animBg="1"/>
      <p:bldP spid="63" grpId="0" animBg="1"/>
      <p:bldP spid="63" grpId="1" animBg="1"/>
      <p:bldP spid="65" grpId="0" animBg="1"/>
      <p:bldP spid="65" grpId="1" animBg="1"/>
      <p:bldP spid="70" grpId="0" animBg="1"/>
      <p:bldP spid="70" grpId="1" animBg="1"/>
      <p:bldP spid="100" grpId="0" animBg="1"/>
      <p:bldP spid="100" grpId="1" animBg="1"/>
      <p:bldP spid="102" grpId="0" animBg="1"/>
      <p:bldP spid="102" grpId="1" animBg="1"/>
      <p:bldP spid="6" grpId="0"/>
      <p:bldP spid="6" grpId="1"/>
      <p:bldP spid="106" grpId="0"/>
      <p:bldP spid="10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NODE of the list contains –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The DATA item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 LINK/POINTER to store the previous NODE’s address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 LINK/POINTER to store the next NODE’s address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396796" y="4309641"/>
            <a:ext cx="1190763" cy="5225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87559" y="4309641"/>
            <a:ext cx="1190763" cy="52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778322" y="4309642"/>
            <a:ext cx="1190763" cy="52250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*next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93175" y="396356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5532" y="3601043"/>
            <a:ext cx="50290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2200" b="1" dirty="0" smtClean="0">
                <a:solidFill>
                  <a:srgbClr val="0000B0"/>
                </a:solidFill>
                <a:ea typeface="ＭＳ Ｐゴシック" charset="0"/>
                <a:cs typeface="Courier New" panose="02070309020205020404" pitchFamily="49" charset="0"/>
              </a:rPr>
              <a:t>Representation of a NODE in C/C++</a:t>
            </a:r>
          </a:p>
          <a:p>
            <a:pPr>
              <a:defRPr/>
            </a:pPr>
            <a:r>
              <a:rPr lang="en-US" altLang="ja-JP" sz="2200" b="1" dirty="0" err="1" smtClean="0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struct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sz="22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  <a:endParaRPr lang="en-US" altLang="ja-JP" sz="2200" b="1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data;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</a:t>
            </a:r>
            <a:r>
              <a:rPr lang="en-US" altLang="ja-JP" sz="2200" b="1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prev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*next;</a:t>
            </a:r>
            <a:endParaRPr lang="en-US" altLang="ja-JP" sz="2200" b="1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};</a:t>
            </a:r>
            <a:endParaRPr lang="en-US" altLang="ja-JP" sz="2200" b="1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ja-JP" sz="22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node;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5936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2" grpId="0" animBg="1"/>
      <p:bldP spid="3" grpId="0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*</a:t>
            </a:r>
            <a:r>
              <a:rPr lang="en-US" dirty="0" err="1"/>
              <a:t>prev</a:t>
            </a:r>
            <a:r>
              <a:rPr lang="en-US" dirty="0"/>
              <a:t> link of the head node and the *next link of the last node is NULL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While creating a list, *</a:t>
            </a:r>
            <a:r>
              <a:rPr lang="en-US" dirty="0" err="1"/>
              <a:t>prev</a:t>
            </a:r>
            <a:r>
              <a:rPr lang="en-US" dirty="0"/>
              <a:t> must be assigned to previous created node.</a:t>
            </a:r>
          </a:p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InsertNode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DeleteNode</a:t>
            </a:r>
            <a:r>
              <a:rPr lang="en-US" dirty="0"/>
              <a:t> </a:t>
            </a:r>
            <a:r>
              <a:rPr lang="en-US" dirty="0" smtClean="0"/>
              <a:t>operations, parameters </a:t>
            </a:r>
            <a:r>
              <a:rPr lang="en-US" dirty="0"/>
              <a:t>will be current </a:t>
            </a:r>
            <a:r>
              <a:rPr lang="en-US" dirty="0" smtClean="0"/>
              <a:t>node because</a:t>
            </a:r>
            <a:r>
              <a:rPr lang="en-US" dirty="0"/>
              <a:t>, current node contains both previous and next node address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Searching, one parameter is sufficient to get both *</a:t>
            </a:r>
            <a:r>
              <a:rPr lang="en-US" dirty="0" err="1"/>
              <a:t>prev</a:t>
            </a:r>
            <a:r>
              <a:rPr lang="en-US" dirty="0"/>
              <a:t> and *next values.</a:t>
            </a:r>
          </a:p>
          <a:p>
            <a:pPr algn="just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8" y="4588640"/>
            <a:ext cx="8069416" cy="45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3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Write algorithm for insertion, deletion for Doubly Linked List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Difference between Singly Linked List and Doubly Linked </a:t>
            </a:r>
            <a:r>
              <a:rPr lang="en-US" dirty="0" smtClean="0"/>
              <a:t>List (Advantage </a:t>
            </a:r>
            <a:r>
              <a:rPr lang="en-US" dirty="0"/>
              <a:t>and </a:t>
            </a:r>
            <a:r>
              <a:rPr lang="en-US" dirty="0" smtClean="0"/>
              <a:t>Disadvantage)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</a:t>
            </a:r>
            <a:r>
              <a:rPr lang="en-US" dirty="0" smtClean="0"/>
              <a:t>STACK and  QUEUE </a:t>
            </a:r>
            <a:r>
              <a:rPr lang="en-US" dirty="0"/>
              <a:t>be implemented using LINKED LIST</a:t>
            </a:r>
            <a:r>
              <a:rPr lang="en-US" dirty="0" smtClean="0"/>
              <a:t>? How?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en.wikipedia.org/wiki/Linked_list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7EB6CA0136D843BF920B8A206B614E" ma:contentTypeVersion="6" ma:contentTypeDescription="Create a new document." ma:contentTypeScope="" ma:versionID="bad01764a28f1103cc95b2ff11f2ec9c">
  <xsd:schema xmlns:xsd="http://www.w3.org/2001/XMLSchema" xmlns:xs="http://www.w3.org/2001/XMLSchema" xmlns:p="http://schemas.microsoft.com/office/2006/metadata/properties" xmlns:ns2="549c2636-2d25-4b50-83e2-e5690fecc34c" targetNamespace="http://schemas.microsoft.com/office/2006/metadata/properties" ma:root="true" ma:fieldsID="ce026cca78f40dc87763ca937f7a96f6" ns2:_="">
    <xsd:import namespace="549c2636-2d25-4b50-83e2-e5690fecc3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9c2636-2d25-4b50-83e2-e5690fecc3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FF2A6B-990C-4AD7-8785-A5C4513C7623}"/>
</file>

<file path=customXml/itemProps2.xml><?xml version="1.0" encoding="utf-8"?>
<ds:datastoreItem xmlns:ds="http://schemas.openxmlformats.org/officeDocument/2006/customXml" ds:itemID="{5ED7980E-69F2-42E9-AE37-1CC68F8D22D4}"/>
</file>

<file path=customXml/itemProps3.xml><?xml version="1.0" encoding="utf-8"?>
<ds:datastoreItem xmlns:ds="http://schemas.openxmlformats.org/officeDocument/2006/customXml" ds:itemID="{43C0D07D-61DE-4419-AE91-876BCD3F53B4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819</TotalTime>
  <Words>622</Words>
  <Application>Microsoft Office PowerPoint</Application>
  <PresentationFormat>On-screen Show (4:3)</PresentationFormat>
  <Paragraphs>131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Spectrum</vt:lpstr>
      <vt:lpstr>Linked List</vt:lpstr>
      <vt:lpstr>Lecture Outline</vt:lpstr>
      <vt:lpstr>Linked List</vt:lpstr>
      <vt:lpstr>Linked List</vt:lpstr>
      <vt:lpstr>Linked List</vt:lpstr>
      <vt:lpstr>Doubly Linked List</vt:lpstr>
      <vt:lpstr>Doubly Linked List</vt:lpstr>
      <vt:lpstr>Doubly Linked List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78</cp:revision>
  <dcterms:created xsi:type="dcterms:W3CDTF">2018-12-10T17:20:29Z</dcterms:created>
  <dcterms:modified xsi:type="dcterms:W3CDTF">2020-04-29T05:24:05Z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0x010100027EB6CA0136D843BF920B8A206B614E</vt:lpwstr>
  </property>
</Properties>
</file>