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7" r:id="rId3"/>
    <p:sldId id="264" r:id="rId4"/>
    <p:sldId id="269" r:id="rId5"/>
    <p:sldId id="270" r:id="rId6"/>
    <p:sldId id="271" r:id="rId7"/>
    <p:sldId id="278" r:id="rId8"/>
    <p:sldId id="272" r:id="rId9"/>
    <p:sldId id="273" r:id="rId10"/>
    <p:sldId id="274" r:id="rId11"/>
    <p:sldId id="275" r:id="rId12"/>
    <p:sldId id="276" r:id="rId13"/>
    <p:sldId id="277" r:id="rId14"/>
    <p:sldId id="281" r:id="rId15"/>
    <p:sldId id="282" r:id="rId16"/>
    <p:sldId id="265" r:id="rId17"/>
    <p:sldId id="283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40121-BBD9-43E4-80C5-19E7813A52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1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8.png"/><Relationship Id="rId10" Type="http://schemas.openxmlformats.org/officeDocument/2006/relationships/image" Target="../media/image39.png"/><Relationship Id="rId4" Type="http://schemas.openxmlformats.org/officeDocument/2006/relationships/image" Target="../media/image37.png"/><Relationship Id="rId9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8125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Commands in MATLAB to obtain the solution of Ordinary Differential Equations (ODE) and System of ODEs 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743200" y="4076700"/>
            <a:ext cx="32766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Lecture-4</a:t>
            </a:r>
          </a:p>
        </p:txBody>
      </p:sp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6200" y="153412"/>
                <a:ext cx="86106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(a)</a:t>
                </a:r>
              </a:p>
              <a:p>
                <a:r>
                  <a:rPr lang="en-US" sz="2400" b="1" dirty="0"/>
                  <a:t>MATLAB code: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&gt;&gt; clear</a:t>
                </a:r>
              </a:p>
              <a:p>
                <a:r>
                  <a:rPr lang="en-US" sz="2400" dirty="0"/>
                  <a:t>&gt;&gt;  F=@(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[</a:t>
                </a:r>
                <a:r>
                  <a:rPr lang="en-US" sz="2400" dirty="0" err="1"/>
                  <a:t>x+y</a:t>
                </a:r>
                <a:r>
                  <a:rPr lang="en-US" sz="2400" dirty="0"/>
                  <a:t>(1).^2-y(2); x.^2-3.*y(1)+y(2).^2];</a:t>
                </a:r>
              </a:p>
              <a:p>
                <a:r>
                  <a:rPr lang="en-US" sz="2400" dirty="0"/>
                  <a:t>&gt;&gt; [x1,y1]=ode45(F, [1:0.1:1.4], [2, 2.5]);    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=2,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=2.5</m:t>
                    </m:r>
                  </m:oMath>
                </a14:m>
                <a:endParaRPr lang="en-US" sz="2400" dirty="0"/>
              </a:p>
              <a:p>
                <a:r>
                  <a:rPr lang="en-US" sz="2400" b="0" dirty="0"/>
                  <a:t>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%</m:t>
                    </m:r>
                    <m:r>
                      <a:rPr lang="en-US" sz="2400" i="1">
                        <a:latin typeface="Cambria Math"/>
                      </a:rPr>
                      <m:t>0≤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≤1.4, </m:t>
                    </m:r>
                    <m:r>
                      <a:rPr lang="en-US" sz="2400" b="0" i="1" smtClean="0"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latin typeface="Cambria Math"/>
                      </a:rPr>
                      <m:t>=0.1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&gt;&gt; </a:t>
                </a:r>
                <a:r>
                  <a:rPr lang="en-US" sz="2400" dirty="0" err="1"/>
                  <a:t>Sxyz</a:t>
                </a:r>
                <a:r>
                  <a:rPr lang="en-US" sz="2400" dirty="0"/>
                  <a:t> = [x1,y1]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53412"/>
                <a:ext cx="8610600" cy="3046988"/>
              </a:xfrm>
              <a:prstGeom prst="rect">
                <a:avLst/>
              </a:prstGeom>
              <a:blipFill rotWithShape="1">
                <a:blip r:embed="rId2"/>
                <a:stretch>
                  <a:fillRect l="-1133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048000" y="3616404"/>
            <a:ext cx="4038600" cy="3165396"/>
            <a:chOff x="3048000" y="3616404"/>
            <a:chExt cx="4038600" cy="3165396"/>
          </a:xfrm>
        </p:grpSpPr>
        <p:sp>
          <p:nvSpPr>
            <p:cNvPr id="4" name="TextBox 3"/>
            <p:cNvSpPr txBox="1"/>
            <p:nvPr/>
          </p:nvSpPr>
          <p:spPr>
            <a:xfrm>
              <a:off x="3657600" y="3616404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rgbClr val="FF0000"/>
                  </a:solidFill>
                </a:rPr>
                <a:t>Output: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3048000" y="4104144"/>
              <a:ext cx="4038600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Sxyz</a:t>
              </a:r>
              <a:r>
                <a:rPr lang="en-US" sz="2400" dirty="0">
                  <a:solidFill>
                    <a:srgbClr val="FF0000"/>
                  </a:solidFill>
                </a:rPr>
                <a:t> =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         x             y               z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1.0000    2.0000    2.5000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1.1000    2.3091    2.6241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1.2000    2.8009    2.7112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1.3000    3.6825    2.6368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1.4000    5.6417    2.0508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76200"/>
            <a:ext cx="8763000" cy="1200329"/>
            <a:chOff x="152400" y="76200"/>
            <a:chExt cx="8763000" cy="1200329"/>
          </a:xfrm>
        </p:grpSpPr>
        <p:sp>
          <p:nvSpPr>
            <p:cNvPr id="4" name="Rectangle 3"/>
            <p:cNvSpPr/>
            <p:nvPr/>
          </p:nvSpPr>
          <p:spPr>
            <a:xfrm>
              <a:off x="152400" y="76200"/>
              <a:ext cx="58674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(b) </a:t>
              </a:r>
              <a:r>
                <a:rPr lang="en-US" sz="2400" b="1" dirty="0"/>
                <a:t>MATLAB code:</a:t>
              </a:r>
              <a:endParaRPr lang="en-US" sz="2400" dirty="0"/>
            </a:p>
            <a:p>
              <a:r>
                <a:rPr lang="en-US" sz="2400" dirty="0"/>
                <a:t>&gt;&gt; [x2,y2]=ode45(F, [1:0.01:1.4], [2, 2.5]);</a:t>
              </a:r>
            </a:p>
            <a:p>
              <a:r>
                <a:rPr lang="en-US" sz="2400" dirty="0"/>
                <a:t>&gt;&gt; plot(x2,y2)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633549" y="445531"/>
                  <a:ext cx="328185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h</m:t>
                        </m:r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=0.1,</m:t>
                        </m:r>
                        <m:r>
                          <a:rPr lang="en-US" sz="2400" i="1">
                            <a:latin typeface="Cambria Math"/>
                          </a:rPr>
                          <m:t>0≤</m:t>
                        </m:r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≤1.4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549" y="445531"/>
                  <a:ext cx="3281851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824" y="1224453"/>
            <a:ext cx="5372650" cy="502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52401" y="685800"/>
            <a:ext cx="8991599" cy="2435662"/>
            <a:chOff x="152401" y="838200"/>
            <a:chExt cx="8991599" cy="2435662"/>
          </a:xfrm>
        </p:grpSpPr>
        <p:sp>
          <p:nvSpPr>
            <p:cNvPr id="2" name="Rectangle 1"/>
            <p:cNvSpPr/>
            <p:nvPr/>
          </p:nvSpPr>
          <p:spPr>
            <a:xfrm>
              <a:off x="304801" y="1981200"/>
              <a:ext cx="88391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400" dirty="0"/>
                <a:t>Use MATLAB function “</a:t>
              </a:r>
              <a:r>
                <a:rPr lang="en-US" sz="2400" b="1" dirty="0"/>
                <a:t>sol=bvp4c(</a:t>
              </a:r>
              <a:r>
                <a:rPr lang="en-US" sz="2400" b="1" dirty="0" err="1"/>
                <a:t>odefun</a:t>
              </a:r>
              <a:r>
                <a:rPr lang="en-US" sz="2400" b="1" dirty="0"/>
                <a:t>, </a:t>
              </a:r>
              <a:r>
                <a:rPr lang="en-US" sz="2400" b="1" dirty="0" err="1"/>
                <a:t>bcfun</a:t>
              </a:r>
              <a:r>
                <a:rPr lang="en-US" sz="2400" b="1" dirty="0"/>
                <a:t>, </a:t>
              </a:r>
              <a:r>
                <a:rPr lang="en-US" sz="2400" b="1" dirty="0" err="1"/>
                <a:t>solinit</a:t>
              </a:r>
              <a:r>
                <a:rPr lang="en-US" sz="2400" b="1" dirty="0"/>
                <a:t>)</a:t>
              </a:r>
              <a:r>
                <a:rPr lang="en-US" sz="2400" dirty="0"/>
                <a:t>” to the BVP.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2401" y="8382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Question 2#: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1828801" y="855506"/>
              <a:ext cx="6477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Consider the boundary value problem (BVP)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752601" y="1351946"/>
                  <a:ext cx="6531429" cy="4905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=1,    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=1, 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(1)=2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1" y="1351946"/>
                  <a:ext cx="6531429" cy="4905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47801" y="2442865"/>
                  <a:ext cx="734785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(</a:t>
                  </a:r>
                  <a:r>
                    <a:rPr lang="en-US" sz="2400" dirty="0" err="1"/>
                    <a:t>i</a:t>
                  </a:r>
                  <a:r>
                    <a:rPr lang="en-US" sz="2400" dirty="0"/>
                    <a:t>)  Estimate the values of </a:t>
                  </a:r>
                  <a:r>
                    <a:rPr lang="en-US" sz="2400" i="1" dirty="0"/>
                    <a:t>y</a:t>
                  </a:r>
                  <a:r>
                    <a:rPr lang="en-US" sz="2400" dirty="0"/>
                    <a:t>  at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2400" dirty="0"/>
                    <a:t>. 1/3, 2/3, 0.4 and 0.9.</a:t>
                  </a:r>
                </a:p>
                <a:p>
                  <a:r>
                    <a:rPr lang="en-US" sz="2400" dirty="0"/>
                    <a:t>(ii) Plot the solution curve </a:t>
                  </a:r>
                  <a:r>
                    <a:rPr lang="en-US" sz="2400" i="1" dirty="0"/>
                    <a:t>y</a:t>
                  </a:r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1" y="2442865"/>
                  <a:ext cx="7347857" cy="830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28" t="-5882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28601" y="3581400"/>
            <a:ext cx="7750629" cy="986959"/>
            <a:chOff x="228601" y="3581400"/>
            <a:chExt cx="7750629" cy="986959"/>
          </a:xfrm>
        </p:grpSpPr>
        <p:sp>
          <p:nvSpPr>
            <p:cNvPr id="5" name="TextBox 4"/>
            <p:cNvSpPr txBox="1"/>
            <p:nvPr/>
          </p:nvSpPr>
          <p:spPr>
            <a:xfrm>
              <a:off x="228601" y="35814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Solution: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4001" y="3581400"/>
              <a:ext cx="1676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Given that,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447801" y="4077840"/>
                  <a:ext cx="6531429" cy="4905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latin typeface="Cambria Math"/>
                          </a:rPr>
                          <m:t>=1,    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=1,  </m:t>
                        </m:r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 i="1">
                            <a:latin typeface="Cambria Math"/>
                          </a:rPr>
                          <m:t>(1)=2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1" y="4077840"/>
                  <a:ext cx="6531429" cy="49051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2001" y="5243127"/>
                <a:ext cx="3200400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 smtClean="0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1" y="5243127"/>
                <a:ext cx="3200400" cy="624273"/>
              </a:xfrm>
              <a:prstGeom prst="rect">
                <a:avLst/>
              </a:prstGeom>
              <a:blipFill rotWithShape="1">
                <a:blip r:embed="rId5"/>
                <a:stretch>
                  <a:fillRect l="-2857" b="-8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1752601" y="4720759"/>
            <a:ext cx="381000" cy="4608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52400" y="1138535"/>
            <a:ext cx="8839200" cy="3585865"/>
            <a:chOff x="152400" y="1138535"/>
            <a:chExt cx="8839200" cy="3585865"/>
          </a:xfrm>
        </p:grpSpPr>
        <p:sp>
          <p:nvSpPr>
            <p:cNvPr id="3" name="Rectangle 2"/>
            <p:cNvSpPr/>
            <p:nvPr/>
          </p:nvSpPr>
          <p:spPr>
            <a:xfrm>
              <a:off x="152400" y="1677412"/>
              <a:ext cx="8839200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&gt;&gt; clear</a:t>
              </a:r>
            </a:p>
            <a:p>
              <a:r>
                <a:rPr lang="en-US" sz="2400" dirty="0"/>
                <a:t>&gt;&gt; F=@(</a:t>
              </a:r>
              <a:r>
                <a:rPr lang="en-US" sz="2400" dirty="0" err="1"/>
                <a:t>x,y</a:t>
              </a:r>
              <a:r>
                <a:rPr lang="en-US" sz="2400" dirty="0"/>
                <a:t>) [y(2); 1+y(2)];                                         %  </a:t>
              </a:r>
              <a:r>
                <a:rPr lang="en-US" sz="2400" dirty="0" err="1"/>
                <a:t>dy</a:t>
              </a:r>
              <a:r>
                <a:rPr lang="en-US" sz="2400" dirty="0"/>
                <a:t>/dx = F(x, y)</a:t>
              </a:r>
            </a:p>
            <a:p>
              <a:r>
                <a:rPr lang="en-US" sz="2400" dirty="0"/>
                <a:t>&gt;&gt; </a:t>
              </a:r>
              <a:r>
                <a:rPr lang="en-US" sz="2400" dirty="0" err="1"/>
                <a:t>bc</a:t>
              </a:r>
              <a:r>
                <a:rPr lang="en-US" sz="2400" dirty="0"/>
                <a:t>=@(</a:t>
              </a:r>
              <a:r>
                <a:rPr lang="en-US" sz="2400" dirty="0" err="1"/>
                <a:t>ya,yb</a:t>
              </a:r>
              <a:r>
                <a:rPr lang="en-US" sz="2400" dirty="0"/>
                <a:t>) [</a:t>
              </a:r>
              <a:r>
                <a:rPr lang="en-US" sz="2400" dirty="0" err="1"/>
                <a:t>ya</a:t>
              </a:r>
              <a:r>
                <a:rPr lang="en-US" sz="2400" dirty="0"/>
                <a:t>(1)-1; </a:t>
              </a:r>
              <a:r>
                <a:rPr lang="en-US" sz="2400" dirty="0" err="1"/>
                <a:t>yb</a:t>
              </a:r>
              <a:r>
                <a:rPr lang="en-US" sz="2400" dirty="0"/>
                <a:t>(1)-2*(</a:t>
              </a:r>
              <a:r>
                <a:rPr lang="en-US" sz="2400" dirty="0" err="1"/>
                <a:t>exp</a:t>
              </a:r>
              <a:r>
                <a:rPr lang="en-US" sz="2400" dirty="0"/>
                <a:t>(1)-1)];       % format Boundary    </a:t>
              </a:r>
            </a:p>
            <a:p>
              <a:r>
                <a:rPr lang="en-US" sz="2400" dirty="0"/>
                <a:t>                                                                                                              values </a:t>
              </a:r>
            </a:p>
            <a:p>
              <a:endParaRPr lang="en-US" sz="2400" dirty="0"/>
            </a:p>
            <a:p>
              <a:r>
                <a:rPr lang="en-US" sz="2400" dirty="0"/>
                <a:t>&gt;&gt; </a:t>
              </a:r>
              <a:r>
                <a:rPr lang="en-US" sz="2400" dirty="0" err="1"/>
                <a:t>yinit</a:t>
              </a:r>
              <a:r>
                <a:rPr lang="en-US" sz="2400" dirty="0"/>
                <a:t>=@(x) [1; 4];	                                 % initial guess value supplied</a:t>
              </a:r>
            </a:p>
            <a:p>
              <a:r>
                <a:rPr lang="en-US" sz="2400" dirty="0"/>
                <a:t>&gt;&gt; </a:t>
              </a:r>
              <a:r>
                <a:rPr lang="en-US" sz="2400" dirty="0" err="1"/>
                <a:t>solinit</a:t>
              </a:r>
              <a:r>
                <a:rPr lang="en-US" sz="2400" dirty="0"/>
                <a:t>=</a:t>
              </a:r>
              <a:r>
                <a:rPr lang="en-US" sz="2400" dirty="0" err="1"/>
                <a:t>bvpinit</a:t>
              </a:r>
              <a:r>
                <a:rPr lang="en-US" sz="2400" dirty="0"/>
                <a:t>(</a:t>
              </a:r>
              <a:r>
                <a:rPr lang="en-US" sz="2400" dirty="0" err="1"/>
                <a:t>linspace</a:t>
              </a:r>
              <a:r>
                <a:rPr lang="en-US" sz="2400" dirty="0"/>
                <a:t>(0,1,3), [1,2]);   % generates starting values </a:t>
              </a:r>
            </a:p>
            <a:p>
              <a:r>
                <a:rPr lang="en-US" sz="2400" dirty="0"/>
                <a:t>&gt;&gt; sol=bvp4c(F, </a:t>
              </a:r>
              <a:r>
                <a:rPr lang="en-US" sz="2400" dirty="0" err="1"/>
                <a:t>bc</a:t>
              </a:r>
              <a:r>
                <a:rPr lang="en-US" sz="2400" dirty="0"/>
                <a:t>, </a:t>
              </a:r>
              <a:r>
                <a:rPr lang="en-US" sz="2400" dirty="0" err="1"/>
                <a:t>solinit</a:t>
              </a:r>
              <a:r>
                <a:rPr lang="en-US" sz="2400" dirty="0"/>
                <a:t>);                    	% solution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185056" y="1138535"/>
              <a:ext cx="20234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MATLAB code: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056" y="609600"/>
            <a:ext cx="5758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 % Extracting values from solution “sol”</a:t>
            </a:r>
          </a:p>
          <a:p>
            <a:r>
              <a:rPr lang="en-US" sz="2400" dirty="0"/>
              <a:t>&gt;&gt; </a:t>
            </a:r>
            <a:r>
              <a:rPr lang="en-US" sz="2400" dirty="0" err="1"/>
              <a:t>xint</a:t>
            </a:r>
            <a:r>
              <a:rPr lang="en-US" sz="2400" dirty="0"/>
              <a:t>=[0, 1/3, 2/3, 1];</a:t>
            </a:r>
          </a:p>
          <a:p>
            <a:r>
              <a:rPr lang="en-US" sz="2400" dirty="0"/>
              <a:t>&gt;&gt; </a:t>
            </a:r>
            <a:r>
              <a:rPr lang="en-US" sz="2400" dirty="0" err="1"/>
              <a:t>sxint</a:t>
            </a:r>
            <a:r>
              <a:rPr lang="en-US" sz="2400" dirty="0"/>
              <a:t>=</a:t>
            </a:r>
            <a:r>
              <a:rPr lang="en-US" sz="2400" dirty="0" err="1"/>
              <a:t>deval</a:t>
            </a:r>
            <a:r>
              <a:rPr lang="en-US" sz="2400" dirty="0"/>
              <a:t>(</a:t>
            </a:r>
            <a:r>
              <a:rPr lang="en-US" sz="2400" dirty="0" err="1"/>
              <a:t>sol,xint</a:t>
            </a:r>
            <a:r>
              <a:rPr lang="en-US" sz="2400" dirty="0"/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62200" y="2814935"/>
            <a:ext cx="3048000" cy="2769989"/>
            <a:chOff x="2362200" y="2814935"/>
            <a:chExt cx="3048000" cy="2769989"/>
          </a:xfrm>
        </p:grpSpPr>
        <p:sp>
          <p:nvSpPr>
            <p:cNvPr id="5" name="Rectangle 4"/>
            <p:cNvSpPr/>
            <p:nvPr/>
          </p:nvSpPr>
          <p:spPr>
            <a:xfrm>
              <a:off x="2362200" y="3276600"/>
              <a:ext cx="304800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70C0"/>
                  </a:solidFill>
                </a:rPr>
                <a:t>Val_xy</a:t>
              </a:r>
              <a:r>
                <a:rPr lang="en-US" sz="2400" dirty="0">
                  <a:solidFill>
                    <a:srgbClr val="0070C0"/>
                  </a:solidFill>
                </a:rPr>
                <a:t> =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         x            y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         0        1.0000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    0.3333    1.4579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    0.6667    2.2283</a:t>
              </a:r>
            </a:p>
            <a:p>
              <a:r>
                <a:rPr lang="en-US" sz="2400" dirty="0">
                  <a:solidFill>
                    <a:srgbClr val="0070C0"/>
                  </a:solidFill>
                </a:rPr>
                <a:t>    1.0000    3.4366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28042" y="2814935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rgbClr val="0070C0"/>
                  </a:solidFill>
                </a:rPr>
                <a:t>Output: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37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0" y="304800"/>
                <a:ext cx="42672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(ii) % Plotting 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&gt;&gt; </a:t>
                </a:r>
                <a:r>
                  <a:rPr lang="en-US" sz="2400" dirty="0" err="1"/>
                  <a:t>xval</a:t>
                </a:r>
                <a:r>
                  <a:rPr lang="en-US" sz="2400" dirty="0"/>
                  <a:t>=</a:t>
                </a:r>
                <a:r>
                  <a:rPr lang="en-US" sz="2400" dirty="0" err="1"/>
                  <a:t>linspace</a:t>
                </a:r>
                <a:r>
                  <a:rPr lang="en-US" sz="2400" dirty="0"/>
                  <a:t>(0,1);</a:t>
                </a:r>
              </a:p>
              <a:p>
                <a:r>
                  <a:rPr lang="en-US" sz="2400" dirty="0"/>
                  <a:t>&gt;&gt; </a:t>
                </a:r>
                <a:r>
                  <a:rPr lang="en-US" sz="2400" dirty="0" err="1"/>
                  <a:t>yval</a:t>
                </a:r>
                <a:r>
                  <a:rPr lang="en-US" sz="2400" dirty="0"/>
                  <a:t>=</a:t>
                </a:r>
                <a:r>
                  <a:rPr lang="en-US" sz="2400" dirty="0" err="1"/>
                  <a:t>deval</a:t>
                </a:r>
                <a:r>
                  <a:rPr lang="en-US" sz="2400" dirty="0"/>
                  <a:t>(</a:t>
                </a:r>
                <a:r>
                  <a:rPr lang="en-US" sz="2400" dirty="0" err="1"/>
                  <a:t>sol,xval</a:t>
                </a:r>
                <a:r>
                  <a:rPr lang="en-US" sz="2400" dirty="0"/>
                  <a:t>);</a:t>
                </a:r>
              </a:p>
              <a:p>
                <a:r>
                  <a:rPr lang="en-US" sz="2400" dirty="0"/>
                  <a:t>&gt;&gt; plot(</a:t>
                </a:r>
                <a:r>
                  <a:rPr lang="en-US" sz="2400" dirty="0" err="1"/>
                  <a:t>xval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yval</a:t>
                </a:r>
                <a:r>
                  <a:rPr lang="en-US" sz="2400" dirty="0"/>
                  <a:t>(1,:))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0"/>
                <a:ext cx="4267200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2143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999" y="1371600"/>
            <a:ext cx="5027993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425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95254" y="1780907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39274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Numerically solve problems by using commands in MATLAB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Visualization problems by plotting graphs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Save time for solving problems</a:t>
            </a:r>
          </a:p>
        </p:txBody>
      </p:sp>
    </p:spTree>
    <p:extLst>
      <p:ext uri="{BB962C8B-B14F-4D97-AF65-F5344CB8AC3E}">
        <p14:creationId xmlns:p14="http://schemas.microsoft.com/office/powerpoint/2010/main" val="168736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93966"/>
              </p:ext>
            </p:extLst>
          </p:nvPr>
        </p:nvGraphicFramePr>
        <p:xfrm>
          <a:off x="152400" y="685800"/>
          <a:ext cx="8839200" cy="567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An ordinary differential equation of order higher than 1 can be solved numerically by changing it into-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 system of first order equations,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 system of second order equations,</a:t>
                      </a:r>
                      <a:endParaRPr lang="en-US" sz="1800" dirty="0"/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/>
                        <a:t>Both of them,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aseline="0" dirty="0"/>
                        <a:t>None of them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Which</a:t>
                      </a:r>
                      <a:r>
                        <a:rPr lang="en-US" baseline="0" dirty="0"/>
                        <a:t> is refers to solve ODE by following command in MATLAB? 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dirty="0"/>
                        <a:t>ode23s(f, [x0, </a:t>
                      </a:r>
                      <a:r>
                        <a:rPr lang="en-US" sz="1800" b="0" dirty="0" err="1"/>
                        <a:t>xn</a:t>
                      </a:r>
                      <a:r>
                        <a:rPr lang="en-US" sz="1800" b="0" dirty="0"/>
                        <a:t>], y0)</a:t>
                      </a:r>
                      <a:r>
                        <a:rPr lang="en-US" b="0" baseline="0" dirty="0"/>
                        <a:t>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="0" baseline="0" dirty="0"/>
                        <a:t> </a:t>
                      </a:r>
                      <a:r>
                        <a:rPr lang="en-US" sz="1800" b="0" dirty="0"/>
                        <a:t>ode23(f, [x0, </a:t>
                      </a:r>
                      <a:r>
                        <a:rPr lang="en-US" sz="1800" b="0" dirty="0" err="1"/>
                        <a:t>xn</a:t>
                      </a:r>
                      <a:r>
                        <a:rPr lang="en-US" sz="1800" b="0" dirty="0"/>
                        <a:t>], y0),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baseline="0" dirty="0"/>
                        <a:t> </a:t>
                      </a:r>
                      <a:r>
                        <a:rPr lang="en-US" sz="1800" b="0" dirty="0"/>
                        <a:t>ode13(f, [x0, </a:t>
                      </a:r>
                      <a:r>
                        <a:rPr lang="en-US" sz="1800" b="0" dirty="0" err="1"/>
                        <a:t>xn</a:t>
                      </a:r>
                      <a:r>
                        <a:rPr lang="en-US" sz="1800" b="0" dirty="0"/>
                        <a:t>], y0)</a:t>
                      </a:r>
                      <a:endParaRPr lang="en-US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Which</a:t>
                      </a:r>
                      <a:r>
                        <a:rPr lang="en-US" baseline="0" dirty="0"/>
                        <a:t> one refers to solve ODE by following command in MATLAB? </a:t>
                      </a:r>
                      <a:endParaRPr lang="en-US" sz="1800" dirty="0"/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b="0" dirty="0"/>
                        <a:t>ode45(F, [x0, </a:t>
                      </a:r>
                      <a:r>
                        <a:rPr lang="en-US" sz="1800" b="0" dirty="0" err="1"/>
                        <a:t>xn</a:t>
                      </a:r>
                      <a:r>
                        <a:rPr lang="en-US" sz="1800" b="0" dirty="0"/>
                        <a:t>], y0),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lphaLcParenBoth"/>
                        <a:tabLst/>
                        <a:defRPr/>
                      </a:pPr>
                      <a:r>
                        <a:rPr lang="en-US" sz="1800" b="0" dirty="0"/>
                        <a:t>ode45s(F, [x0, </a:t>
                      </a:r>
                      <a:r>
                        <a:rPr lang="en-US" sz="1800" b="0" dirty="0" err="1"/>
                        <a:t>xn</a:t>
                      </a:r>
                      <a:r>
                        <a:rPr lang="en-US" sz="1800" b="0" dirty="0"/>
                        <a:t>], y0)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dirty="0"/>
                        <a:t>Both of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Which</a:t>
                      </a:r>
                      <a:r>
                        <a:rPr lang="en-US" baseline="0" dirty="0"/>
                        <a:t> command refers to solve boundary value problem in MATLAB</a:t>
                      </a:r>
                      <a:r>
                        <a:rPr lang="en-US" dirty="0"/>
                        <a:t>?</a:t>
                      </a:r>
                      <a:endParaRPr lang="en-US" baseline="0" dirty="0"/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dirty="0"/>
                        <a:t>bvp4c(</a:t>
                      </a:r>
                      <a:r>
                        <a:rPr lang="en-US" sz="1800" b="0" dirty="0" err="1"/>
                        <a:t>odefun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bcfun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solinit</a:t>
                      </a:r>
                      <a:r>
                        <a:rPr lang="en-US" sz="1800" b="0" dirty="0"/>
                        <a:t>),</a:t>
                      </a:r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sz="1800" b="0" baseline="0" dirty="0"/>
                        <a:t> </a:t>
                      </a:r>
                      <a:r>
                        <a:rPr lang="en-US" sz="1800" b="0" dirty="0"/>
                        <a:t>bvp4d(</a:t>
                      </a:r>
                      <a:r>
                        <a:rPr lang="en-US" sz="1800" b="0" dirty="0" err="1"/>
                        <a:t>odefun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bcfun</a:t>
                      </a:r>
                      <a:r>
                        <a:rPr lang="en-US" sz="1800" b="0" dirty="0"/>
                        <a:t>, </a:t>
                      </a:r>
                      <a:r>
                        <a:rPr lang="en-US" sz="1800" b="0" dirty="0" err="1"/>
                        <a:t>solinit</a:t>
                      </a:r>
                      <a:r>
                        <a:rPr lang="en-US" sz="1800" b="0" dirty="0"/>
                        <a:t>),</a:t>
                      </a:r>
                      <a:endParaRPr lang="en-US" b="0" baseline="0" dirty="0"/>
                    </a:p>
                    <a:p>
                      <a:pPr marL="342900" indent="-342900">
                        <a:buAutoNum type="alphaLcParenBoth"/>
                      </a:pPr>
                      <a:r>
                        <a:rPr lang="en-US" baseline="0" dirty="0"/>
                        <a:t> None of them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114" y="152400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questions: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79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304800"/>
            <a:ext cx="295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Try to do yourself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62197" y="884414"/>
            <a:ext cx="8709232" cy="2396651"/>
            <a:chOff x="362197" y="884414"/>
            <a:chExt cx="8709232" cy="2396651"/>
          </a:xfrm>
        </p:grpSpPr>
        <p:sp>
          <p:nvSpPr>
            <p:cNvPr id="5" name="TextBox 4"/>
            <p:cNvSpPr txBox="1"/>
            <p:nvPr/>
          </p:nvSpPr>
          <p:spPr>
            <a:xfrm>
              <a:off x="362197" y="909935"/>
              <a:ext cx="1619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1: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981200" y="884414"/>
                  <a:ext cx="6934200" cy="8681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Given the initial value problem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+3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  with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=0.5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1200" y="884414"/>
                  <a:ext cx="6934200" cy="8681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18" t="-2098" b="-139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381000" y="1828800"/>
              <a:ext cx="8153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MATLAB function “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[x1, y1]=ode23(f, [x0,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xn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], y0)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527629" y="2290465"/>
                  <a:ext cx="75438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 to estimate the values of </a:t>
                  </a:r>
                  <a:r>
                    <a:rPr 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1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≤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≤4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using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=0.2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629" y="2290465"/>
                  <a:ext cx="75438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93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524000" y="2819400"/>
                  <a:ext cx="60198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(ii) to plot the solution curve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[1,  4]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0" y="2819400"/>
                  <a:ext cx="60198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518" t="-10667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9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62197" y="3962400"/>
            <a:ext cx="7181602" cy="1757065"/>
            <a:chOff x="362197" y="3962400"/>
            <a:chExt cx="7181602" cy="1757065"/>
          </a:xfrm>
        </p:grpSpPr>
        <p:sp>
          <p:nvSpPr>
            <p:cNvPr id="12" name="TextBox 11"/>
            <p:cNvSpPr txBox="1"/>
            <p:nvPr/>
          </p:nvSpPr>
          <p:spPr>
            <a:xfrm>
              <a:off x="362197" y="3962400"/>
              <a:ext cx="1619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2: 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995948"/>
              <a:ext cx="257696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/>
                <a:t>Given the system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22938217"/>
                    </p:ext>
                  </p:extLst>
                </p:nvPr>
              </p:nvGraphicFramePr>
              <p:xfrm>
                <a:off x="1978353" y="4516438"/>
                <a:ext cx="4117647" cy="7413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9" name="Equation" r:id="rId6" imgW="2120760" imgH="393480" progId="Equation.DSMT4">
                        <p:embed/>
                      </p:oleObj>
                    </mc:Choice>
                    <mc:Fallback>
                      <p:oleObj name="Equation" r:id="rId6" imgW="2120760" imgH="393480" progId="Equation.DSMT4">
                        <p:embed/>
                        <p:pic>
                          <p:nvPicPr>
                            <p:cNvPr id="0" name="Object 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8353" y="4516438"/>
                              <a:ext cx="4117647" cy="74136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1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22938217"/>
                    </p:ext>
                  </p:extLst>
                </p:nvPr>
              </p:nvGraphicFramePr>
              <p:xfrm>
                <a:off x="1978353" y="4516438"/>
                <a:ext cx="4117647" cy="74136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48" name="Equation" r:id="rId8" imgW="2120760" imgH="393480" progId="Equation.DSMT4">
                        <p:embed/>
                      </p:oleObj>
                    </mc:Choice>
                    <mc:Fallback>
                      <p:oleObj name="Equation" r:id="rId8" imgW="2120760" imgH="393480" progId="Equation.DSMT4">
                        <p:embed/>
                        <p:pic>
                          <p:nvPicPr>
                            <p:cNvPr id="0" name="Object 8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78353" y="4516438"/>
                              <a:ext cx="4117647" cy="741362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84628" y="5257800"/>
                  <a:ext cx="715917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the initial conditions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=−1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and .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628" y="5257800"/>
                  <a:ext cx="7159171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78" t="-10667" b="-2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06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" y="4038600"/>
            <a:ext cx="8610600" cy="1317486"/>
            <a:chOff x="228600" y="4038600"/>
            <a:chExt cx="8610600" cy="1317486"/>
          </a:xfrm>
        </p:grpSpPr>
        <p:sp>
          <p:nvSpPr>
            <p:cNvPr id="4" name="TextBox 3"/>
            <p:cNvSpPr txBox="1"/>
            <p:nvPr/>
          </p:nvSpPr>
          <p:spPr>
            <a:xfrm>
              <a:off x="3352800" y="4038600"/>
              <a:ext cx="211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Reference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8600" y="4648200"/>
              <a:ext cx="8610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/>
                <a:t>[1] </a:t>
              </a:r>
              <a:r>
                <a:rPr lang="en-US" sz="2000" dirty="0"/>
                <a:t>Applied Numerical Methods With </a:t>
              </a:r>
              <a:r>
                <a:rPr lang="en-US" sz="2000" dirty="0" err="1"/>
                <a:t>Matlab</a:t>
              </a:r>
              <a:r>
                <a:rPr lang="en-US" sz="2000" dirty="0"/>
                <a:t> for Engineers and Scientists ( Steven </a:t>
              </a:r>
              <a:r>
                <a:rPr lang="en-US" sz="2000" dirty="0" err="1"/>
                <a:t>C.Chapra</a:t>
              </a:r>
              <a:r>
                <a:rPr lang="en-US" sz="2000" dirty="0"/>
                <a:t>).</a:t>
              </a:r>
              <a:endParaRPr lang="en-US" sz="2000" b="1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990600"/>
            <a:ext cx="8610600" cy="1524000"/>
            <a:chOff x="533400" y="990600"/>
            <a:chExt cx="8610600" cy="1524000"/>
          </a:xfrm>
        </p:grpSpPr>
        <p:sp>
          <p:nvSpPr>
            <p:cNvPr id="7" name="Rectangle 6"/>
            <p:cNvSpPr/>
            <p:nvPr/>
          </p:nvSpPr>
          <p:spPr>
            <a:xfrm>
              <a:off x="533400" y="990600"/>
              <a:ext cx="8305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MATLAB function “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[x1, y1]=ode45(F, [x0, </a:t>
              </a:r>
              <a:r>
                <a:rPr lang="en-US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xn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], y0)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”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219200" y="2052935"/>
                  <a:ext cx="52578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(ii) to plot the solution curve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[1,  1.5]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2052935"/>
                  <a:ext cx="5257800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73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219200" y="1455003"/>
                  <a:ext cx="79248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:r>
                    <a:rPr lang="en-US" sz="24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 to estimate the values of </a:t>
                  </a:r>
                  <a:r>
                    <a:rPr 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1≤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≤1.5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 using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=0.1</m:t>
                      </m:r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1455003"/>
                  <a:ext cx="79248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54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228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95254" y="607367"/>
            <a:ext cx="211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Specific aims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314" y="1371600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Discuss about the System of Equations and Higher Order Differential Equations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Solve ODEs and System of ODEs using MATLAB commands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Examples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Multiple questions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Exercises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86380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Background 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773668"/>
            <a:ext cx="31084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System of Equations</a:t>
            </a:r>
            <a:endParaRPr 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09513" y="1295400"/>
            <a:ext cx="6168138" cy="2073275"/>
            <a:chOff x="609513" y="1295400"/>
            <a:chExt cx="6168138" cy="2073275"/>
          </a:xfrm>
        </p:grpSpPr>
        <p:sp>
          <p:nvSpPr>
            <p:cNvPr id="3" name="Rectangle 2"/>
            <p:cNvSpPr/>
            <p:nvPr/>
          </p:nvSpPr>
          <p:spPr>
            <a:xfrm>
              <a:off x="609513" y="1295400"/>
              <a:ext cx="495308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Consider a system of pair of equations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147264"/>
                </p:ext>
              </p:extLst>
            </p:nvPr>
          </p:nvGraphicFramePr>
          <p:xfrm>
            <a:off x="3200400" y="1828800"/>
            <a:ext cx="1740916" cy="435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8" name="Equation" r:id="rId3" imgW="888614" imgH="215806" progId="Equation.DSMT4">
                    <p:embed/>
                  </p:oleObj>
                </mc:Choice>
                <mc:Fallback>
                  <p:oleObj name="Equation" r:id="rId3" imgW="888614" imgH="215806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1828800"/>
                          <a:ext cx="1740916" cy="435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4235885"/>
                </p:ext>
              </p:extLst>
            </p:nvPr>
          </p:nvGraphicFramePr>
          <p:xfrm>
            <a:off x="3286125" y="2384171"/>
            <a:ext cx="1797685" cy="435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9" name="Equation" r:id="rId5" imgW="901309" imgH="215806" progId="Equation.DSMT4">
                    <p:embed/>
                  </p:oleObj>
                </mc:Choice>
                <mc:Fallback>
                  <p:oleObj name="Equation" r:id="rId5" imgW="901309" imgH="215806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6125" y="2384171"/>
                          <a:ext cx="1797685" cy="435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Rectangle 9"/>
            <p:cNvSpPr/>
            <p:nvPr/>
          </p:nvSpPr>
          <p:spPr>
            <a:xfrm>
              <a:off x="696831" y="2904609"/>
              <a:ext cx="362875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subject to initial conditions,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9873253"/>
                </p:ext>
              </p:extLst>
            </p:nvPr>
          </p:nvGraphicFramePr>
          <p:xfrm>
            <a:off x="4267200" y="2895600"/>
            <a:ext cx="2510451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" name="Equation" r:id="rId7" imgW="1244520" imgH="228600" progId="Equation.DSMT4">
                    <p:embed/>
                  </p:oleObj>
                </mc:Choice>
                <mc:Fallback>
                  <p:oleObj name="Equation" r:id="rId7" imgW="12445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2895600"/>
                          <a:ext cx="2510451" cy="4730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85800" y="3505200"/>
            <a:ext cx="4109715" cy="609600"/>
            <a:chOff x="685800" y="3505200"/>
            <a:chExt cx="4109715" cy="609600"/>
          </a:xfrm>
        </p:grpSpPr>
        <p:sp>
          <p:nvSpPr>
            <p:cNvPr id="15" name="Rectangle 14"/>
            <p:cNvSpPr/>
            <p:nvPr/>
          </p:nvSpPr>
          <p:spPr>
            <a:xfrm>
              <a:off x="685800" y="3505200"/>
              <a:ext cx="41097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(</a:t>
              </a:r>
              <a:r>
                <a:rPr lang="en-US" sz="2400" b="1" dirty="0" err="1"/>
                <a:t>i</a:t>
              </a:r>
              <a:r>
                <a:rPr lang="en-US" sz="2400" b="1" dirty="0"/>
                <a:t>) Euler’s Method for a System</a:t>
              </a:r>
              <a:endParaRPr lang="en-US" sz="2400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1981200" y="3922931"/>
              <a:ext cx="152400" cy="19186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85800" y="4078069"/>
            <a:ext cx="7924800" cy="1713131"/>
            <a:chOff x="685800" y="4078069"/>
            <a:chExt cx="7924800" cy="1713131"/>
          </a:xfrm>
        </p:grpSpPr>
        <p:sp>
          <p:nvSpPr>
            <p:cNvPr id="16" name="Rectangle 15"/>
            <p:cNvSpPr/>
            <p:nvPr/>
          </p:nvSpPr>
          <p:spPr>
            <a:xfrm>
              <a:off x="685800" y="4078069"/>
              <a:ext cx="7924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/>
                <a:t>Euler’s method to the above system can be written as</a:t>
              </a: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8430331"/>
                </p:ext>
              </p:extLst>
            </p:nvPr>
          </p:nvGraphicFramePr>
          <p:xfrm>
            <a:off x="3124200" y="4648200"/>
            <a:ext cx="326440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1" name="Equation" r:id="rId9" imgW="1460500" imgH="228600" progId="Equation.DSMT4">
                    <p:embed/>
                  </p:oleObj>
                </mc:Choice>
                <mc:Fallback>
                  <p:oleObj name="Equation" r:id="rId9" imgW="14605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200" y="4648200"/>
                          <a:ext cx="3264408" cy="533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1326030"/>
                </p:ext>
              </p:extLst>
            </p:nvPr>
          </p:nvGraphicFramePr>
          <p:xfrm>
            <a:off x="3153229" y="5257800"/>
            <a:ext cx="324307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" name="Equation" r:id="rId11" imgW="1447800" imgH="228600" progId="Equation.DSMT4">
                    <p:embed/>
                  </p:oleObj>
                </mc:Choice>
                <mc:Fallback>
                  <p:oleObj name="Equation" r:id="rId11" imgW="14478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229" y="5257800"/>
                          <a:ext cx="3243072" cy="5334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1448" y="228600"/>
            <a:ext cx="3902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(ii) Rk-2 Method for a System</a:t>
            </a:r>
            <a:endParaRPr lang="en-US" sz="2400" dirty="0"/>
          </a:p>
        </p:txBody>
      </p:sp>
      <p:sp>
        <p:nvSpPr>
          <p:cNvPr id="7" name="Down Arrow 6"/>
          <p:cNvSpPr/>
          <p:nvPr/>
        </p:nvSpPr>
        <p:spPr>
          <a:xfrm>
            <a:off x="2133600" y="6096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921603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second order </a:t>
            </a:r>
            <a:r>
              <a:rPr lang="en-US" sz="2400" dirty="0" err="1"/>
              <a:t>Runge-Kutta</a:t>
            </a:r>
            <a:r>
              <a:rPr lang="en-US" sz="2400" dirty="0"/>
              <a:t> (RK-2) method to the above system can be written in the form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23899" y="1752600"/>
            <a:ext cx="3924301" cy="1143000"/>
            <a:chOff x="723899" y="1752600"/>
            <a:chExt cx="3924301" cy="1143000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403200"/>
                </p:ext>
              </p:extLst>
            </p:nvPr>
          </p:nvGraphicFramePr>
          <p:xfrm>
            <a:off x="762000" y="1752600"/>
            <a:ext cx="2286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3" name="Equation" r:id="rId3" imgW="1143000" imgH="228600" progId="Equation.DSMT4">
                    <p:embed/>
                  </p:oleObj>
                </mc:Choice>
                <mc:Fallback>
                  <p:oleObj name="Equation" r:id="rId3" imgW="11430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752600"/>
                          <a:ext cx="2286000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599566"/>
                </p:ext>
              </p:extLst>
            </p:nvPr>
          </p:nvGraphicFramePr>
          <p:xfrm>
            <a:off x="723899" y="2419350"/>
            <a:ext cx="3924301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4" name="Equation" r:id="rId5" imgW="1968500" imgH="228600" progId="Equation.DSMT4">
                    <p:embed/>
                  </p:oleObj>
                </mc:Choice>
                <mc:Fallback>
                  <p:oleObj name="Equation" r:id="rId5" imgW="19685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899" y="2419350"/>
                          <a:ext cx="3924301" cy="4762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98090"/>
              </p:ext>
            </p:extLst>
          </p:nvPr>
        </p:nvGraphicFramePr>
        <p:xfrm>
          <a:off x="5105400" y="1752600"/>
          <a:ext cx="2381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5" name="Equation" r:id="rId7" imgW="1193800" imgH="228600" progId="Equation.DSMT4">
                  <p:embed/>
                </p:oleObj>
              </mc:Choice>
              <mc:Fallback>
                <p:oleObj name="Equation" r:id="rId7" imgW="11938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52600"/>
                        <a:ext cx="2381250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385941"/>
              </p:ext>
            </p:extLst>
          </p:nvPr>
        </p:nvGraphicFramePr>
        <p:xfrm>
          <a:off x="5105400" y="2419350"/>
          <a:ext cx="4038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" name="Equation" r:id="rId9" imgW="2019300" imgH="228600" progId="Equation.DSMT4">
                  <p:embed/>
                </p:oleObj>
              </mc:Choice>
              <mc:Fallback>
                <p:oleObj name="Equation" r:id="rId9" imgW="2019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19350"/>
                        <a:ext cx="4038600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" y="475494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a similar way RK-4 method can be extended for system of equations. </a:t>
            </a:r>
            <a:r>
              <a:rPr lang="en-US" sz="2400" dirty="0">
                <a:solidFill>
                  <a:srgbClr val="FF0000"/>
                </a:solidFill>
              </a:rPr>
              <a:t>An ordinary differential equation of order</a:t>
            </a:r>
            <a:r>
              <a:rPr lang="en-US" sz="2400" dirty="0"/>
              <a:t> higher than 1 can be solved numerically by changing it into </a:t>
            </a:r>
            <a:r>
              <a:rPr lang="en-US" sz="2400" dirty="0">
                <a:solidFill>
                  <a:srgbClr val="FF0000"/>
                </a:solidFill>
              </a:rPr>
              <a:t>a system of first order equations</a:t>
            </a:r>
            <a:r>
              <a:rPr lang="en-US" sz="2400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200" y="3207603"/>
            <a:ext cx="3771901" cy="1364397"/>
            <a:chOff x="76200" y="3207603"/>
            <a:chExt cx="3771901" cy="1364397"/>
          </a:xfrm>
        </p:grpSpPr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3806213"/>
                </p:ext>
              </p:extLst>
            </p:nvPr>
          </p:nvGraphicFramePr>
          <p:xfrm>
            <a:off x="1143000" y="3352800"/>
            <a:ext cx="25908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7" name="Equation" r:id="rId11" imgW="1294838" imgH="304668" progId="Equation.DSMT4">
                    <p:embed/>
                  </p:oleObj>
                </mc:Choice>
                <mc:Fallback>
                  <p:oleObj name="Equation" r:id="rId11" imgW="1294838" imgH="304668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352800"/>
                          <a:ext cx="2590800" cy="609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2460658"/>
                </p:ext>
              </p:extLst>
            </p:nvPr>
          </p:nvGraphicFramePr>
          <p:xfrm>
            <a:off x="1143000" y="3962400"/>
            <a:ext cx="2705101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8" name="Equation" r:id="rId13" imgW="1345616" imgH="304668" progId="Equation.DSMT4">
                    <p:embed/>
                  </p:oleObj>
                </mc:Choice>
                <mc:Fallback>
                  <p:oleObj name="Equation" r:id="rId13" imgW="1345616" imgH="304668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3962400"/>
                          <a:ext cx="2705101" cy="609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20"/>
            <p:cNvSpPr/>
            <p:nvPr/>
          </p:nvSpPr>
          <p:spPr>
            <a:xfrm>
              <a:off x="76200" y="3207603"/>
              <a:ext cx="9144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/>
                <a:t>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" y="228600"/>
            <a:ext cx="5283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Order Differential Equations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8382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Taylor series solution for higher order differential equations is straightforward and similar to first order equation.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An ordinary differential equation of order </a:t>
            </a:r>
            <a:r>
              <a:rPr lang="en-US" sz="2400" dirty="0"/>
              <a:t>higher than 1 can be solved numerically by changing it into </a:t>
            </a:r>
            <a:r>
              <a:rPr lang="en-US" sz="2400" dirty="0">
                <a:solidFill>
                  <a:srgbClr val="FF0000"/>
                </a:solidFill>
              </a:rPr>
              <a:t>a system of first order equations</a:t>
            </a:r>
            <a:r>
              <a:rPr lang="en-US" sz="2400" dirty="0"/>
              <a:t>. Consider, for example, a second order initial value problem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81000" y="3209925"/>
            <a:ext cx="6781800" cy="1061740"/>
            <a:chOff x="381000" y="3209925"/>
            <a:chExt cx="6781800" cy="1061740"/>
          </a:xfrm>
        </p:grpSpPr>
        <p:sp>
          <p:nvSpPr>
            <p:cNvPr id="10" name="Rectangle 9"/>
            <p:cNvSpPr/>
            <p:nvPr/>
          </p:nvSpPr>
          <p:spPr>
            <a:xfrm>
              <a:off x="381000" y="3810000"/>
              <a:ext cx="338201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Defining the new variable</a:t>
              </a: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612283"/>
                </p:ext>
              </p:extLst>
            </p:nvPr>
          </p:nvGraphicFramePr>
          <p:xfrm>
            <a:off x="1348525" y="3209925"/>
            <a:ext cx="581427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8" name="Equation" r:id="rId3" imgW="2501640" imgH="228600" progId="Equation.DSMT4">
                    <p:embed/>
                  </p:oleObj>
                </mc:Choice>
                <mc:Fallback>
                  <p:oleObj name="Equation" r:id="rId3" imgW="250164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525" y="3209925"/>
                          <a:ext cx="5814275" cy="5238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8812615"/>
                </p:ext>
              </p:extLst>
            </p:nvPr>
          </p:nvGraphicFramePr>
          <p:xfrm>
            <a:off x="3763016" y="3886200"/>
            <a:ext cx="732784" cy="366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9" name="Equation" r:id="rId5" imgW="406048" imgH="203024" progId="Equation.DSMT4">
                    <p:embed/>
                  </p:oleObj>
                </mc:Choice>
                <mc:Fallback>
                  <p:oleObj name="Equation" r:id="rId5" imgW="406048" imgH="20302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016" y="3886200"/>
                          <a:ext cx="732784" cy="36639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81000" y="4419600"/>
            <a:ext cx="6578644" cy="2060575"/>
            <a:chOff x="381000" y="4419600"/>
            <a:chExt cx="6578644" cy="2060575"/>
          </a:xfrm>
        </p:grpSpPr>
        <p:sp>
          <p:nvSpPr>
            <p:cNvPr id="11" name="Rectangle 10"/>
            <p:cNvSpPr/>
            <p:nvPr/>
          </p:nvSpPr>
          <p:spPr>
            <a:xfrm>
              <a:off x="381000" y="4419600"/>
              <a:ext cx="65786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The above initial value problem can be written as</a:t>
              </a:r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900133"/>
                </p:ext>
              </p:extLst>
            </p:nvPr>
          </p:nvGraphicFramePr>
          <p:xfrm>
            <a:off x="1528581" y="4953000"/>
            <a:ext cx="4110219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0" name="Equation" r:id="rId7" imgW="1815840" imgH="672840" progId="Equation.DSMT4">
                    <p:embed/>
                  </p:oleObj>
                </mc:Choice>
                <mc:Fallback>
                  <p:oleObj name="Equation" r:id="rId7" imgW="1815840" imgH="6728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581" y="4953000"/>
                          <a:ext cx="4110219" cy="15271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657600" y="86380"/>
            <a:ext cx="1943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Examples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" y="816549"/>
            <a:ext cx="8915400" cy="2688651"/>
            <a:chOff x="76200" y="816549"/>
            <a:chExt cx="8915400" cy="2688651"/>
          </a:xfrm>
        </p:grpSpPr>
        <p:sp>
          <p:nvSpPr>
            <p:cNvPr id="4" name="TextBox 3"/>
            <p:cNvSpPr txBox="1"/>
            <p:nvPr/>
          </p:nvSpPr>
          <p:spPr>
            <a:xfrm>
              <a:off x="76200" y="8382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Question 1#: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828800" y="816549"/>
                  <a:ext cx="6477000" cy="4905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Given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, where 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at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816549"/>
                  <a:ext cx="6477000" cy="4905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11" t="-3750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752600" y="1443335"/>
              <a:ext cx="723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/>
                <a:t>Use MATLAB function “</a:t>
              </a:r>
              <a:r>
                <a:rPr lang="en-US" sz="2400" b="1" dirty="0"/>
                <a:t>[x1, y1]=ode23(f, [x0, </a:t>
              </a:r>
              <a:r>
                <a:rPr lang="en-US" sz="2400" b="1" dirty="0" err="1"/>
                <a:t>xn</a:t>
              </a:r>
              <a:r>
                <a:rPr lang="en-US" sz="2400" b="1" dirty="0"/>
                <a:t>], y0)</a:t>
              </a:r>
              <a:r>
                <a:rPr lang="en-US" sz="2400" dirty="0"/>
                <a:t>”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28800" y="3043535"/>
                  <a:ext cx="51054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(ii) to plot the solution curve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[0, 1.4]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043535"/>
                  <a:ext cx="51054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790" t="-10526" r="-35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28800" y="2064603"/>
                  <a:ext cx="67056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(</a:t>
                  </a:r>
                  <a:r>
                    <a:rPr lang="en-US" sz="2400" dirty="0" err="1"/>
                    <a:t>i</a:t>
                  </a:r>
                  <a:r>
                    <a:rPr lang="en-US" sz="2400" dirty="0"/>
                    <a:t>)  to estimate the values of </a:t>
                  </a:r>
                  <a:r>
                    <a:rPr lang="en-US" sz="2400" i="1" dirty="0"/>
                    <a:t>y</a:t>
                  </a:r>
                  <a:r>
                    <a:rPr lang="en-US" sz="2400" dirty="0"/>
                    <a:t>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0≤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≤1.4</m:t>
                      </m:r>
                    </m:oMath>
                  </a14:m>
                  <a:r>
                    <a:rPr lang="en-US" sz="2400" dirty="0"/>
                    <a:t>  using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=0.2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064603"/>
                  <a:ext cx="670560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64" t="-5882" r="-1364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152400" y="3881735"/>
            <a:ext cx="7543800" cy="995065"/>
            <a:chOff x="152400" y="3881735"/>
            <a:chExt cx="7543800" cy="995065"/>
          </a:xfrm>
        </p:grpSpPr>
        <p:sp>
          <p:nvSpPr>
            <p:cNvPr id="5" name="TextBox 4"/>
            <p:cNvSpPr txBox="1"/>
            <p:nvPr/>
          </p:nvSpPr>
          <p:spPr>
            <a:xfrm>
              <a:off x="152400" y="3881735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Solution: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33400" y="4386281"/>
                  <a:ext cx="7162800" cy="4905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Given equation,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, where 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at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386281"/>
                  <a:ext cx="7162800" cy="49051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62" t="-3750" r="-85" b="-2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943600" y="369278"/>
            <a:ext cx="2590800" cy="4254574"/>
            <a:chOff x="5943600" y="369278"/>
            <a:chExt cx="2590800" cy="4254574"/>
          </a:xfrm>
        </p:grpSpPr>
        <p:sp>
          <p:nvSpPr>
            <p:cNvPr id="2" name="Rectangle 1"/>
            <p:cNvSpPr/>
            <p:nvPr/>
          </p:nvSpPr>
          <p:spPr>
            <a:xfrm>
              <a:off x="5943600" y="838200"/>
              <a:ext cx="2590800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Solution =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         x             y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     0        1.0000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0.2000    0.8484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0.4000    0.7644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0.6000    0.7257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0.8000    0.7275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1.0000    0.7799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1.2000    0.9253</a:t>
              </a:r>
            </a:p>
            <a:p>
              <a:r>
                <a:rPr lang="en-US" sz="2400" dirty="0">
                  <a:solidFill>
                    <a:srgbClr val="FF0000"/>
                  </a:solidFill>
                </a:rPr>
                <a:t>    1.4000    1.3401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05600" y="369278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rgbClr val="FF0000"/>
                  </a:solidFill>
                </a:rPr>
                <a:t>Output: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52400" y="914400"/>
                <a:ext cx="5760358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:r>
                  <a:rPr lang="en-US" sz="2400" b="1" dirty="0"/>
                  <a:t>MATLAB code:</a:t>
                </a:r>
              </a:p>
              <a:p>
                <a:r>
                  <a:rPr lang="en-US" sz="2400" dirty="0"/>
                  <a:t>&gt;&gt; clear all</a:t>
                </a:r>
              </a:p>
              <a:p>
                <a:r>
                  <a:rPr lang="en-US" sz="2400" dirty="0"/>
                  <a:t>&gt;&gt; f=@(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) 2.*x.*y.^2-y;</a:t>
                </a:r>
              </a:p>
              <a:p>
                <a:r>
                  <a:rPr lang="en-US" sz="2400" dirty="0"/>
                  <a:t>&gt;&gt; [x1, y1]= ode23(f, [0:0.2:1.4], 1);</a:t>
                </a:r>
              </a:p>
              <a:p>
                <a:r>
                  <a:rPr lang="en-US" sz="2400" dirty="0"/>
                  <a:t>            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1, </m:t>
                    </m:r>
                    <m:r>
                      <a:rPr lang="en-US" sz="2400" i="1">
                        <a:latin typeface="Cambria Math"/>
                      </a:rPr>
                      <m:t>0≤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≤1.4, </m:t>
                    </m:r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=0.</m:t>
                    </m:r>
                  </m:oMath>
                </a14:m>
                <a:r>
                  <a:rPr lang="en-US" sz="2400" dirty="0"/>
                  <a:t>2</a:t>
                </a:r>
              </a:p>
              <a:p>
                <a:r>
                  <a:rPr lang="en-US" sz="2400" dirty="0"/>
                  <a:t>&gt;&gt; Solution = [x1,y1]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914400"/>
                <a:ext cx="5760358" cy="2308324"/>
              </a:xfrm>
              <a:prstGeom prst="rect">
                <a:avLst/>
              </a:prstGeom>
              <a:blipFill rotWithShape="1">
                <a:blip r:embed="rId2"/>
                <a:stretch>
                  <a:fillRect l="-1587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4344" y="0"/>
                <a:ext cx="882105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(ii) </a:t>
                </a:r>
              </a:p>
              <a:p>
                <a:r>
                  <a:rPr lang="en-US" sz="2400" dirty="0"/>
                  <a:t>&gt;&gt; </a:t>
                </a:r>
                <a:r>
                  <a:rPr lang="en-US" sz="2400" dirty="0" err="1"/>
                  <a:t>xin</a:t>
                </a:r>
                <a:r>
                  <a:rPr lang="en-US" sz="2400" dirty="0"/>
                  <a:t>=0:0.02:1.4;           % generate points with small step,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=0.</m:t>
                    </m:r>
                  </m:oMath>
                </a14:m>
                <a:r>
                  <a:rPr lang="en-US" sz="2400" dirty="0"/>
                  <a:t>02</a:t>
                </a:r>
              </a:p>
              <a:p>
                <a:r>
                  <a:rPr lang="en-US" sz="2400" dirty="0"/>
                  <a:t>&gt;&gt; [x2, y2]=ode23(f, xin,1);         %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&gt;&gt; plot(x2,y2)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4" y="0"/>
                <a:ext cx="8821056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036"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88568"/>
            <a:ext cx="4557712" cy="4583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76200" y="758995"/>
            <a:ext cx="8915400" cy="3355805"/>
            <a:chOff x="76200" y="758995"/>
            <a:chExt cx="8915400" cy="3355805"/>
          </a:xfrm>
        </p:grpSpPr>
        <p:sp>
          <p:nvSpPr>
            <p:cNvPr id="3" name="TextBox 2"/>
            <p:cNvSpPr txBox="1"/>
            <p:nvPr/>
          </p:nvSpPr>
          <p:spPr>
            <a:xfrm>
              <a:off x="76200" y="8382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Question 2#: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828800" y="758995"/>
                  <a:ext cx="6477000" cy="99360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Given IVP,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z,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−3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where 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=2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chemeClr val="tx1"/>
                          </a:solidFill>
                          <a:latin typeface="Cambria Math"/>
                        </a:rPr>
                        <m:t>at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1</a:t>
                  </a:r>
                  <a:r>
                    <a:rPr lang="en-US" sz="2400" dirty="0"/>
                    <a:t>, and z(1)=2.5</a:t>
                  </a:r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758995"/>
                  <a:ext cx="6477000" cy="99360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411" b="-128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1752600" y="2052935"/>
              <a:ext cx="72390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/>
                <a:t>Use MATLAB function “</a:t>
              </a:r>
              <a:r>
                <a:rPr lang="en-US" sz="2400" b="1" dirty="0"/>
                <a:t>[x1, y1]=ode45(F, [x0, </a:t>
              </a:r>
              <a:r>
                <a:rPr lang="en-US" sz="2400" b="1" dirty="0" err="1"/>
                <a:t>xn</a:t>
              </a:r>
              <a:r>
                <a:rPr lang="en-US" sz="2400" b="1" dirty="0"/>
                <a:t>], y0)</a:t>
              </a:r>
              <a:r>
                <a:rPr lang="en-US" sz="2400" dirty="0"/>
                <a:t>”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28800" y="3653135"/>
                  <a:ext cx="51054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(b) to plot the solution curve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[0, 1.4]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653135"/>
                  <a:ext cx="5105400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790" t="-10526" r="-835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28800" y="2674203"/>
                  <a:ext cx="67056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(a)  to estimate the values of </a:t>
                  </a:r>
                  <a:r>
                    <a:rPr lang="en-US" sz="2400" i="1" dirty="0"/>
                    <a:t>y</a:t>
                  </a:r>
                  <a:r>
                    <a:rPr lang="en-US" sz="2400" dirty="0"/>
                    <a:t> in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0≤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≤1.4</m:t>
                      </m:r>
                    </m:oMath>
                  </a14:m>
                  <a:r>
                    <a:rPr lang="en-US" sz="2400" dirty="0"/>
                    <a:t>  using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=0.1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674203"/>
                  <a:ext cx="670560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64" t="-5882" r="-1364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152400" y="4338935"/>
            <a:ext cx="8153400" cy="1909465"/>
            <a:chOff x="152400" y="4338935"/>
            <a:chExt cx="8153400" cy="1909465"/>
          </a:xfrm>
        </p:grpSpPr>
        <p:sp>
          <p:nvSpPr>
            <p:cNvPr id="4" name="TextBox 3"/>
            <p:cNvSpPr txBox="1"/>
            <p:nvPr/>
          </p:nvSpPr>
          <p:spPr>
            <a:xfrm>
              <a:off x="152400" y="4338935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Solution: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33400" y="5048071"/>
                  <a:ext cx="7772400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Given equations,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f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x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y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z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</m:t>
                      </m:r>
                    </m:oMath>
                  </a14:m>
                  <a:r>
                    <a:rPr lang="en-US" sz="2400" dirty="0"/>
                    <a:t>z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and</a:t>
                  </a:r>
                </a:p>
                <a:p>
                  <a:r>
                    <a:rPr lang="en-US" sz="2400" dirty="0"/>
                    <a:t>                              </a:t>
                  </a:r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 smtClean="0">
                          <a:latin typeface="Cambria Math"/>
                        </a:rPr>
                        <m:t>g</m:t>
                      </m:r>
                      <m:r>
                        <a:rPr lang="en-US" sz="240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x</m:t>
                      </m:r>
                      <m:r>
                        <a:rPr lang="en-US" sz="240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y</m:t>
                      </m:r>
                      <m:r>
                        <a:rPr lang="en-US" sz="240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z</m:t>
                      </m:r>
                      <m:r>
                        <a:rPr lang="en-US" sz="2400"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−3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with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=1,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=2, 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=2.5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=0.1</m:t>
                      </m:r>
                    </m:oMath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5048071"/>
                  <a:ext cx="7772400" cy="120032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255" t="-4061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1452</Words>
  <Application>Microsoft Office PowerPoint</Application>
  <PresentationFormat>On-screen Show (4:3)</PresentationFormat>
  <Paragraphs>181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Commands in MATLAB to obtain the solution of Ordinary Differential Equations (ODE) and System of ODEs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Dr. Madhabi</cp:lastModifiedBy>
  <cp:revision>209</cp:revision>
  <dcterms:created xsi:type="dcterms:W3CDTF">2006-08-16T00:00:00Z</dcterms:created>
  <dcterms:modified xsi:type="dcterms:W3CDTF">2020-08-26T11:58:50Z</dcterms:modified>
</cp:coreProperties>
</file>