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82" r:id="rId10"/>
    <p:sldId id="272" r:id="rId11"/>
    <p:sldId id="273" r:id="rId12"/>
    <p:sldId id="280" r:id="rId13"/>
    <p:sldId id="275" r:id="rId14"/>
    <p:sldId id="281" r:id="rId15"/>
    <p:sldId id="274" r:id="rId16"/>
    <p:sldId id="27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AD2"/>
    <a:srgbClr val="74FF71"/>
    <a:srgbClr val="EB7D5F"/>
    <a:srgbClr val="F2D7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0BC4-6FBA-46AD-B642-88E980BE8F8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F0E6-A336-4018-ADEE-8381843B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377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7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5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5" y="4280655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4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8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5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8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5" y="461690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5" y="4801583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9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6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6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6" y="2857539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8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31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6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2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7" y="444732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77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62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55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7" y="2133603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40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5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14" indent="-454014" algn="l" defTabSz="914377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43" indent="-346066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160" indent="-339717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877" indent="-331780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05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660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139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031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8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8" y="2446757"/>
            <a:ext cx="902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36070"/>
              </p:ext>
            </p:extLst>
          </p:nvPr>
        </p:nvGraphicFramePr>
        <p:xfrm>
          <a:off x="476207" y="5186043"/>
          <a:ext cx="833580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272812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300163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653967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19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000" i="1" dirty="0" err="1" smtClean="0"/>
                        <a:t>Rushee</a:t>
                      </a:r>
                      <a:r>
                        <a:rPr lang="en-US" sz="2000" i="1" dirty="0" smtClean="0"/>
                        <a:t> &amp; rushee@aiub.edu</a:t>
                      </a:r>
                      <a:endParaRPr lang="en-US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86090" y="1538380"/>
            <a:ext cx="4943475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3" y="2128835"/>
            <a:ext cx="8436909" cy="14157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 Casting: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Casting is the process of converting  the value of a primitive data type to another primitive data type. Example: Converting an integer value to a double value and vice versa, Converting a char value to an integer and vice versa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3549011"/>
            <a:ext cx="8436909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There are two types of type casting:</a:t>
            </a:r>
          </a:p>
          <a:p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</a:t>
            </a: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47" y="4728454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smaller primitive data type to a larger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possibility of value loss during the conversion.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345" y="4732498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larger primitive data type to a smaller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Possibility of value loss during the conversion exists.</a:t>
            </a:r>
          </a:p>
        </p:txBody>
      </p:sp>
    </p:spTree>
    <p:extLst>
      <p:ext uri="{BB962C8B-B14F-4D97-AF65-F5344CB8AC3E}">
        <p14:creationId xmlns:p14="http://schemas.microsoft.com/office/powerpoint/2010/main" val="88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7338"/>
              </p:ext>
            </p:extLst>
          </p:nvPr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014663" y="2981444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2976" y="3022071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91289" y="2971439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6544"/>
              </p:ext>
            </p:extLst>
          </p:nvPr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1121656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283"/>
              </p:ext>
            </p:extLst>
          </p:nvPr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888917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4558"/>
              </p:ext>
            </p:extLst>
          </p:nvPr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6713091" y="4607313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228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008581" y="3017427"/>
            <a:ext cx="88034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52978" y="3022071"/>
            <a:ext cx="86405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91296" y="3022071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121658" y="4607313"/>
            <a:ext cx="8574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3878728" y="4607313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743708" y="4607313"/>
            <a:ext cx="85311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128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Implicit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byte type variable, one short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s1;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5686"/>
              </p:ext>
            </p:extLst>
          </p:nvPr>
        </p:nvGraphicFramePr>
        <p:xfrm>
          <a:off x="4229817" y="3819765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41258"/>
              </p:ext>
            </p:extLst>
          </p:nvPr>
        </p:nvGraphicFramePr>
        <p:xfrm>
          <a:off x="252177" y="437197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b1 = 120;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123" y="3834049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120 in 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122" y="3808291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62061"/>
              </p:ext>
            </p:extLst>
          </p:nvPr>
        </p:nvGraphicFramePr>
        <p:xfrm>
          <a:off x="4229817" y="3815599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s1 = b1;	//implicit type casting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23" y="3806306"/>
            <a:ext cx="3201983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b1 in 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61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Sign bit of b1 get copied into the sign bit of s1. Rest of the  bits of b1 gets copied into their respective positions in s1.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585"/>
              </p:ext>
            </p:extLst>
          </p:nvPr>
        </p:nvGraphicFramePr>
        <p:xfrm>
          <a:off x="252177" y="4369163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1484"/>
              </p:ext>
            </p:extLst>
          </p:nvPr>
        </p:nvGraphicFramePr>
        <p:xfrm>
          <a:off x="252177" y="437816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4043" y="4926468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Rest of the bits in s1 is filled with 0.</a:t>
            </a: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123" y="3831715"/>
            <a:ext cx="32019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of s1 is 120</a:t>
            </a:r>
          </a:p>
        </p:txBody>
      </p:sp>
    </p:spTree>
    <p:extLst>
      <p:ext uri="{BB962C8B-B14F-4D97-AF65-F5344CB8AC3E}">
        <p14:creationId xmlns:p14="http://schemas.microsoft.com/office/powerpoint/2010/main" val="9464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Explicit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short type variable, one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s2;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b2;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3564"/>
              </p:ext>
            </p:extLst>
          </p:nvPr>
        </p:nvGraphicFramePr>
        <p:xfrm>
          <a:off x="4317683" y="4326692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61241"/>
              </p:ext>
            </p:extLst>
          </p:nvPr>
        </p:nvGraphicFramePr>
        <p:xfrm>
          <a:off x="340043" y="3838731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s2 = 130;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b2 = (byte) s2;	//explicit type casting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58"/>
            <a:ext cx="3169920" cy="631198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The bits of b2 gets filled up by the respective bits of s2.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8" y="434012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130 in s2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9498"/>
              </p:ext>
            </p:extLst>
          </p:nvPr>
        </p:nvGraphicFramePr>
        <p:xfrm>
          <a:off x="340043" y="3845308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0107" y="432656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 in 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4" y="433877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s2 in b2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675"/>
              </p:ext>
            </p:extLst>
          </p:nvPr>
        </p:nvGraphicFramePr>
        <p:xfrm>
          <a:off x="4317683" y="4338776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100" y="431024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-126.</a:t>
            </a:r>
          </a:p>
        </p:txBody>
      </p:sp>
    </p:spTree>
    <p:extLst>
      <p:ext uri="{BB962C8B-B14F-4D97-AF65-F5344CB8AC3E}">
        <p14:creationId xmlns:p14="http://schemas.microsoft.com/office/powerpoint/2010/main" val="553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5081"/>
              </p:ext>
            </p:extLst>
          </p:nvPr>
        </p:nvGraphicFramePr>
        <p:xfrm>
          <a:off x="250828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96523" y="285902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576" y="214538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18653"/>
              </p:ext>
            </p:extLst>
          </p:nvPr>
        </p:nvGraphicFramePr>
        <p:xfrm>
          <a:off x="3233214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188428" y="285902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8963" y="214538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56019"/>
              </p:ext>
            </p:extLst>
          </p:nvPr>
        </p:nvGraphicFramePr>
        <p:xfrm>
          <a:off x="250828" y="454230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96523" y="475694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576" y="4043304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31459"/>
              </p:ext>
            </p:extLst>
          </p:nvPr>
        </p:nvGraphicFramePr>
        <p:xfrm>
          <a:off x="3233214" y="454831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201128" y="476295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8963" y="404931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solidFill>
              <a:srgbClr val="EB7D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837"/>
              </p:ext>
            </p:extLst>
          </p:nvPr>
        </p:nvGraphicFramePr>
        <p:xfrm>
          <a:off x="6194428" y="264627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140123" y="2860917"/>
            <a:ext cx="94978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0176" y="214727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30333"/>
              </p:ext>
            </p:extLst>
          </p:nvPr>
        </p:nvGraphicFramePr>
        <p:xfrm>
          <a:off x="6202430" y="4549446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7173990" y="4775657"/>
            <a:ext cx="94569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03249" y="406201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0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52476"/>
              </p:ext>
            </p:extLst>
          </p:nvPr>
        </p:nvGraphicFramePr>
        <p:xfrm>
          <a:off x="982818" y="299001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26884" y="3200767"/>
            <a:ext cx="99469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8397" y="248178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8028" y="320076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0600" y="2512656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0858"/>
              </p:ext>
            </p:extLst>
          </p:nvPr>
        </p:nvGraphicFramePr>
        <p:xfrm>
          <a:off x="5443036" y="298723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2376"/>
              </p:ext>
            </p:extLst>
          </p:nvPr>
        </p:nvGraphicFramePr>
        <p:xfrm>
          <a:off x="248715" y="4600949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30511"/>
              </p:ext>
            </p:extLst>
          </p:nvPr>
        </p:nvGraphicFramePr>
        <p:xfrm>
          <a:off x="4708933" y="4591793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45226" y="4842897"/>
            <a:ext cx="8631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6739" y="412391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5326" y="4826615"/>
            <a:ext cx="86318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839" y="4107636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341020" y="4794349"/>
            <a:ext cx="8259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2539" y="4075369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75255" y="4781372"/>
            <a:ext cx="856120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239" y="4075369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161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20" grpId="0" animBg="1"/>
      <p:bldP spid="22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471615"/>
            <a:ext cx="7943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How to Program Java, 9th Edition,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 to Programming Using Java, 6th Edition, By David j. Eck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1471622"/>
            <a:ext cx="794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docs.oracle.com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9"/>
            <a:ext cx="7754112" cy="3009931"/>
          </a:xfrm>
        </p:spPr>
        <p:txBody>
          <a:bodyPr>
            <a:normAutofit/>
          </a:bodyPr>
          <a:lstStyle/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Data Types in Java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Memory size, Value range and default value of data types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Wrapper Classes</a:t>
            </a:r>
            <a:endParaRPr lang="en-US" sz="2400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type of type casting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casting of primitive data types</a:t>
            </a: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25760" y="2171706"/>
            <a:ext cx="12001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45" y="2421970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Primitive Data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4971" y="3406818"/>
            <a:ext cx="230099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Built in Library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7" y="2521985"/>
            <a:ext cx="272962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 Primitive Data Types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158" y="4010034"/>
            <a:ext cx="2143843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Defined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" y="3037954"/>
            <a:ext cx="1522191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Boolean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2698" y="3037954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AlphaNumeric</a:t>
            </a:r>
            <a:r>
              <a:rPr lang="en-US" dirty="0"/>
              <a:t>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199" y="3725347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Integral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5272" y="3725353"/>
            <a:ext cx="197824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Floating Point 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491" y="4542463"/>
            <a:ext cx="161377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6998" y="4542458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 Type</a:t>
            </a:r>
          </a:p>
        </p:txBody>
      </p: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2928945" y="2356373"/>
            <a:ext cx="796814" cy="65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1" idx="0"/>
          </p:cNvCxnSpPr>
          <p:nvPr/>
        </p:nvCxnSpPr>
        <p:spPr>
          <a:xfrm>
            <a:off x="4925911" y="2356373"/>
            <a:ext cx="2653981" cy="16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11" idx="2"/>
          </p:cNvCxnSpPr>
          <p:nvPr/>
        </p:nvCxnSpPr>
        <p:spPr>
          <a:xfrm flipV="1">
            <a:off x="6565471" y="2891318"/>
            <a:ext cx="1014421" cy="515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2" idx="0"/>
          </p:cNvCxnSpPr>
          <p:nvPr/>
        </p:nvCxnSpPr>
        <p:spPr>
          <a:xfrm>
            <a:off x="7579891" y="2891318"/>
            <a:ext cx="492188" cy="1118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0"/>
            <a:endCxn id="9" idx="2"/>
          </p:cNvCxnSpPr>
          <p:nvPr/>
        </p:nvCxnSpPr>
        <p:spPr>
          <a:xfrm flipV="1">
            <a:off x="761103" y="2791302"/>
            <a:ext cx="1081992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4" idx="0"/>
          </p:cNvCxnSpPr>
          <p:nvPr/>
        </p:nvCxnSpPr>
        <p:spPr>
          <a:xfrm>
            <a:off x="1843096" y="2791302"/>
            <a:ext cx="1325453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14" idx="2"/>
          </p:cNvCxnSpPr>
          <p:nvPr/>
        </p:nvCxnSpPr>
        <p:spPr>
          <a:xfrm flipV="1">
            <a:off x="2254148" y="3407287"/>
            <a:ext cx="914401" cy="318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6" idx="0"/>
          </p:cNvCxnSpPr>
          <p:nvPr/>
        </p:nvCxnSpPr>
        <p:spPr>
          <a:xfrm>
            <a:off x="3168548" y="3407287"/>
            <a:ext cx="1085846" cy="318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0"/>
            <a:endCxn id="15" idx="2"/>
          </p:cNvCxnSpPr>
          <p:nvPr/>
        </p:nvCxnSpPr>
        <p:spPr>
          <a:xfrm flipV="1">
            <a:off x="1207379" y="4094679"/>
            <a:ext cx="104676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2"/>
            <a:endCxn id="18" idx="0"/>
          </p:cNvCxnSpPr>
          <p:nvPr/>
        </p:nvCxnSpPr>
        <p:spPr>
          <a:xfrm>
            <a:off x="2254148" y="4094680"/>
            <a:ext cx="674799" cy="447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Data Type Classification Tree</a:t>
            </a:r>
            <a:endParaRPr lang="x-none" dirty="0"/>
          </a:p>
        </p:txBody>
      </p:sp>
      <p:sp>
        <p:nvSpPr>
          <p:cNvPr id="54" name="TextBox 53"/>
          <p:cNvSpPr txBox="1"/>
          <p:nvPr/>
        </p:nvSpPr>
        <p:spPr>
          <a:xfrm>
            <a:off x="259285" y="3743883"/>
            <a:ext cx="994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0483" y="5223498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9423" y="5427326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30488" y="5423533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1553" y="542352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12619" y="543101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988" y="4406935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1157" y="4406941"/>
            <a:ext cx="8681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</a:t>
            </a:r>
          </a:p>
        </p:txBody>
      </p:sp>
      <p:cxnSp>
        <p:nvCxnSpPr>
          <p:cNvPr id="62" name="Straight Connector 61"/>
          <p:cNvCxnSpPr>
            <a:stCxn id="54" idx="0"/>
            <a:endCxn id="13" idx="2"/>
          </p:cNvCxnSpPr>
          <p:nvPr/>
        </p:nvCxnSpPr>
        <p:spPr>
          <a:xfrm flipV="1">
            <a:off x="756731" y="3407287"/>
            <a:ext cx="4372" cy="33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17" idx="2"/>
          </p:cNvCxnSpPr>
          <p:nvPr/>
        </p:nvCxnSpPr>
        <p:spPr>
          <a:xfrm flipV="1">
            <a:off x="743168" y="4911796"/>
            <a:ext cx="464211" cy="311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18" idx="2"/>
          </p:cNvCxnSpPr>
          <p:nvPr/>
        </p:nvCxnSpPr>
        <p:spPr>
          <a:xfrm flipV="1">
            <a:off x="1582108" y="4911790"/>
            <a:ext cx="1346839" cy="515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18" idx="2"/>
          </p:cNvCxnSpPr>
          <p:nvPr/>
        </p:nvCxnSpPr>
        <p:spPr>
          <a:xfrm flipV="1">
            <a:off x="2473172" y="4911791"/>
            <a:ext cx="455774" cy="51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18" idx="2"/>
          </p:cNvCxnSpPr>
          <p:nvPr/>
        </p:nvCxnSpPr>
        <p:spPr>
          <a:xfrm flipH="1" flipV="1">
            <a:off x="2928947" y="4911791"/>
            <a:ext cx="435291" cy="51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18" idx="2"/>
          </p:cNvCxnSpPr>
          <p:nvPr/>
        </p:nvCxnSpPr>
        <p:spPr>
          <a:xfrm flipH="1" flipV="1">
            <a:off x="2928947" y="4911791"/>
            <a:ext cx="1326357" cy="519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0"/>
            <a:endCxn id="16" idx="2"/>
          </p:cNvCxnSpPr>
          <p:nvPr/>
        </p:nvCxnSpPr>
        <p:spPr>
          <a:xfrm flipH="1" flipV="1">
            <a:off x="4254394" y="4094685"/>
            <a:ext cx="63278" cy="3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1" idx="0"/>
            <a:endCxn id="16" idx="2"/>
          </p:cNvCxnSpPr>
          <p:nvPr/>
        </p:nvCxnSpPr>
        <p:spPr>
          <a:xfrm flipH="1" flipV="1">
            <a:off x="4254394" y="4094685"/>
            <a:ext cx="1060820" cy="31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 summary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8" y="2257431"/>
            <a:ext cx="3393423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Primitive Data Types</a:t>
            </a:r>
          </a:p>
          <a:p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boolean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int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double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32" y="2257431"/>
            <a:ext cx="4367223" cy="2585323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Non-Primitive Data Types</a:t>
            </a:r>
          </a:p>
          <a:p>
            <a:endParaRPr lang="en-US" dirty="0"/>
          </a:p>
          <a:p>
            <a:pPr algn="just"/>
            <a:r>
              <a:rPr lang="en-US" dirty="0"/>
              <a:t>Any built in library classes in java and any classes that we will be creating are non primitive Data types</a:t>
            </a:r>
            <a:r>
              <a:rPr lang="en-US" dirty="0" smtClean="0"/>
              <a:t>. Some Examples: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String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System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Size for data types</a:t>
            </a:r>
            <a:endParaRPr lang="x-non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39333"/>
              </p:ext>
            </p:extLst>
          </p:nvPr>
        </p:nvGraphicFramePr>
        <p:xfrm>
          <a:off x="421347" y="2239963"/>
          <a:ext cx="289336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539"/>
                <a:gridCol w="1573821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  <a:r>
                        <a:rPr lang="en-US" sz="19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Size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7696" y="3875960"/>
            <a:ext cx="3457575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 Byte = 8 bits,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So, 4 Bytes = 32 bits 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and, 2 Bytes = 16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147" y="2239972"/>
            <a:ext cx="541495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means that if we declare a variable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type, it will occupy 4 Bytes of memory.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146" y="3033343"/>
            <a:ext cx="541495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Similarly, When we declare a variable char c, it will occupy 2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9679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Range and Default Value 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7306"/>
              </p:ext>
            </p:extLst>
          </p:nvPr>
        </p:nvGraphicFramePr>
        <p:xfrm>
          <a:off x="295045" y="2111947"/>
          <a:ext cx="6591530" cy="399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015"/>
                <a:gridCol w="1814513"/>
                <a:gridCol w="1871662"/>
                <a:gridCol w="1557340"/>
              </a:tblGrid>
              <a:tr h="363486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Default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0L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0.0F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8013" y="2111953"/>
            <a:ext cx="1928812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 has only 2 values: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true and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013" y="3161034"/>
            <a:ext cx="1928812" cy="143885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Question is, 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How to calculate Value ranges for the other data types?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8014" y="4779159"/>
            <a:ext cx="1928811" cy="1331134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mbria" panose="02040503050406030204" pitchFamily="18" charset="0"/>
                <a:ea typeface="Cambria" panose="02040503050406030204" pitchFamily="18" charset="0"/>
              </a:rPr>
              <a:t>Formula:</a:t>
            </a:r>
          </a:p>
          <a:p>
            <a:pPr algn="just"/>
            <a:endParaRPr lang="en-US" sz="155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55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550" dirty="0">
                <a:latin typeface="Cambria" panose="02040503050406030204" pitchFamily="18" charset="0"/>
                <a:ea typeface="Cambria" panose="02040503050406030204" pitchFamily="18" charset="0"/>
              </a:rPr>
              <a:t>number of bits = n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Min Value = -2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Max Value = 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12585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9291"/>
              </p:ext>
            </p:extLst>
          </p:nvPr>
        </p:nvGraphicFramePr>
        <p:xfrm>
          <a:off x="357650" y="211383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byte is 1Byte [8 bits]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80" y="3268763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b1, b2;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7320"/>
              </p:ext>
            </p:extLst>
          </p:nvPr>
        </p:nvGraphicFramePr>
        <p:xfrm>
          <a:off x="366477" y="4768851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70130"/>
              </p:ext>
            </p:extLst>
          </p:nvPr>
        </p:nvGraphicFramePr>
        <p:xfrm>
          <a:off x="366477" y="5327015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43526" y="2630115"/>
            <a:ext cx="3571875" cy="203132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Known as Sign Bit. Represents whether the number is Positive or negative.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1, it is a negative number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0, it is a positive number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61248"/>
              </p:ext>
            </p:extLst>
          </p:nvPr>
        </p:nvGraphicFramePr>
        <p:xfrm>
          <a:off x="366477" y="4775484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17701"/>
              </p:ext>
            </p:extLst>
          </p:nvPr>
        </p:nvGraphicFramePr>
        <p:xfrm>
          <a:off x="366477" y="5332740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5404"/>
              </p:ext>
            </p:extLst>
          </p:nvPr>
        </p:nvGraphicFramePr>
        <p:xfrm>
          <a:off x="378477" y="4770513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8567"/>
              </p:ext>
            </p:extLst>
          </p:nvPr>
        </p:nvGraphicFramePr>
        <p:xfrm>
          <a:off x="361709" y="5330839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67421" y="478957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7421" y="535377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7421" y="478719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89" y="535139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127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80407"/>
              </p:ext>
            </p:extLst>
          </p:nvPr>
        </p:nvGraphicFramePr>
        <p:xfrm>
          <a:off x="365786" y="211646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-128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07495"/>
              </p:ext>
            </p:extLst>
          </p:nvPr>
        </p:nvGraphicFramePr>
        <p:xfrm>
          <a:off x="361718" y="21214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7422" y="5814433"/>
            <a:ext cx="68516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same approach can be followed for short,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long</a:t>
            </a:r>
          </a:p>
        </p:txBody>
      </p:sp>
    </p:spTree>
    <p:extLst>
      <p:ext uri="{BB962C8B-B14F-4D97-AF65-F5344CB8AC3E}">
        <p14:creationId xmlns:p14="http://schemas.microsoft.com/office/powerpoint/2010/main" val="28345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6800"/>
              </p:ext>
            </p:extLst>
          </p:nvPr>
        </p:nvGraphicFramePr>
        <p:xfrm>
          <a:off x="361715" y="21340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80" y="3240186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char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char c1, c2;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char is 2 Bytes [16 bits]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7666"/>
              </p:ext>
            </p:extLst>
          </p:nvPr>
        </p:nvGraphicFramePr>
        <p:xfrm>
          <a:off x="361715" y="474200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3526" y="2630115"/>
            <a:ext cx="3571875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 of char data type are unsigned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090" y="474351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6090" y="522345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40338"/>
              </p:ext>
            </p:extLst>
          </p:nvPr>
        </p:nvGraphicFramePr>
        <p:xfrm>
          <a:off x="366483" y="474348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090" y="474511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6090" y="522506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FFFF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10067"/>
              </p:ext>
            </p:extLst>
          </p:nvPr>
        </p:nvGraphicFramePr>
        <p:xfrm>
          <a:off x="366486" y="2121075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Wrapper Class</a:t>
            </a:r>
            <a:endParaRPr 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21342" y="2125762"/>
            <a:ext cx="830832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wrapper class is a java library class whose object wraps or contains a primitive data type.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8278"/>
              </p:ext>
            </p:extLst>
          </p:nvPr>
        </p:nvGraphicFramePr>
        <p:xfrm>
          <a:off x="421347" y="2809975"/>
          <a:ext cx="292192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895"/>
                <a:gridCol w="1661033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Wrapper Class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82494" y="2800667"/>
            <a:ext cx="5347171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Wrapper classes contains methods that are required for performing some operations regarding their respective primitive data type.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494" y="3838301"/>
            <a:ext cx="5347171" cy="14773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Example: Lets say we want to convert a String value to an integer value or double value. The Integer class has a method to convert the String into an integer and the Double class has a method that converts a String value to a double value.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494" y="5401891"/>
            <a:ext cx="5347171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double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parseDouble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72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574</TotalTime>
  <Words>1507</Words>
  <Application>Microsoft Office PowerPoint</Application>
  <PresentationFormat>On-screen Show (4:3)</PresentationFormat>
  <Paragraphs>541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Data Type and Type Casting</vt:lpstr>
      <vt:lpstr>Data Type and Type Casting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Teacher</cp:lastModifiedBy>
  <cp:revision>88</cp:revision>
  <dcterms:created xsi:type="dcterms:W3CDTF">2018-12-10T17:20:29Z</dcterms:created>
  <dcterms:modified xsi:type="dcterms:W3CDTF">2021-02-01T04:11:49Z</dcterms:modified>
</cp:coreProperties>
</file>