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320" r:id="rId2"/>
    <p:sldId id="321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310" r:id="rId13"/>
    <p:sldId id="311" r:id="rId14"/>
    <p:sldId id="291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831"/>
    <p:restoredTop sz="90978"/>
  </p:normalViewPr>
  <p:slideViewPr>
    <p:cSldViewPr snapToGrid="0" snapToObjects="1">
      <p:cViewPr varScale="1">
        <p:scale>
          <a:sx n="78" d="100"/>
          <a:sy n="78" d="100"/>
        </p:scale>
        <p:origin x="2107" y="62"/>
      </p:cViewPr>
      <p:guideLst/>
    </p:cSldViewPr>
  </p:slideViewPr>
  <p:outlineViewPr>
    <p:cViewPr>
      <p:scale>
        <a:sx n="33" d="100"/>
        <a:sy n="33" d="100"/>
      </p:scale>
      <p:origin x="0" y="-7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D322E7-7965-564D-9719-9A0FF688C6F5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06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8A43F1-A6A5-7E4B-927E-DDF68FE5DFFE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295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3F20A-7F02-B840-8EB9-EF158803263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758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F938E1-3EF9-BC4B-B1EC-886597EEDB92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2124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7C036-E1AE-7B4C-BD4C-B1E7B980DBCA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820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A8AB8-8D85-6F49-8538-5103AA5F698C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5626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8FE1A8-7B93-874C-BF2D-0E41A97177D6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299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51139-048B-EF44-A869-32C21090E267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7844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3FB67-6C28-2A4D-A385-1EE74A041609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691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093E1-1B17-DC46-9AE9-A146407710D7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7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1686F-72F7-9B45-9A4C-380E6DB60A4F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28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BA7425F-93E2-1648-8403-FEDAE1982B5B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5.png"/><Relationship Id="rId17" Type="http://schemas.microsoft.com/office/2007/relationships/hdphoto" Target="../media/hdphoto15.wdp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5" Type="http://schemas.microsoft.com/office/2007/relationships/hdphoto" Target="../media/hdphoto14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1.wdp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788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- 09</a:t>
            </a:r>
          </a:p>
        </p:txBody>
      </p:sp>
    </p:spTree>
    <p:extLst>
      <p:ext uri="{BB962C8B-B14F-4D97-AF65-F5344CB8AC3E}">
        <p14:creationId xmlns:p14="http://schemas.microsoft.com/office/powerpoint/2010/main" val="2919836452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882" y="385016"/>
            <a:ext cx="601623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FORWARD BIAS OF BASE–EMITTER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4421" y="1579026"/>
            <a:ext cx="2739284" cy="3348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2492" y="1955871"/>
            <a:ext cx="1645204" cy="363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121" y="2664282"/>
            <a:ext cx="1743555" cy="7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020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090" y="259389"/>
            <a:ext cx="5668995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COLLECTOR–EMITTER LOOP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8982" y="1152958"/>
            <a:ext cx="2414375" cy="33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725" y="1199276"/>
            <a:ext cx="1163820" cy="492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257" y="1945684"/>
            <a:ext cx="2105974" cy="840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339" y="3093793"/>
            <a:ext cx="1679837" cy="484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361" y="4462988"/>
            <a:ext cx="1106400" cy="493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559" y="3945913"/>
            <a:ext cx="3133527" cy="251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448" y="4450753"/>
            <a:ext cx="1535976" cy="478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9111" y="4462988"/>
            <a:ext cx="1119371" cy="4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95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300288"/>
            <a:ext cx="7429499" cy="79060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FIXED-BIAS CONFIGURATION </a:t>
            </a:r>
            <a:br>
              <a:rPr lang="en-US" sz="2400" b="1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EXAMPLE</a:t>
            </a:r>
            <a:endParaRPr lang="en-US" sz="2400" b="1" dirty="0">
              <a:solidFill>
                <a:schemeClr val="dk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342658-50EE-FD41-BBD8-4A4D41E8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395" y="1285713"/>
            <a:ext cx="5410200" cy="1033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B58BD9-2A51-204E-A8EE-AC0CD5C727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344" y="1733130"/>
            <a:ext cx="3340452" cy="264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4AD72-12CD-5D40-9DF6-D03A95C24D0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204" y="2477425"/>
            <a:ext cx="4598454" cy="740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93912-C80A-C049-BD72-88D070B131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92" y="3705978"/>
            <a:ext cx="555432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574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937" y="336961"/>
            <a:ext cx="4604126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Saturation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562D3-71E8-5D4E-8250-CC29904C8694}"/>
              </a:ext>
            </a:extLst>
          </p:cNvPr>
          <p:cNvSpPr/>
          <p:nvPr/>
        </p:nvSpPr>
        <p:spPr>
          <a:xfrm>
            <a:off x="243521" y="963289"/>
            <a:ext cx="84837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transistor operating in the saturation region, the current is a maximum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design. </a:t>
            </a:r>
          </a:p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saturation level is defined by the maximum collector current. </a:t>
            </a:r>
          </a:p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conditions are normally avoided because the base–collector junction is no longer reverse-biased and the output amplified signal will be distorted.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7D7DC4-8E84-814D-B077-F74080DCFF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886" y="3481944"/>
            <a:ext cx="1876425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F7D5A5-BCE6-5C44-A2DF-D8CEB20595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006" y="4420585"/>
            <a:ext cx="1072753" cy="6203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9FAD90-1A0F-2142-83E5-9BCC87294732}"/>
              </a:ext>
            </a:extLst>
          </p:cNvPr>
          <p:cNvSpPr/>
          <p:nvPr/>
        </p:nvSpPr>
        <p:spPr>
          <a:xfrm>
            <a:off x="564385" y="3921463"/>
            <a:ext cx="476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saturation current for the fixed-bias configuration is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25358-5F6D-094E-B0EE-D03CCDDC813F}"/>
              </a:ext>
            </a:extLst>
          </p:cNvPr>
          <p:cNvSpPr/>
          <p:nvPr/>
        </p:nvSpPr>
        <p:spPr>
          <a:xfrm>
            <a:off x="4288077" y="5382192"/>
            <a:ext cx="228634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Formata"/>
              </a:rPr>
              <a:t>See Example 4.2</a:t>
            </a:r>
            <a:r>
              <a:rPr lang="en-US" b="1" u="sng" dirty="0">
                <a:solidFill>
                  <a:srgbClr val="FF0000"/>
                </a:solidFill>
                <a:latin typeface="Times" pitchFamily="2" charset="0"/>
              </a:rPr>
              <a:t> 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650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893753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788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2340077" y="2294877"/>
            <a:ext cx="4768646" cy="658763"/>
          </a:xfrm>
          <a:prstGeom prst="rect">
            <a:avLst/>
          </a:prstGeom>
        </p:spPr>
        <p:txBody>
          <a:bodyPr vert="horz" lIns="51435" tIns="25718" rIns="51435" bIns="25718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b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Biasing - BJTs</a:t>
            </a:r>
          </a:p>
        </p:txBody>
      </p:sp>
    </p:spTree>
    <p:extLst>
      <p:ext uri="{BB962C8B-B14F-4D97-AF65-F5344CB8AC3E}">
        <p14:creationId xmlns:p14="http://schemas.microsoft.com/office/powerpoint/2010/main" val="1546727832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728" y="208913"/>
            <a:ext cx="259854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17" y="110943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DC voltages to the transistor to turn it on so that it can amplify AC signal.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desired DC current and voltage levels have been defined, a network must be constructed that will establish the desired operating point.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75" y="2178334"/>
            <a:ext cx="5084217" cy="204148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901956" y="1458410"/>
            <a:ext cx="1751067" cy="821803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lg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901956" y="1458410"/>
            <a:ext cx="1751067" cy="1608881"/>
          </a:xfrm>
          <a:prstGeom prst="straightConnector1">
            <a:avLst/>
          </a:prstGeom>
          <a:ln w="44450" cap="flat" cmpd="sng" algn="ctr">
            <a:solidFill>
              <a:schemeClr val="accent5"/>
            </a:solidFill>
            <a:prstDash val="solid"/>
            <a:round/>
            <a:headEnd type="none" w="lg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05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68" y="199821"/>
            <a:ext cx="316886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3586" y="1248327"/>
                <a:ext cx="7615451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 amplifier design requires knowledge of both the DC and AC.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 needs to be operated in active region used as amplifier.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BJT operated in cut-off and saturation region is used as a switch.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basic current relationships for a transistor are required for transistor network analysis: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 V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l-G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586" y="1248327"/>
                <a:ext cx="7615451" cy="4084911"/>
              </a:xfrm>
              <a:blipFill>
                <a:blip r:embed="rId2"/>
                <a:stretch>
                  <a:fillRect l="-500" t="-31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5701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24832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Biasing: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DC voltages to establish a fixed level of current and voltage.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applied DC establishes an operating point (Q-point) that define the region for the signal amplification.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BJT to be biased in active operating region, the following must be true: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9364" lvl="4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junction = forward biased</a:t>
            </a:r>
          </a:p>
          <a:p>
            <a:pPr marL="1769364" lvl="4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junction = reverse biased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C95811-6EFD-0B47-A6D5-23754545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568" y="199821"/>
            <a:ext cx="316886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23055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39" y="202175"/>
            <a:ext cx="7429499" cy="61087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BIASING AND THE 3 STATES OF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7104" y="1467482"/>
            <a:ext cx="4918121" cy="42348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24264" y="2048376"/>
            <a:ext cx="1431758" cy="158830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66949" y="2255921"/>
            <a:ext cx="2063416" cy="117321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139370" y="4310313"/>
            <a:ext cx="2512715" cy="570848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7137" y="169525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74542" y="186383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7778" y="375880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 Region</a:t>
            </a:r>
          </a:p>
        </p:txBody>
      </p:sp>
    </p:spTree>
    <p:extLst>
      <p:ext uri="{BB962C8B-B14F-4D97-AF65-F5344CB8AC3E}">
        <p14:creationId xmlns:p14="http://schemas.microsoft.com/office/powerpoint/2010/main" val="39807979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461" y="257693"/>
            <a:ext cx="504107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OPERATING POINT (Q-POINT)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736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Point: Quiescent point or Q-point (static point)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BJT device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biased to operate outside the max limits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result of such operation would be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shortening of the lifetime of the device or destruction of the device.</a:t>
            </a:r>
          </a:p>
          <a:p>
            <a:pPr algn="just"/>
            <a:endParaRPr lang="en-US" sz="1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chosen Q-point often depends on the intended use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42168184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634" y="292419"/>
            <a:ext cx="524073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BJT BIAS CONFIGURATIONS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86" y="1386544"/>
            <a:ext cx="7615451" cy="40849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Fixed-Bias Configuration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Emitter-Bias Configuration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Voltage-Divider Bias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541887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381" y="292269"/>
            <a:ext cx="5009238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FIXED-BIAS CONFIGURATION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786" y="1694344"/>
            <a:ext cx="4048760" cy="3239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3202" y="1651560"/>
            <a:ext cx="2867480" cy="3281792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027238" y="2958152"/>
            <a:ext cx="706272" cy="470848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017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7CB38B-7454-4371-BD96-1A63BF4711BF}"/>
</file>

<file path=customXml/itemProps2.xml><?xml version="1.0" encoding="utf-8"?>
<ds:datastoreItem xmlns:ds="http://schemas.openxmlformats.org/officeDocument/2006/customXml" ds:itemID="{9446CDC1-CB4E-4191-9D94-BDA88CC09B7A}"/>
</file>

<file path=customXml/itemProps3.xml><?xml version="1.0" encoding="utf-8"?>
<ds:datastoreItem xmlns:ds="http://schemas.openxmlformats.org/officeDocument/2006/customXml" ds:itemID="{6C2F10A6-11BD-484E-A6D2-807A4855A628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993</TotalTime>
  <Words>411</Words>
  <Application>Microsoft Office PowerPoint</Application>
  <PresentationFormat>On-screen Show (4:3)</PresentationFormat>
  <Paragraphs>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 Chancery</vt:lpstr>
      <vt:lpstr>Arial</vt:lpstr>
      <vt:lpstr>Calibri</vt:lpstr>
      <vt:lpstr>Cambria</vt:lpstr>
      <vt:lpstr>Cambria Math</vt:lpstr>
      <vt:lpstr>Formata</vt:lpstr>
      <vt:lpstr>Times</vt:lpstr>
      <vt:lpstr>Times New Roman</vt:lpstr>
      <vt:lpstr>TimesNewRomanPS</vt:lpstr>
      <vt:lpstr>AIUB</vt:lpstr>
      <vt:lpstr>PowerPoint Presentation</vt:lpstr>
      <vt:lpstr>PowerPoint Presentation</vt:lpstr>
      <vt:lpstr>BIASING</vt:lpstr>
      <vt:lpstr>INTRODUCTION</vt:lpstr>
      <vt:lpstr>INTRODUCTION</vt:lpstr>
      <vt:lpstr>BIASING AND THE 3 STATES OF OPERATION</vt:lpstr>
      <vt:lpstr>OPERATING POINT (Q-POINT)</vt:lpstr>
      <vt:lpstr>BJT BIAS CONFIGURATIONS </vt:lpstr>
      <vt:lpstr>FIXED-BIAS CONFIGURATION </vt:lpstr>
      <vt:lpstr>FORWARD BIAS OF BASE–EMITTER </vt:lpstr>
      <vt:lpstr>COLLECTOR–EMITTER LOOP </vt:lpstr>
      <vt:lpstr>FIXED-BIAS CONFIGURATION  EXAMPLE</vt:lpstr>
      <vt:lpstr>Transistor Saturation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172</cp:revision>
  <dcterms:created xsi:type="dcterms:W3CDTF">2018-09-21T15:35:45Z</dcterms:created>
  <dcterms:modified xsi:type="dcterms:W3CDTF">2020-08-02T19:03:51Z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