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E97E-E28B-43A8-8B66-79E3C296F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27BBC-39F4-4E8B-A234-A15843FA7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2CD05-E111-4382-8BD9-50678496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D33D-F6DB-4464-A7E7-7CC0F7D1A1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A64B9-0F55-4FF0-B0CB-52390023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253CE-809E-47C2-9632-11AA020B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A47B-1F6C-4996-8A31-6811BF5C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84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5D0D-3D3D-4A81-9492-3F16E136D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43077-B830-4AE0-A4A7-5CBA95786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66260-EF7A-43FE-8608-68A14021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D33D-F6DB-4464-A7E7-7CC0F7D1A1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FB9D5-84DC-48B0-B1F6-39DAC818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A8FE7-847F-4F6F-B83F-8F3305A48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A47B-1F6C-4996-8A31-6811BF5C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62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B13B9-F34D-4AC8-B11D-EE65DD752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84129-6865-47A8-983D-70D064908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35EC9-0B4A-4E40-A0AF-58F6E61F3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D33D-F6DB-4464-A7E7-7CC0F7D1A1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D779E-5C33-41C5-A589-5A4443CDE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9477D-E01C-4513-8FDF-857DD4F2C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A47B-1F6C-4996-8A31-6811BF5C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8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5978-86E0-4E47-B2E5-D96D1CCB7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AA748-3A12-4726-AD49-A04D8075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00588-9970-4AF3-B02E-40BADE5E1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D33D-F6DB-4464-A7E7-7CC0F7D1A1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61386-9F63-44F2-BD22-33E46C27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B6CCC-1CE2-4CE8-9D56-C87218D6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A47B-1F6C-4996-8A31-6811BF5C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0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E1AD-1812-4C98-B60B-7A4D9193D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F88E4-E739-40C1-A4CE-35AC5F5C0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E536D-FA7B-4D71-BC00-92095BE0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D33D-F6DB-4464-A7E7-7CC0F7D1A1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26622-198D-4A84-8C6F-4BA6C47A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57FCF-9101-4E17-BA5F-82D6E83E5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A47B-1F6C-4996-8A31-6811BF5C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D0B0-A4BF-4A1F-BB65-1E9F5F56A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FD73-3295-4819-A64B-7A20F6743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9031E6-DB65-414B-B268-3466E2AB9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BBC91-E5EA-4167-A059-066D694A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D33D-F6DB-4464-A7E7-7CC0F7D1A1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A1A9F-D8D0-4E3C-803A-B877ABF4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3CB56-0C25-476D-9D04-E00A02697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A47B-1F6C-4996-8A31-6811BF5C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1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E4C1-3371-49A8-BACF-BE5BA926C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626CB-9AA0-4F73-98CA-EB43B348F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9759E-70AE-4E9E-A693-2FDAAE115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02EBC-A578-4755-8468-1A6C3DCCB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81AA1D-DEBE-4CC8-B570-863EDCDB8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57D00-BF58-45FF-8740-B7056C236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D33D-F6DB-4464-A7E7-7CC0F7D1A1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DE679-C58D-4A8F-9313-0B38E5EA0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7867AB-AFC3-4A56-BAEB-1EFD8BFB4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A47B-1F6C-4996-8A31-6811BF5C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15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1BDF-B3FA-4BB5-9C3B-1E5EDE28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80A8BF-1B39-417A-A206-3E8812A0C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D33D-F6DB-4464-A7E7-7CC0F7D1A1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78242-C254-4214-9969-981B0C55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D79CB9-C5CB-40B4-9A5E-ADCD2781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A47B-1F6C-4996-8A31-6811BF5C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51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D293FC-C9DC-4AF4-9F92-558F418A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D33D-F6DB-4464-A7E7-7CC0F7D1A1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1FF38-21D5-4881-9CEA-98A3FE2CD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AAE75-6A02-4435-8C55-9FF0B90F6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A47B-1F6C-4996-8A31-6811BF5C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008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6642-B2A2-4D49-AF78-81039A9A2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B5CC2-9020-4B08-809D-A3B43EE4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113BA-A68F-4C0E-A371-0C4DB259B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14C4B-3909-4ED2-B4BC-73B7835B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D33D-F6DB-4464-A7E7-7CC0F7D1A1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4EC9EE-3765-4C8A-A494-3208BEC4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95B2-68B0-4B7A-8241-E8262ABB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A47B-1F6C-4996-8A31-6811BF5C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312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E661D-F895-4CD3-8889-ECEB64A06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FFBB9-8056-4E04-ABEC-73F6EBB96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389D5-13EB-4F2E-A52C-4EED93BDA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E4143-1433-48D8-B974-981CAC05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3D33D-F6DB-4464-A7E7-7CC0F7D1A1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B401B-BC78-43AC-9930-6DD13C608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2733EF-C7E6-4255-BD0B-70734344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1A47B-1F6C-4996-8A31-6811BF5C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8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693538-641D-42DD-8BBE-9137E693D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A0CE-64B9-428A-B675-C3CE9DE6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0DF70-6679-4322-B350-6D4CC9687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3D33D-F6DB-4464-A7E7-7CC0F7D1A171}" type="datetimeFigureOut">
              <a:rPr lang="en-US" smtClean="0"/>
              <a:t>3/3/2021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CD32A-E456-4A55-AA8F-B4E7155112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2EE8F-C279-4B7E-8E69-538A42B47D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1A47B-1F6C-4996-8A31-6811BF5C6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07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Relationship Id="rId9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9.png"/><Relationship Id="rId7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849" y="1263345"/>
            <a:ext cx="36713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20-2 No Perfect Engines: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038" y="1193233"/>
            <a:ext cx="4156396" cy="33390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1E27D72-9163-488E-936E-FB4FDCF1F1E3}"/>
              </a:ext>
            </a:extLst>
          </p:cNvPr>
          <p:cNvSpPr/>
          <p:nvPr/>
        </p:nvSpPr>
        <p:spPr>
          <a:xfrm>
            <a:off x="335787" y="1960772"/>
            <a:ext cx="767825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continually try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improve engine efficiency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reducing the energy Q</a:t>
            </a:r>
            <a:r>
              <a:rPr lang="en-US" sz="20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that is “thrown away” during each cycle. The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inventor’s dream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sz="20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produce the perfect engine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diagrammed in Fig, in which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reduced to zero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en-US" sz="2000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converted completely into work.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8BE48B-2A21-4418-A4AE-B1A536DBAC1F}"/>
              </a:ext>
            </a:extLst>
          </p:cNvPr>
          <p:cNvSpPr/>
          <p:nvPr/>
        </p:nvSpPr>
        <p:spPr>
          <a:xfrm>
            <a:off x="284694" y="3675945"/>
            <a:ext cx="778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Also, a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perfect engine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is only a 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dream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impossible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22BE61-BAA9-48C1-8116-E108672E2768}"/>
                  </a:ext>
                </a:extLst>
              </p:cNvPr>
              <p:cNvSpPr/>
              <p:nvPr/>
            </p:nvSpPr>
            <p:spPr>
              <a:xfrm>
                <a:off x="562872" y="4185726"/>
                <a:ext cx="5299474" cy="693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b="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= 1 = 100%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DE22BE61-BAA9-48C1-8116-E108672E27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72" y="4185726"/>
                <a:ext cx="5299474" cy="693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C2C7B459-E6B0-4A80-9A6F-656723E66C23}"/>
              </a:ext>
            </a:extLst>
          </p:cNvPr>
          <p:cNvSpPr/>
          <p:nvPr/>
        </p:nvSpPr>
        <p:spPr>
          <a:xfrm>
            <a:off x="330849" y="4975620"/>
            <a:ext cx="110629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Instead, experience gives the following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alternative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version of the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 law of thermodynamics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which says in short, </a:t>
            </a:r>
            <a:r>
              <a:rPr lang="en-US" sz="2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no perfect engines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92596C-6FEA-4D96-8C46-F354770731E1}"/>
              </a:ext>
            </a:extLst>
          </p:cNvPr>
          <p:cNvSpPr/>
          <p:nvPr/>
        </p:nvSpPr>
        <p:spPr>
          <a:xfrm>
            <a:off x="335787" y="5866813"/>
            <a:ext cx="105089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“No series of processes is possible whose sole result is the transfer of energy as heat from a thermal reservoir and the complete conversion of this energy to work”.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7AAEF7-2165-4361-9A4E-2F2CCE8C5FF5}"/>
              </a:ext>
            </a:extLst>
          </p:cNvPr>
          <p:cNvSpPr/>
          <p:nvPr/>
        </p:nvSpPr>
        <p:spPr>
          <a:xfrm>
            <a:off x="2444681" y="113222"/>
            <a:ext cx="791154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12</a:t>
            </a:r>
          </a:p>
          <a:p>
            <a:pPr lvl="0"/>
            <a:r>
              <a:rPr lang="en-US" sz="24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20: </a:t>
            </a:r>
            <a:r>
              <a:rPr lang="en-US" sz="2000" b="1" kern="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Entropy and the second law of thermodynamics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811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E40662-2E76-4118-BB9A-0A3C594620A2}"/>
                  </a:ext>
                </a:extLst>
              </p:cNvPr>
              <p:cNvSpPr/>
              <p:nvPr/>
            </p:nvSpPr>
            <p:spPr>
              <a:xfrm>
                <a:off x="904460" y="595984"/>
                <a:ext cx="10383079" cy="37060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 summarize: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thermal efficiency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applies only to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Carnot engines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Real engines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in which the processes that form the </a:t>
                </a:r>
                <a:r>
                  <a: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 cycle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are </a:t>
                </a:r>
                <a:r>
                  <a: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not reversible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have </a:t>
                </a:r>
                <a:r>
                  <a:rPr lang="en-US" sz="20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lower efficiencies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If your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were powered by a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Carnot engine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it would have an efficiency of about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55%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according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ε</m:t>
                    </m:r>
                    <m:r>
                      <a:rPr lang="en-US" sz="24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; its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actual efficiency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probably about </a:t>
                </a:r>
                <a:r>
                  <a:rPr lang="en-US" sz="2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25%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Ø"/>
                </a:pP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nuclear power plant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taken in its entirety, is an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engine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It extracts energy as heat from a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reactor core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does work by means of a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turbine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and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discharges energy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as heat to a nearby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river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 If the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power plant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operated as a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Carnot engine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its efficiency would be about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40%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; its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actual efficiency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is about </a:t>
                </a:r>
                <a:r>
                  <a: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30%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E40662-2E76-4118-BB9A-0A3C59462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60" y="595984"/>
                <a:ext cx="10383079" cy="3706015"/>
              </a:xfrm>
              <a:prstGeom prst="rect">
                <a:avLst/>
              </a:prstGeom>
              <a:blipFill>
                <a:blip r:embed="rId2"/>
                <a:stretch>
                  <a:fillRect l="-587" t="-822" r="-587" b="-2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2A550F8-B56F-4870-B813-59FFA617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462" y="4301999"/>
            <a:ext cx="2819329" cy="24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65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2245" y="351707"/>
            <a:ext cx="10905111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25. A Carnot engine has an efficiency of 22.0%. It operates between constant-temperature reservoirs differing in temperature by 75.0 C</a:t>
            </a:r>
            <a:r>
              <a:rPr lang="en-US" sz="2000" b="1" baseline="30000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 What is the temperature of the (a) lower-temperature and (b) higher-temperature reservoir?</a:t>
            </a:r>
            <a:endParaRPr lang="en-US" sz="2000" b="1" dirty="0">
              <a:solidFill>
                <a:srgbClr val="00B0F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262129" y="1914834"/>
                <a:ext cx="739247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Given, </a:t>
                </a:r>
              </a:p>
              <a:p>
                <a:r>
                  <a:rPr lang="en-US" sz="2400" b="1" dirty="0"/>
                  <a:t>Efficiency,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𝜺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𝟐𝟐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%=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𝟐𝟐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29" y="1914834"/>
                <a:ext cx="7392473" cy="830997"/>
              </a:xfrm>
              <a:prstGeom prst="rect">
                <a:avLst/>
              </a:prstGeom>
              <a:blipFill>
                <a:blip r:embed="rId2"/>
                <a:stretch>
                  <a:fillRect l="-1237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62129" y="2835226"/>
                <a:ext cx="698034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Difference in temperature,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𝟕𝟓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𝑲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129" y="2835226"/>
                <a:ext cx="6980349" cy="470000"/>
              </a:xfrm>
              <a:prstGeom prst="rect">
                <a:avLst/>
              </a:prstGeom>
              <a:blipFill>
                <a:blip r:embed="rId3"/>
                <a:stretch>
                  <a:fillRect l="-1310" t="-7792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80693" y="3557858"/>
                <a:ext cx="16356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693" y="3557858"/>
                <a:ext cx="1635616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7363" y="4202791"/>
                <a:ext cx="1918952" cy="1490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 know,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363" y="4202791"/>
                <a:ext cx="1918952" cy="1490536"/>
              </a:xfrm>
              <a:prstGeom prst="rect">
                <a:avLst/>
              </a:prstGeom>
              <a:blipFill rotWithShape="0">
                <a:blip r:embed="rId5"/>
                <a:stretch>
                  <a:fillRect l="-5096" t="-3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57589" y="5668434"/>
                <a:ext cx="3219718" cy="8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%=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𝟕𝟓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589" y="5668434"/>
                <a:ext cx="3219718" cy="84420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23526" y="5890481"/>
                <a:ext cx="264016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𝒂𝒔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     </m:t>
                    </m:r>
                    <m:sSub>
                      <m:sSub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𝑯</m:t>
                        </m:r>
                      </m:sub>
                    </m:sSub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𝟕𝟓</m:t>
                    </m:r>
                    <m:r>
                      <a:rPr lang="en-US" sz="2000" b="1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lang="en-US" sz="2000" b="1" dirty="0"/>
                  <a:t>]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26" y="5890481"/>
                <a:ext cx="2640169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15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175421-479B-4A64-9CA8-083CC034218F}"/>
                  </a:ext>
                </a:extLst>
              </p:cNvPr>
              <p:cNvSpPr txBox="1"/>
              <p:nvPr/>
            </p:nvSpPr>
            <p:spPr>
              <a:xfrm>
                <a:off x="3316309" y="3323826"/>
                <a:ext cx="6980349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𝟐𝟕𝟑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𝟐𝟕𝟑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175421-479B-4A64-9CA8-083CC0342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6309" y="3323826"/>
                <a:ext cx="6980349" cy="470000"/>
              </a:xfrm>
              <a:prstGeom prst="rect">
                <a:avLst/>
              </a:prstGeom>
              <a:blipFill>
                <a:blip r:embed="rId8"/>
                <a:stretch>
                  <a:fillRect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51E0953F-9208-4DBC-B748-F9E062BA554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13645" y="3209845"/>
            <a:ext cx="2819329" cy="24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81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78428" y="745773"/>
                <a:ext cx="3436518" cy="854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𝟕𝟓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𝟕𝟓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428" y="745773"/>
                <a:ext cx="3436518" cy="8541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36587" y="1816939"/>
                <a:ext cx="2738698" cy="8541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𝟕𝟓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𝟕𝟓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587" y="1816939"/>
                <a:ext cx="2738698" cy="85414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51076" y="2803741"/>
                <a:ext cx="33638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𝟐𝟐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1076" y="2803741"/>
                <a:ext cx="3363870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7042" y="3539282"/>
                <a:ext cx="3837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𝟐𝟔𝟔</m:t>
                      </m:r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42" y="3539282"/>
                <a:ext cx="3837904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99569" y="4133604"/>
                <a:ext cx="14725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569" y="4133604"/>
                <a:ext cx="1472583" cy="369332"/>
              </a:xfrm>
              <a:prstGeom prst="rect">
                <a:avLst/>
              </a:prstGeom>
              <a:blipFill>
                <a:blip r:embed="rId6"/>
                <a:stretch>
                  <a:fillRect r="-4564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549071" y="4675161"/>
                <a:ext cx="2881623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We have,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71" y="4675161"/>
                <a:ext cx="2881623" cy="830997"/>
              </a:xfrm>
              <a:prstGeom prst="rect">
                <a:avLst/>
              </a:prstGeom>
              <a:blipFill rotWithShape="0">
                <a:blip r:embed="rId7"/>
                <a:stretch>
                  <a:fillRect l="-3171" t="-5882" b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549071" y="6107111"/>
                <a:ext cx="21321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4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𝟑𝟒𝟏</m:t>
                      </m:r>
                      <m:r>
                        <a:rPr lang="en-US" sz="24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𝐊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071" y="6107111"/>
                <a:ext cx="2132187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F3BFE-D084-46CD-9E17-44A52EF6DBB5}"/>
                  </a:ext>
                </a:extLst>
              </p:cNvPr>
              <p:cNvSpPr/>
              <p:nvPr/>
            </p:nvSpPr>
            <p:spPr>
              <a:xfrm>
                <a:off x="3780468" y="5575802"/>
                <a:ext cx="23903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𝟐𝟔𝟔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F3BFE-D084-46CD-9E17-44A52EF6D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5575802"/>
                <a:ext cx="2390334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1878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656" y="329528"/>
            <a:ext cx="1003087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0" marR="124460" lvl="0">
              <a:lnSpc>
                <a:spcPct val="115000"/>
              </a:lnSpc>
            </a:pP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27. A Carnot engine operates between 235 </a:t>
            </a:r>
            <a:r>
              <a:rPr lang="en-US" sz="2000" b="1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 and 115 </a:t>
            </a:r>
            <a:r>
              <a:rPr lang="en-US" sz="2000" b="1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0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C, absorbing 6.30x10</a:t>
            </a:r>
            <a:r>
              <a:rPr lang="en-US" sz="2000" b="1" baseline="30000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4</a:t>
            </a:r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J per cycle at the higher temperature. (a) What is the efficiency of the engine? (b) How much work per cycle is this engine capable of performing?</a:t>
            </a:r>
            <a:endParaRPr lang="en-US" sz="2000" b="1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43189" y="1983346"/>
                <a:ext cx="3013656" cy="714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Given,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𝟐𝟑𝟓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𝟓𝟎𝟖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189" y="1983346"/>
                <a:ext cx="3013656" cy="714876"/>
              </a:xfrm>
              <a:prstGeom prst="rect">
                <a:avLst/>
              </a:prstGeom>
              <a:blipFill>
                <a:blip r:embed="rId2"/>
                <a:stretch>
                  <a:fillRect l="-2024" t="-4237" b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65915" y="2898927"/>
                <a:ext cx="3168203" cy="407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𝟏𝟏𝟓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𝟑𝟖𝟖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</m:oMath>
                  </m:oMathPara>
                </a14:m>
                <a:endParaRPr lang="en-US" sz="20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15" y="2898927"/>
                <a:ext cx="3168203" cy="407099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403798" y="3506731"/>
                <a:ext cx="2032543" cy="313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798" y="3506731"/>
                <a:ext cx="2032543" cy="313932"/>
              </a:xfrm>
              <a:prstGeom prst="rect">
                <a:avLst/>
              </a:prstGeom>
              <a:blipFill rotWithShape="0">
                <a:blip r:embed="rId4"/>
                <a:stretch>
                  <a:fillRect l="-3593" t="-1923" r="-3892" b="-2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76743" y="4021368"/>
                <a:ext cx="10946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743" y="4021368"/>
                <a:ext cx="1094659" cy="307777"/>
              </a:xfrm>
              <a:prstGeom prst="rect">
                <a:avLst/>
              </a:prstGeom>
              <a:blipFill>
                <a:blip r:embed="rId5"/>
                <a:stretch>
                  <a:fillRect r="-5028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55430" y="4436792"/>
                <a:ext cx="1999650" cy="9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1" i="0" dirty="0">
                    <a:latin typeface="+mj-lt"/>
                  </a:rPr>
                  <a:t>We know,</a:t>
                </a:r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𝑳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30" y="4436792"/>
                <a:ext cx="1999650" cy="999313"/>
              </a:xfrm>
              <a:prstGeom prst="rect">
                <a:avLst/>
              </a:prstGeom>
              <a:blipFill>
                <a:blip r:embed="rId6"/>
                <a:stretch>
                  <a:fillRect l="-7622" t="-79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884879" y="5436105"/>
                <a:ext cx="1722203" cy="7838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𝟑𝟖𝟖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𝟓𝟎𝟖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4879" y="5436105"/>
                <a:ext cx="1722203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78847" y="6275210"/>
                <a:ext cx="246009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𝟐𝟑𝟔𝟐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𝟐𝟑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𝟔𝟐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847" y="6275210"/>
                <a:ext cx="2460097" cy="307777"/>
              </a:xfrm>
              <a:prstGeom prst="rect">
                <a:avLst/>
              </a:prstGeom>
              <a:blipFill>
                <a:blip r:embed="rId8"/>
                <a:stretch>
                  <a:fillRect l="-744" r="-2233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CCB47BF-54D2-42EA-B6E4-E7070E1893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51036" y="2199705"/>
            <a:ext cx="2819329" cy="245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45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9260" y="1003152"/>
                <a:ext cx="314990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𝑻𝒉𝒆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𝒘𝒐𝒓𝒌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𝒅𝒐𝒏𝒆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𝒑𝒆𝒓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𝒄𝒚𝒄𝒍𝒆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260" y="1003152"/>
                <a:ext cx="3149901" cy="615553"/>
              </a:xfrm>
              <a:prstGeom prst="rect">
                <a:avLst/>
              </a:prstGeom>
              <a:blipFill rotWithShape="0">
                <a:blip r:embed="rId2"/>
                <a:stretch>
                  <a:fillRect l="-1741" t="-1980" r="-967" b="-13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967469" y="975994"/>
                <a:ext cx="1316771" cy="6265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𝑸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7469" y="975994"/>
                <a:ext cx="1316771" cy="626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127956" y="2063060"/>
                <a:ext cx="2881686" cy="313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𝟐𝟑𝟔𝟐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 ×(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7956" y="2063060"/>
                <a:ext cx="2881686" cy="313932"/>
              </a:xfrm>
              <a:prstGeom prst="rect">
                <a:avLst/>
              </a:prstGeom>
              <a:blipFill>
                <a:blip r:embed="rId4"/>
                <a:stretch>
                  <a:fillRect l="-423" t="-1923" r="-2960" b="-3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23156" y="2837540"/>
                <a:ext cx="2092432" cy="313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𝑾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𝟒𝟖</m:t>
                      </m:r>
                      <m:r>
                        <a:rPr lang="en-US" sz="2000" b="1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3156" y="2837540"/>
                <a:ext cx="2092432" cy="313932"/>
              </a:xfrm>
              <a:prstGeom prst="rect">
                <a:avLst/>
              </a:prstGeom>
              <a:blipFill>
                <a:blip r:embed="rId5"/>
                <a:stretch>
                  <a:fillRect l="-2332" t="-1923" r="-4082" b="-28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621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4" ma:contentTypeDescription="Create a new document." ma:contentTypeScope="" ma:versionID="f361e67a103f7b186226d74d81b465cb">
  <xsd:schema xmlns:xsd="http://www.w3.org/2001/XMLSchema" xmlns:xs="http://www.w3.org/2001/XMLSchema" xmlns:p="http://schemas.microsoft.com/office/2006/metadata/properties" xmlns:ns2="a12ddc03-b357-499c-864f-c6204d3dd0f9" targetNamespace="http://schemas.microsoft.com/office/2006/metadata/properties" ma:root="true" ma:fieldsID="902c0b63b2fb4e35a9a9cd4607726096" ns2:_="">
    <xsd:import namespace="a12ddc03-b357-499c-864f-c6204d3dd0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dc03-b357-499c-864f-c6204d3dd0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1CA766-EBCF-4499-A080-0064AB6A2C9C}"/>
</file>

<file path=customXml/itemProps2.xml><?xml version="1.0" encoding="utf-8"?>
<ds:datastoreItem xmlns:ds="http://schemas.openxmlformats.org/officeDocument/2006/customXml" ds:itemID="{8C437692-7B4F-4C88-A31B-2C408FB668D4}"/>
</file>

<file path=customXml/itemProps3.xml><?xml version="1.0" encoding="utf-8"?>
<ds:datastoreItem xmlns:ds="http://schemas.openxmlformats.org/officeDocument/2006/customXml" ds:itemID="{BB4F40D3-6406-49CE-B8FD-CBC889CC6ED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567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Lubna</dc:creator>
  <cp:lastModifiedBy>Dr. Md. Nurul Kabir Bhuiyan</cp:lastModifiedBy>
  <cp:revision>61</cp:revision>
  <dcterms:created xsi:type="dcterms:W3CDTF">2020-05-31T11:40:13Z</dcterms:created>
  <dcterms:modified xsi:type="dcterms:W3CDTF">2021-03-03T06:24:38Z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