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34FA0-A5B9-4931-A830-4B36B8AFA54F}" v="10" dt="2021-04-12T04:30:38.002"/>
    <p1510:client id="{865E8905-3A9F-4DF8-BE85-8764B14DC0D4}" v="1" dt="2019-04-17T04:06:04.648"/>
    <p1510:client id="{D8951C7A-A6EB-4046-A164-E89722A2F8A9}" v="8" dt="2021-04-12T04:29:4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azid-Ul-Haque" userId="S::mazid@aiub.edu::3a742772-d50c-472d-b4b2-47d79abf1a0c" providerId="AD" clId="Web-{35F34FA0-A5B9-4931-A830-4B36B8AFA54F}"/>
    <pc:docChg chg="modSld">
      <pc:chgData name="Md. Mazid-Ul-Haque" userId="S::mazid@aiub.edu::3a742772-d50c-472d-b4b2-47d79abf1a0c" providerId="AD" clId="Web-{35F34FA0-A5B9-4931-A830-4B36B8AFA54F}" dt="2021-04-12T04:30:38.002" v="4" actId="20577"/>
      <pc:docMkLst>
        <pc:docMk/>
      </pc:docMkLst>
      <pc:sldChg chg="modSp">
        <pc:chgData name="Md. Mazid-Ul-Haque" userId="S::mazid@aiub.edu::3a742772-d50c-472d-b4b2-47d79abf1a0c" providerId="AD" clId="Web-{35F34FA0-A5B9-4931-A830-4B36B8AFA54F}" dt="2021-04-12T04:30:38.002" v="4" actId="20577"/>
        <pc:sldMkLst>
          <pc:docMk/>
          <pc:sldMk cId="21069867" sldId="269"/>
        </pc:sldMkLst>
        <pc:spChg chg="mod">
          <ac:chgData name="Md. Mazid-Ul-Haque" userId="S::mazid@aiub.edu::3a742772-d50c-472d-b4b2-47d79abf1a0c" providerId="AD" clId="Web-{35F34FA0-A5B9-4931-A830-4B36B8AFA54F}" dt="2021-04-12T04:30:38.002" v="4" actId="20577"/>
          <ac:spMkLst>
            <pc:docMk/>
            <pc:sldMk cId="21069867" sldId="269"/>
            <ac:spMk id="7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Mazid-Ul-Haque" userId="S::mazid@aiub.edu::3a742772-d50c-472d-b4b2-47d79abf1a0c" providerId="AD" clId="Web-{D8951C7A-A6EB-4046-A164-E89722A2F8A9}"/>
    <pc:docChg chg="modSld">
      <pc:chgData name="Md. Mazid-Ul-Haque" userId="S::mazid@aiub.edu::3a742772-d50c-472d-b4b2-47d79abf1a0c" providerId="AD" clId="Web-{D8951C7A-A6EB-4046-A164-E89722A2F8A9}" dt="2021-04-12T04:29:46.409" v="3" actId="20577"/>
      <pc:docMkLst>
        <pc:docMk/>
      </pc:docMkLst>
      <pc:sldChg chg="modSp">
        <pc:chgData name="Md. Mazid-Ul-Haque" userId="S::mazid@aiub.edu::3a742772-d50c-472d-b4b2-47d79abf1a0c" providerId="AD" clId="Web-{D8951C7A-A6EB-4046-A164-E89722A2F8A9}" dt="2021-04-12T04:29:46.409" v="3" actId="20577"/>
        <pc:sldMkLst>
          <pc:docMk/>
          <pc:sldMk cId="21069867" sldId="269"/>
        </pc:sldMkLst>
        <pc:spChg chg="mod">
          <ac:chgData name="Md. Mazid-Ul-Haque" userId="S::mazid@aiub.edu::3a742772-d50c-472d-b4b2-47d79abf1a0c" providerId="AD" clId="Web-{D8951C7A-A6EB-4046-A164-E89722A2F8A9}" dt="2021-04-12T04:29:46.409" v="3" actId="20577"/>
          <ac:spMkLst>
            <pc:docMk/>
            <pc:sldMk cId="21069867" sldId="269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2106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914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err="1"/>
                        <a:t>Jannatul</a:t>
                      </a:r>
                      <a:r>
                        <a:rPr lang="en-US" i="1" baseline="0"/>
                        <a:t> </a:t>
                      </a:r>
                      <a:r>
                        <a:rPr lang="en-US" i="1" baseline="0" err="1"/>
                        <a:t>Maowa</a:t>
                      </a:r>
                      <a:r>
                        <a:rPr lang="en-US" i="1" baseline="0"/>
                        <a:t>                  </a:t>
                      </a:r>
                      <a:r>
                        <a:rPr lang="en-US" b="1" i="0" baseline="0"/>
                        <a:t>Email: </a:t>
                      </a:r>
                      <a:r>
                        <a:rPr lang="en-US" i="1" baseline="0"/>
                        <a:t>maowa@aiub.edu</a:t>
                      </a:r>
                      <a:endParaRPr lang="en-US" i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Data Structure (Theory)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/>
              <a:t>Label vertex </a:t>
            </a:r>
            <a:r>
              <a:rPr lang="en-US" altLang="ja-JP">
                <a:solidFill>
                  <a:srgbClr val="FF0000"/>
                </a:solidFill>
              </a:rPr>
              <a:t>7</a:t>
            </a:r>
            <a:r>
              <a:rPr lang="en-US" altLang="ja-JP"/>
              <a:t> and return to </a:t>
            </a:r>
            <a:r>
              <a:rPr lang="en-US" altLang="ja-JP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DFS Example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/>
          </a:p>
          <a:p>
            <a:endParaRPr kumimoji="1" lang="en-US" altLang="ja-JP" b="1"/>
          </a:p>
          <a:p>
            <a:endParaRPr lang="en-US" altLang="ja-JP" b="1"/>
          </a:p>
          <a:p>
            <a:r>
              <a:rPr lang="en-US" altLang="ja-JP" b="1"/>
              <a:t> </a:t>
            </a:r>
            <a:endParaRPr kumimoji="1" lang="ja-JP" altLang="en-US" b="1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/>
              <a:t>1</a:t>
            </a:r>
          </a:p>
          <a:p>
            <a:endParaRPr lang="en-US" altLang="ja-JP" b="1"/>
          </a:p>
          <a:p>
            <a:r>
              <a:rPr lang="en-US" altLang="ja-JP" b="1"/>
              <a:t> </a:t>
            </a:r>
            <a:endParaRPr kumimoji="1" lang="ja-JP" altLang="en-US" b="1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/>
          </a:p>
          <a:p>
            <a:endParaRPr kumimoji="1" lang="en-US" altLang="ja-JP" b="1"/>
          </a:p>
          <a:p>
            <a:endParaRPr lang="en-US" altLang="ja-JP" b="1"/>
          </a:p>
          <a:p>
            <a:r>
              <a:rPr lang="en-US" altLang="ja-JP" b="1"/>
              <a:t> </a:t>
            </a:r>
            <a:endParaRPr kumimoji="1" lang="ja-JP" altLang="en-US" b="1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>
                <a:solidFill>
                  <a:srgbClr val="FF0000"/>
                </a:solidFill>
              </a:rPr>
              <a:t>OUTPUT:</a:t>
            </a:r>
            <a:endParaRPr lang="en-US" altLang="ja-JP" sz="320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Depth-First Search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>
                    <a:solidFill>
                      <a:srgbClr val="FF0000"/>
                    </a:solidFill>
                  </a:rPr>
                  <a:t>deeper</a:t>
                </a:r>
                <a:r>
                  <a:rPr lang="en-US" sz="280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>
                    <a:solidFill>
                      <a:srgbClr val="FF0000"/>
                    </a:solidFill>
                  </a:rPr>
                  <a:t>LIFO</a:t>
                </a:r>
                <a:r>
                  <a:rPr lang="en-US" sz="2800">
                    <a:solidFill>
                      <a:schemeClr val="tx1"/>
                    </a:solidFill>
                  </a:rPr>
                  <a:t> mechanism)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>
                    <a:solidFill>
                      <a:schemeClr val="tx1"/>
                    </a:solidFill>
                  </a:rPr>
                  <a:t> out of the most recently </a:t>
                </a:r>
                <a:r>
                  <a:rPr lang="en-US" sz="2400" b="1">
                    <a:solidFill>
                      <a:srgbClr val="FF0000"/>
                    </a:solidFill>
                  </a:rPr>
                  <a:t>discovered</a:t>
                </a:r>
                <a:r>
                  <a:rPr lang="en-US" sz="2400">
                    <a:solidFill>
                      <a:schemeClr val="tx1"/>
                    </a:solidFill>
                  </a:rPr>
                  <a:t> vertex v that still has </a:t>
                </a:r>
                <a:r>
                  <a:rPr lang="en-US" sz="2400" b="1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>
                    <a:solidFill>
                      <a:schemeClr val="tx1"/>
                    </a:solidFill>
                  </a:rPr>
                  <a:t> edges.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>
                    <a:solidFill>
                      <a:schemeClr val="tx1"/>
                    </a:solidFill>
                  </a:rPr>
                  <a:t>When all of v’s edges have been explored, backtrack to the vertex from which v was discovered.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>
                    <a:solidFill>
                      <a:schemeClr val="tx1"/>
                    </a:solidFill>
                  </a:rPr>
                  <a:t> (</a:t>
                </a:r>
                <a:r>
                  <a:rPr lang="en-US" sz="240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>
                    <a:solidFill>
                      <a:srgbClr val="FF0000"/>
                    </a:solidFill>
                  </a:rPr>
                  <a:t>WHITE</a:t>
                </a:r>
                <a:r>
                  <a:rPr lang="en-US" sz="2400">
                    <a:solidFill>
                      <a:srgbClr val="FF0000"/>
                    </a:solidFill>
                  </a:rPr>
                  <a:t>:</a:t>
                </a:r>
                <a:r>
                  <a:rPr lang="en-US" sz="240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>
                    <a:solidFill>
                      <a:srgbClr val="FF0000"/>
                    </a:solidFill>
                  </a:rPr>
                  <a:t>GRAY</a:t>
                </a:r>
                <a:r>
                  <a:rPr lang="en-US" sz="2400">
                    <a:solidFill>
                      <a:srgbClr val="FF0000"/>
                    </a:solidFill>
                  </a:rPr>
                  <a:t>:</a:t>
                </a:r>
                <a:r>
                  <a:rPr lang="en-US" sz="240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>
                    <a:solidFill>
                      <a:srgbClr val="FF0000"/>
                    </a:solidFill>
                  </a:rPr>
                  <a:t>BLACK</a:t>
                </a:r>
                <a:r>
                  <a:rPr lang="en-US" sz="2400">
                    <a:solidFill>
                      <a:srgbClr val="FF0000"/>
                    </a:solidFill>
                  </a:rPr>
                  <a:t>:</a:t>
                </a:r>
                <a:r>
                  <a:rPr lang="en-US" sz="240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>
                <a:blip r:embed="rId2"/>
                <a:stretch>
                  <a:fillRect l="-566" t="-2564" r="-920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/>
              <a:t>DFS can be used to classify </a:t>
            </a:r>
            <a:r>
              <a:rPr lang="en-US" sz="2200">
                <a:solidFill>
                  <a:srgbClr val="FF0000"/>
                </a:solidFill>
              </a:rPr>
              <a:t>edges</a:t>
            </a:r>
            <a:r>
              <a:rPr lang="en-US" sz="220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>
                <a:solidFill>
                  <a:srgbClr val="FF0000"/>
                </a:solidFill>
              </a:rPr>
              <a:t>Tree edges</a:t>
            </a:r>
            <a:r>
              <a:rPr lang="en-US" sz="2200">
                <a:solidFill>
                  <a:srgbClr val="FF0000"/>
                </a:solidFill>
              </a:rPr>
              <a:t>: </a:t>
            </a:r>
            <a:r>
              <a:rPr lang="en-US" sz="220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>
                <a:solidFill>
                  <a:srgbClr val="FF0000"/>
                </a:solidFill>
              </a:rPr>
              <a:t>Back edges</a:t>
            </a:r>
            <a:r>
              <a:rPr lang="en-US" sz="2200">
                <a:solidFill>
                  <a:srgbClr val="FF0000"/>
                </a:solidFill>
              </a:rPr>
              <a:t>:</a:t>
            </a:r>
            <a:r>
              <a:rPr lang="en-US" sz="220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>
                <a:solidFill>
                  <a:srgbClr val="FF0000"/>
                </a:solidFill>
              </a:rPr>
              <a:t>Forward edges</a:t>
            </a:r>
            <a:r>
              <a:rPr lang="en-US" sz="2200">
                <a:solidFill>
                  <a:srgbClr val="FF0000"/>
                </a:solidFill>
              </a:rPr>
              <a:t>: </a:t>
            </a:r>
            <a:r>
              <a:rPr lang="en-US" sz="220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>
                <a:solidFill>
                  <a:srgbClr val="FF0000"/>
                </a:solidFill>
              </a:rPr>
              <a:t>Cross edges</a:t>
            </a:r>
            <a:r>
              <a:rPr lang="en-US" sz="2200">
                <a:solidFill>
                  <a:srgbClr val="FF0000"/>
                </a:solidFill>
              </a:rPr>
              <a:t>: </a:t>
            </a:r>
            <a:r>
              <a:rPr lang="en-US" sz="2200"/>
              <a:t>All other edges.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starting the traversal with node </a:t>
            </a:r>
            <a:r>
              <a:rPr lang="en-US" sz="2800" b="1" i="1">
                <a:solidFill>
                  <a:srgbClr val="0000B0"/>
                </a:solidFill>
              </a:rPr>
              <a:t>u</a:t>
            </a:r>
            <a:endParaRPr lang="en-US" sz="2800" i="1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Graph Search Methods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Given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>
                <a:solidFill>
                  <a:schemeClr val="tx1"/>
                </a:solidFill>
              </a:rPr>
              <a:t>a graph G = (V, E), directed or undirected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Goal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>
                <a:solidFill>
                  <a:schemeClr val="tx1"/>
                </a:solidFill>
              </a:rPr>
              <a:t>methodically explore every vertex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Ultimately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Graph Search Methods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Many 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rgbClr val="FF0000"/>
                </a:solidFill>
              </a:rPr>
              <a:t>Breadth-first search.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Other variants: </a:t>
            </a:r>
            <a:r>
              <a:rPr lang="en-US" sz="240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DFS Example: Classification of Edges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For a weighted graph, DFS traversal of the graph produces the minimum spanning tree and all pair shortest path 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Detecting cycle in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To test if a graph is 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Finding Strongly Connected Components of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/>
              <a:t>Solving puzzles with only one solution, such as mazes.</a:t>
            </a:r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</a:t>
            </a:r>
            <a:r>
              <a:rPr lang="en-US" b="1" err="1"/>
              <a:t>Schaum's</a:t>
            </a:r>
            <a:r>
              <a:rPr lang="en-US" b="1"/>
              <a:t> Outline of Data Structures with C++”</a:t>
            </a:r>
            <a:r>
              <a:rPr lang="en-US"/>
              <a:t>. By John R. Hubbard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“Data Structures and Program Design”, </a:t>
            </a:r>
            <a:r>
              <a:rPr lang="en-US"/>
              <a:t>Robert L. Kruse, 3</a:t>
            </a:r>
            <a:r>
              <a:rPr lang="en-US" baseline="30000"/>
              <a:t>rd</a:t>
            </a:r>
            <a:r>
              <a:rPr lang="en-US"/>
              <a:t> Edition, 1996.</a:t>
            </a:r>
            <a:r>
              <a:rPr lang="en-US" b="1"/>
              <a:t> </a:t>
            </a:r>
            <a:endParaRPr lang="en-US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“Data structures, algorithms and performance”, </a:t>
            </a:r>
            <a:r>
              <a:rPr lang="en-US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“Advanced Data Structures”, </a:t>
            </a:r>
            <a:r>
              <a:rPr lang="en-US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“Data Structures and Algorithm Analysis”, </a:t>
            </a:r>
            <a:r>
              <a:rPr lang="en-US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“C++  Data Structures”, </a:t>
            </a:r>
            <a:r>
              <a:rPr lang="en-US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/>
              <a:t>“Data Structures and Algorithms with Object-Oriented Design Patterns in C++”, </a:t>
            </a:r>
            <a:r>
              <a:rPr lang="en-US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>
                <a:hlinkClick r:id="rId2"/>
              </a:rPr>
              <a:t>https://en.wikipedia.org/wiki/Data_structure</a:t>
            </a:r>
            <a:endParaRPr lang="en-US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>
                <a:hlinkClick r:id="rId3"/>
              </a:rPr>
              <a:t>https://visualgo.net/en/dfsbfs?slide=1</a:t>
            </a:r>
            <a:endParaRPr lang="en-US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Depth-First Search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>
                <a:solidFill>
                  <a:srgbClr val="FF0000"/>
                </a:solidFill>
              </a:rPr>
              <a:t>v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err="1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>
                <a:solidFill>
                  <a:srgbClr val="FF0000"/>
                </a:solidFill>
              </a:rPr>
              <a:t>v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>
                <a:solidFill>
                  <a:srgbClr val="FF0000"/>
                </a:solidFill>
              </a:rPr>
              <a:t>u</a:t>
            </a: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Depth-First Search Example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lang="en-US" altLang="ja-JP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  <a:endParaRPr lang="en-US" altLang="ja-JP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/>
              <a:t>1</a:t>
            </a:r>
            <a:endParaRPr kumimoji="1" lang="ja-JP" altLang="en-US" b="1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Start search at vertex 1.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57CD2B-C239-4A92-87AF-10046E2F23D0}">
  <ds:schemaRefs>
    <ds:schemaRef ds:uri="549c2636-2d25-4b50-83e2-e5690fecc3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EB2DED-C193-4E90-97F7-D0C8095FF7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Application>Microsoft Office PowerPoint</Application>
  <PresentationFormat>On-screen Show (4:3)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revision>1</cp:revision>
  <dcterms:created xsi:type="dcterms:W3CDTF">2018-12-10T17:20:29Z</dcterms:created>
  <dcterms:modified xsi:type="dcterms:W3CDTF">2021-04-12T04:31:05Z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