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32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27" r:id="rId22"/>
    <p:sldId id="32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237" autoAdjust="0"/>
  </p:normalViewPr>
  <p:slideViewPr>
    <p:cSldViewPr snapToGrid="0" snapToObjects="1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lacher/lectures/Output/trees_intro/script.html" TargetMode="External"/><Relationship Id="rId2" Type="http://schemas.openxmlformats.org/officeDocument/2006/relationships/hyperlink" Target="http://courses.ics.hawaii.edu/ReviewICS241/morea/trees/TreeTraversal-Q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91209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Tree </a:t>
            </a:r>
            <a:r>
              <a:rPr lang="en-US" sz="3600" dirty="0" smtClean="0"/>
              <a:t>Traversal (cont.) </a:t>
            </a:r>
            <a:br>
              <a:rPr lang="en-US" sz="3600" dirty="0" smtClean="0"/>
            </a:br>
            <a:r>
              <a:rPr lang="en-US" sz="3600" dirty="0" smtClean="0"/>
              <a:t>Infix, Prefix and Postfix Notations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59382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03EB786-9DCE-419E-930D-4EB5EEA3D18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8: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What is the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postfix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form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for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( (x + y)   2 ) + ((x – 4) / 3)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The postfix form of the expression is obtained by carrying out a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traversal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of the binary tree (see slide # 43, Figure 10) for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This produces the postfix expression: 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x  y  +  2      x  4 – 3 / 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ADD7064-9763-485C-9639-16891B058FF5}"/>
              </a:ext>
            </a:extLst>
          </p:cNvPr>
          <p:cNvCxnSpPr/>
          <p:nvPr/>
        </p:nvCxnSpPr>
        <p:spPr>
          <a:xfrm flipV="1">
            <a:off x="2057400" y="22098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436F1D9-3902-49B4-82A3-088F7F409E97}"/>
              </a:ext>
            </a:extLst>
          </p:cNvPr>
          <p:cNvCxnSpPr/>
          <p:nvPr/>
        </p:nvCxnSpPr>
        <p:spPr>
          <a:xfrm flipV="1">
            <a:off x="6781800" y="50292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2235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34B1F42-40D9-4A0F-95F2-EFA2D0009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676400"/>
            <a:ext cx="82772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 prefix expression, a binary operator precedes its 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expression is evaluated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right to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 for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the corresponding operation with that operator with the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operands immediately to its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8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E1DF49B-552D-4FB9-9904-B4A44118DB3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7: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is the value of the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prefix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expression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 –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*   2  3  5  /      2  3  4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steps used to evaluate this expression by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working right to left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performing operations using the operands on the right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are shown in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Figure 12.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value of this expression 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EAD047A-73EF-4913-867E-F7B8CE8C80E0}"/>
              </a:ext>
            </a:extLst>
          </p:cNvPr>
          <p:cNvCxnSpPr/>
          <p:nvPr/>
        </p:nvCxnSpPr>
        <p:spPr>
          <a:xfrm flipV="1">
            <a:off x="3352800" y="2133600"/>
            <a:ext cx="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0194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</a:t>
            </a:r>
            <a:r>
              <a:rPr lang="en-US" sz="3200" b="1" dirty="0" smtClean="0">
                <a:solidFill>
                  <a:schemeClr val="tx1"/>
                </a:solidFill>
              </a:rPr>
              <a:t>Postfix </a:t>
            </a:r>
            <a:r>
              <a:rPr lang="en-US" sz="3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16F03B-7191-4741-B3AC-B904ADBC0DA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 postfix expression, a binary operator follows its 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expression is evaluated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left to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 for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the corresponding operation with that operator with the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operands immediately to its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64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</a:t>
            </a:r>
            <a:r>
              <a:rPr lang="en-US" sz="3200" b="1" dirty="0" smtClean="0">
                <a:solidFill>
                  <a:schemeClr val="tx1"/>
                </a:solidFill>
              </a:rPr>
              <a:t>Postfix </a:t>
            </a:r>
            <a:r>
              <a:rPr lang="en-US" sz="3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7AC9FF1-9AD0-4849-91AB-FC30E25F17B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9: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is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expression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2 3 *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–  4     9  3  /  +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The steps used to evaluate this expression by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starting at the left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and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carrying out operations when two operands are followed by an operator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are shown in Figure 13.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The value of this expression 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9AEFDB5-86A5-47C1-8C9C-E3E57B56A472}"/>
              </a:ext>
            </a:extLst>
          </p:cNvPr>
          <p:cNvCxnSpPr/>
          <p:nvPr/>
        </p:nvCxnSpPr>
        <p:spPr>
          <a:xfrm flipV="1">
            <a:off x="4267200" y="2057400"/>
            <a:ext cx="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22004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C2736B24-4C58-40A3-B8B4-B9503662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9913"/>
            <a:ext cx="7317284" cy="5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3979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EF693B-CDB6-496B-84D2-BDA43A7612E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value of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+   /   +   2   2   2   /   –   3   2  + 1  0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?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8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</a:rPr>
              <a:t>Solution: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xmlns="" id="{66C9428A-116E-4E50-9C3E-1FAD83E2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841500"/>
            <a:ext cx="6410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–   3   2   +   1   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xmlns="" id="{6D7E1C2F-CCD6-4FD5-8457-29C72E08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2505075"/>
            <a:ext cx="524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–   3   2   1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xmlns="" id="{66ECC143-A02F-4577-B9C2-608AC782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3209925"/>
            <a:ext cx="4430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1   1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xmlns="" id="{16051D64-5ABD-4340-8F46-7394B7FD4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057650"/>
            <a:ext cx="347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1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xmlns="" id="{E2FA1709-BFD4-43C6-9792-C1265B19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743450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4   2   1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xmlns="" id="{4CE2E72D-C334-4964-A761-929930F3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5429250"/>
            <a:ext cx="179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2   1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xmlns="" id="{5663732C-E43C-41A7-B0B5-D06761479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60991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3</a:t>
            </a:r>
            <a:endParaRPr lang="en-US" sz="2000">
              <a:solidFill>
                <a:srgbClr val="1F497D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xmlns="" id="{76EEFCEB-6927-4474-8467-EEFB44FA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181927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xmlns="" id="{259B396C-E48C-47EB-B24E-8B742AB0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519363"/>
            <a:ext cx="1371600" cy="504825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xmlns="" id="{20C5C336-0C48-4792-8E93-A35ECF80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3221038"/>
            <a:ext cx="1471612" cy="547687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xmlns="" id="{622CD614-2EC6-4993-9469-0B634193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4044950"/>
            <a:ext cx="1428750" cy="53340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xmlns="" id="{8F491A13-D975-43D4-8AB2-BD6F95BD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4779963"/>
            <a:ext cx="1614487" cy="506412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xmlns="" id="{D455968F-7E71-474C-A3A9-49D0E8270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443538"/>
            <a:ext cx="1471612" cy="519112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8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5CFF210-7ADD-48EF-BC8D-269E45666F4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value of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2   2   +   2   /   3   2   –   1   0   +   /   +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7730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</a:rPr>
              <a:t>Solution: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xmlns="" id="{96B45E11-DC7E-4658-9000-40A9BF10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908675"/>
            <a:ext cx="61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3</a:t>
            </a:r>
            <a:endParaRPr lang="en-US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xmlns="" id="{E9BE59DC-4DB1-42FD-9E6F-99A85C56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890713"/>
            <a:ext cx="62658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2   +   2   /   3   2   –   1   0   +   /   +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xmlns="" id="{81AEBD8D-AC8E-4269-BA3F-3204191E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2570163"/>
            <a:ext cx="5299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4   2   /   3   2   –   1   0   +   /   +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xmlns="" id="{00AA4115-AF6A-4043-B576-3FF42F24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3284538"/>
            <a:ext cx="4533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3   2   –   1   0   +   /   +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xmlns="" id="{0128878E-6061-4EFE-A476-84DF2EC8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935413"/>
            <a:ext cx="3652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1   0   +   /   +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xmlns="" id="{C8674C54-FA24-438B-90F4-D3AF3BAE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4613275"/>
            <a:ext cx="26717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1   /   +</a:t>
            </a: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xmlns="" id="{53113F39-C325-46FA-8BF1-C065D9BFF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67325"/>
            <a:ext cx="180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+</a:t>
            </a:r>
          </a:p>
        </p:txBody>
      </p:sp>
      <p:sp>
        <p:nvSpPr>
          <p:cNvPr id="29" name="Oval 10">
            <a:extLst>
              <a:ext uri="{FF2B5EF4-FFF2-40B4-BE49-F238E27FC236}">
                <a16:creationId xmlns:a16="http://schemas.microsoft.com/office/drawing/2014/main" xmlns="" id="{C7978E2F-DA3D-4586-BA0A-4B616C456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1878013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xmlns="" id="{BE2D08D2-4947-4143-9BFC-702BE73D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55587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xmlns="" id="{67E5AFF0-8C90-4B8C-B319-17B7F6B8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278188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xmlns="" id="{CA625562-ECC7-4DE5-9300-39DE1929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913188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xmlns="" id="{7A850721-5FE2-41ED-86A4-D700A4DF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4603750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xmlns="" id="{628A57AB-5B2E-4DC1-86F5-9A8BCBF7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525462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0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smtClean="0">
                <a:solidFill>
                  <a:schemeClr val="tx1"/>
                </a:solidFill>
              </a:rPr>
              <a:t>8.3 Tree </a:t>
            </a:r>
            <a:r>
              <a:rPr lang="en-US" sz="3200" dirty="0">
                <a:solidFill>
                  <a:schemeClr val="tx1"/>
                </a:solidFill>
              </a:rPr>
              <a:t>Traversal </a:t>
            </a:r>
            <a:r>
              <a:rPr lang="en-US" sz="3200" dirty="0" smtClean="0">
                <a:solidFill>
                  <a:schemeClr val="tx1"/>
                </a:solidFill>
              </a:rPr>
              <a:t> (cont.)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Infix, Prefix and Postfix Notations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Representing arithmetic expressions using ordered rooted trees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Evaluating Prefix and Postfix Expressions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Practice @ Home 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A8EF6934-2BCA-4ABB-A023-E582BF6C1FD8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Exercises: 7, 9 , 11, 13, 15, 17, 23, 25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33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Rosen, K. H., &amp; </a:t>
            </a:r>
            <a:r>
              <a:rPr lang="en-US" sz="2400" b="1" dirty="0" err="1"/>
              <a:t>Krithivasan</a:t>
            </a:r>
            <a:r>
              <a:rPr lang="en-US" sz="2400" b="1" dirty="0"/>
              <a:t>, K. (2012). Discrete mathematics and its applications: with combinatorics and graph theory. Tata McGraw-Hill Education. (7</a:t>
            </a:r>
            <a:r>
              <a:rPr lang="en-US" sz="2400" b="1" baseline="30000" dirty="0"/>
              <a:t>th</a:t>
            </a:r>
            <a:r>
              <a:rPr lang="en-US" sz="2400" b="1" dirty="0"/>
              <a:t> Edition)</a:t>
            </a:r>
          </a:p>
          <a:p>
            <a:pPr marL="285750" indent="-2857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8871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358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University </a:t>
            </a:r>
            <a:r>
              <a:rPr lang="en-US" dirty="0"/>
              <a:t>of Hawaii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http://courses.ics.hawaii.edu/ReviewICS241/morea/trees/TreeTraversal-QA.pdf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State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http://www.cs.fsu.edu/~lacher/lectures/Output/trees_intro/script.html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To </a:t>
            </a:r>
            <a:r>
              <a:rPr lang="en-US" sz="2800" dirty="0" smtClean="0"/>
              <a:t>understand how to represent arithmetic expressions using ordered rooted trees, to evaluate the value of prefix and postfix expressions.</a:t>
            </a:r>
          </a:p>
          <a:p>
            <a:pPr lvl="0"/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Outcomes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The students are expected to be able to construct the ordered rooted tree for a given arithmetic expression, be able to evaluate the value of prefix and postfix expressions.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15" y="449005"/>
            <a:ext cx="8019302" cy="1088136"/>
          </a:xfrm>
        </p:spPr>
        <p:txBody>
          <a:bodyPr>
            <a:normAutofit/>
          </a:bodyPr>
          <a:lstStyle/>
          <a:p>
            <a:r>
              <a:rPr lang="en-US" sz="3600" b="1" dirty="0"/>
              <a:t>Infix, Prefix and Postfix Notations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68630F1-A160-4F55-8B6C-EC4FACBDC244}"/>
              </a:ext>
            </a:extLst>
          </p:cNvPr>
          <p:cNvSpPr txBox="1">
            <a:spLocks/>
          </p:cNvSpPr>
          <p:nvPr/>
        </p:nvSpPr>
        <p:spPr bwMode="auto">
          <a:xfrm>
            <a:off x="457200" y="2166425"/>
            <a:ext cx="8229600" cy="395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Complicated expressions, such as compound propositions, combinations of sets, and arithmetic expressions can be represented using ordered rooted tree.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instance, consider the representation of an arithmetic expression involving the operators + (addition), – (subtraction), * (multiplication),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/ (division),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exponentiation).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78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FDFF0E3-30BA-4472-A388-0F0EF2833EC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Complicated arithmetic expressions can be represented by an ordered rooted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vertices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Leaves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operands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Parentheses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indicate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of the operations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the tree bottom-up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Construct smaller subtrees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Incorporate the smaller subtrees as part of larger subtrees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2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E513C32-B0B9-49D9-AB9F-BB844A692FF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 preorder traversal of the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an inorder traversal of the binary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 postorder traversal of the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2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C80904-A851-4767-826A-F79C1D370D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2816" y="1672156"/>
            <a:ext cx="6480360" cy="4255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9121" y="2912007"/>
            <a:ext cx="36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(also called  reverse Polish notation)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931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F1BF59A-348B-4251-AE12-7F2C83295412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5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What is the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ordered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rooted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that represents the expression ((x + y)    2 )  +  ((x – 4) / 3)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BA0656A-399E-4244-9951-DB8E3A96B3DD}"/>
              </a:ext>
            </a:extLst>
          </p:cNvPr>
          <p:cNvCxnSpPr/>
          <p:nvPr/>
        </p:nvCxnSpPr>
        <p:spPr>
          <a:xfrm flipV="1">
            <a:off x="3733800" y="17526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A4CAAE63-7FD2-4F62-BC07-C6E89F83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800100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3B1142-CBDA-4F70-AB15-FC422A76697E}"/>
              </a:ext>
            </a:extLst>
          </p:cNvPr>
          <p:cNvSpPr txBox="1"/>
          <p:nvPr/>
        </p:nvSpPr>
        <p:spPr>
          <a:xfrm>
            <a:off x="3323798" y="62484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xmlns="" val="16371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AB5873F-BF8A-4A66-9498-71149520898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3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6: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What is the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prefix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form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for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((x + y)   2 ) + ((x – 4) / 3) ?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obtain the prefix form for this expression by traversing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represents it. This produces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  + x y 2 / – x 4 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20D6C5-A16B-427B-92D5-58153F2CC24B}"/>
              </a:ext>
            </a:extLst>
          </p:cNvPr>
          <p:cNvCxnSpPr/>
          <p:nvPr/>
        </p:nvCxnSpPr>
        <p:spPr>
          <a:xfrm flipV="1">
            <a:off x="1981200" y="21336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786BD3F-6C3F-47A7-8DB6-78C240836758}"/>
              </a:ext>
            </a:extLst>
          </p:cNvPr>
          <p:cNvCxnSpPr/>
          <p:nvPr/>
        </p:nvCxnSpPr>
        <p:spPr>
          <a:xfrm flipV="1">
            <a:off x="5867400" y="42672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445633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155</TotalTime>
  <Words>825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Tree Traversal (cont.)  Infix, Prefix and Postfix Notations </vt:lpstr>
      <vt:lpstr>Lecture Outline</vt:lpstr>
      <vt:lpstr>Objectives and Outcomes</vt:lpstr>
      <vt:lpstr>Infix, Prefix and Postfix Notations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72</cp:revision>
  <dcterms:created xsi:type="dcterms:W3CDTF">2018-12-10T17:20:29Z</dcterms:created>
  <dcterms:modified xsi:type="dcterms:W3CDTF">2020-04-30T13:38:05Z</dcterms:modified>
</cp:coreProperties>
</file>