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8" r:id="rId2"/>
    <p:sldId id="290" r:id="rId3"/>
    <p:sldId id="287" r:id="rId4"/>
    <p:sldId id="286" r:id="rId5"/>
    <p:sldId id="295" r:id="rId6"/>
    <p:sldId id="296" r:id="rId7"/>
    <p:sldId id="297" r:id="rId8"/>
    <p:sldId id="298" r:id="rId9"/>
    <p:sldId id="299" r:id="rId10"/>
    <p:sldId id="30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4249" autoAdjust="0"/>
  </p:normalViewPr>
  <p:slideViewPr>
    <p:cSldViewPr>
      <p:cViewPr varScale="1">
        <p:scale>
          <a:sx n="68" d="100"/>
          <a:sy n="68" d="100"/>
        </p:scale>
        <p:origin x="16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718ACD-9EF0-4121-A102-0271DCEF4DB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60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5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3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77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3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8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3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1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29718ACD-9EF0-4121-A102-0271DCEF4DB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0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8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www.youtube.com/watch?v=eu1PC4botbM" TargetMode="Externa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9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30.png"/><Relationship Id="rId7" Type="http://schemas.openxmlformats.org/officeDocument/2006/relationships/image" Target="../media/image7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37.png"/><Relationship Id="rId5" Type="http://schemas.openxmlformats.org/officeDocument/2006/relationships/image" Target="../media/image132.png"/><Relationship Id="rId10" Type="http://schemas.openxmlformats.org/officeDocument/2006/relationships/image" Target="../media/image136.png"/><Relationship Id="rId4" Type="http://schemas.openxmlformats.org/officeDocument/2006/relationships/image" Target="../media/image131.png"/><Relationship Id="rId9" Type="http://schemas.openxmlformats.org/officeDocument/2006/relationships/image" Target="../media/image1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0" Type="http://schemas.openxmlformats.org/officeDocument/2006/relationships/image" Target="../media/image146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26F373-E26E-47A5-B66B-3E2FB28EB472}"/>
              </a:ext>
            </a:extLst>
          </p:cNvPr>
          <p:cNvSpPr/>
          <p:nvPr/>
        </p:nvSpPr>
        <p:spPr>
          <a:xfrm>
            <a:off x="264459" y="157223"/>
            <a:ext cx="6745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DC65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20: Standing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DC651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Waves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EF7A6E-BD7F-44BE-B32C-D3ECADC3175F}"/>
              </a:ext>
            </a:extLst>
          </p:cNvPr>
          <p:cNvSpPr/>
          <p:nvPr/>
        </p:nvSpPr>
        <p:spPr>
          <a:xfrm>
            <a:off x="264459" y="579784"/>
            <a:ext cx="84223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two sinusoidal waves of the same amplitude and wavelength travel in opposite directions along a stretched string, their interference with each other produces a standing wave.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EC3AD3-65DF-41CC-926E-E24D0D5973DD}"/>
                  </a:ext>
                </a:extLst>
              </p:cNvPr>
              <p:cNvSpPr/>
              <p:nvPr/>
            </p:nvSpPr>
            <p:spPr>
              <a:xfrm>
                <a:off x="432546" y="1620529"/>
                <a:ext cx="673025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Ten-Italic"/>
                  </a:rPr>
                  <a:t>y</a:t>
                </a:r>
                <a:r>
                  <a:rPr kumimoji="0" lang="en-US" sz="2400" b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Ten-Roman"/>
                  </a:rPr>
                  <a:t>1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Ten-Roman"/>
                  </a:rPr>
                  <a:t>(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Ten-Italic"/>
                  </a:rPr>
                  <a:t>x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Ten-Roman"/>
                  </a:rPr>
                  <a:t>,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Ten-Italic"/>
                  </a:rPr>
                  <a:t>t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Ten-Roman"/>
                  </a:rPr>
                  <a:t>)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MathematicalPi-One"/>
                  </a:rPr>
                  <a:t>= </a:t>
                </a:r>
                <a:r>
                  <a:rPr kumimoji="0" lang="en-US" sz="2400" b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Ten-Italic"/>
                  </a:rPr>
                  <a:t>y</a:t>
                </a:r>
                <a:r>
                  <a:rPr kumimoji="0" lang="en-US" sz="2400" b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Ten-Italic"/>
                  </a:rPr>
                  <a:t>m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Ten-Italic"/>
                  </a:rPr>
                  <a:t>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Ten-Roman"/>
                  </a:rPr>
                  <a:t>sin(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Ten-Italic"/>
                  </a:rPr>
                  <a:t>kx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MathematicalPi-One"/>
                  </a:rPr>
                  <a:t>-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rbel" panose="020B0503020204020204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Ten-Italic"/>
                  </a:rPr>
                  <a:t>t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Ten-Roman"/>
                  </a:rPr>
                  <a:t>)           traveling waves</a:t>
                </a:r>
                <a:b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Ten-Roman"/>
                  </a:rPr>
                </a:b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Ten-Italic"/>
                  </a:rPr>
                  <a:t>y</a:t>
                </a:r>
                <a:r>
                  <a:rPr kumimoji="0" lang="en-US" sz="2400" b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Ten-Roman"/>
                  </a:rPr>
                  <a:t>2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Ten-Roman"/>
                  </a:rPr>
                  <a:t>(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Ten-Italic"/>
                  </a:rPr>
                  <a:t>x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Ten-Roman"/>
                  </a:rPr>
                  <a:t>,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Ten-Italic"/>
                  </a:rPr>
                  <a:t>t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Ten-Roman"/>
                  </a:rPr>
                  <a:t>)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MathematicalPi-One"/>
                  </a:rPr>
                  <a:t>= </a:t>
                </a:r>
                <a:r>
                  <a:rPr kumimoji="0" lang="en-US" sz="2400" b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Ten-Italic"/>
                  </a:rPr>
                  <a:t>y</a:t>
                </a:r>
                <a:r>
                  <a:rPr kumimoji="0" lang="en-US" sz="2400" b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Ten-Italic"/>
                  </a:rPr>
                  <a:t>m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Ten-Italic"/>
                  </a:rPr>
                  <a:t>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Ten-Roman"/>
                  </a:rPr>
                  <a:t>sin(</a:t>
                </a:r>
                <a:r>
                  <a:rPr kumimoji="0" lang="en-US" sz="2400" b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Ten-Italic"/>
                  </a:rPr>
                  <a:t>kx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Ten-Italic"/>
                  </a:rPr>
                  <a:t> </a:t>
                </a:r>
                <a:r>
                  <a:rPr lang="en-US" sz="2400" noProof="0" dirty="0">
                    <a:solidFill>
                      <a:srgbClr val="7030A0"/>
                    </a:solidFill>
                    <a:latin typeface="MathematicalPi-One"/>
                  </a:rPr>
                  <a:t>+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MathematicalPi-One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Ten-Italic"/>
                  </a:rPr>
                  <a:t>t )</a:t>
                </a:r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EC3AD3-65DF-41CC-926E-E24D0D597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46" y="1620529"/>
                <a:ext cx="6730253" cy="830997"/>
              </a:xfrm>
              <a:prstGeom prst="rect">
                <a:avLst/>
              </a:prstGeom>
              <a:blipFill>
                <a:blip r:embed="rId2"/>
                <a:stretch>
                  <a:fillRect l="-1449" t="-6618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53FDFEB-9764-4960-9FAB-6218A815CB40}"/>
              </a:ext>
            </a:extLst>
          </p:cNvPr>
          <p:cNvSpPr/>
          <p:nvPr/>
        </p:nvSpPr>
        <p:spPr>
          <a:xfrm>
            <a:off x="402852" y="2501726"/>
            <a:ext cx="331694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Superposition principle,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08A9BD-827A-431C-AB0B-0614719E9CA3}"/>
              </a:ext>
            </a:extLst>
          </p:cNvPr>
          <p:cNvSpPr/>
          <p:nvPr/>
        </p:nvSpPr>
        <p:spPr>
          <a:xfrm>
            <a:off x="3048000" y="245680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y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MathematicalPi-One"/>
                <a:ea typeface="+mn-ea"/>
                <a:cs typeface="+mn-cs"/>
              </a:rPr>
              <a:t>’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(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x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, 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t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) 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MathematicalPi-One"/>
                <a:ea typeface="+mn-ea"/>
                <a:cs typeface="+mn-cs"/>
              </a:rPr>
              <a:t>= 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y</a:t>
            </a:r>
            <a:r>
              <a:rPr kumimoji="0" lang="fr-FR" sz="2400" b="0" u="none" strike="noStrike" kern="1200" cap="none" spc="0" normalizeH="0" baseline="-2500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1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(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x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, 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t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) 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MathematicalPi-One"/>
                <a:ea typeface="+mn-ea"/>
                <a:cs typeface="+mn-cs"/>
              </a:rPr>
              <a:t>+ 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y</a:t>
            </a:r>
            <a:r>
              <a:rPr kumimoji="0" lang="fr-FR" sz="2400" b="0" u="none" strike="noStrike" kern="1200" cap="none" spc="0" normalizeH="0" baseline="-2500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2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(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x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, 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t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)</a:t>
            </a:r>
            <a:endParaRPr kumimoji="0" 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3D664D-BF78-4F43-BBEF-0EE0B067DC60}"/>
                  </a:ext>
                </a:extLst>
              </p:cNvPr>
              <p:cNvSpPr/>
              <p:nvPr/>
            </p:nvSpPr>
            <p:spPr>
              <a:xfrm>
                <a:off x="452718" y="2884141"/>
                <a:ext cx="60198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</a:rPr>
                  <a:t>y</a:t>
                </a:r>
                <a:r>
                  <a:rPr kumimoji="0" lang="fr-FR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MathematicalPi-One"/>
                  </a:rPr>
                  <a:t>’</a:t>
                </a:r>
                <a:r>
                  <a:rPr kumimoji="0" lang="fr-FR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Roman"/>
                  </a:rPr>
                  <a:t>(</a:t>
                </a:r>
                <a:r>
                  <a:rPr kumimoji="0" lang="fr-FR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</a:rPr>
                  <a:t>x</a:t>
                </a:r>
                <a:r>
                  <a:rPr kumimoji="0" lang="fr-FR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Roman"/>
                  </a:rPr>
                  <a:t>, </a:t>
                </a:r>
                <a:r>
                  <a:rPr kumimoji="0" lang="fr-FR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</a:rPr>
                  <a:t>t</a:t>
                </a:r>
                <a:r>
                  <a:rPr kumimoji="0" lang="fr-FR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Roman"/>
                  </a:rPr>
                  <a:t>)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MathematicalPi-One"/>
                  </a:rPr>
                  <a:t>= </a:t>
                </a:r>
                <a:r>
                  <a:rPr kumimoji="0" lang="en-US" sz="2400" b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</a:rPr>
                  <a:t>y</a:t>
                </a:r>
                <a:r>
                  <a:rPr kumimoji="0" lang="en-US" sz="2400" b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</a:rPr>
                  <a:t>m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</a:rPr>
                  <a:t>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Roman"/>
                  </a:rPr>
                  <a:t>sin(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</a:rPr>
                  <a:t>kx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MathematicalPi-One"/>
                  </a:rPr>
                  <a:t>-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</a:rPr>
                  <a:t>t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Roman"/>
                  </a:rPr>
                  <a:t>)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MathematicalPi-One"/>
                  </a:rPr>
                  <a:t>+ </a:t>
                </a:r>
                <a:r>
                  <a:rPr kumimoji="0" lang="en-US" sz="2400" b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</a:rPr>
                  <a:t>y</a:t>
                </a:r>
                <a:r>
                  <a:rPr kumimoji="0" lang="en-US" sz="2400" b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</a:rPr>
                  <a:t>m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</a:rPr>
                  <a:t>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Roman"/>
                  </a:rPr>
                  <a:t>sin(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</a:rPr>
                  <a:t>kx </a:t>
                </a:r>
                <a:r>
                  <a:rPr lang="en-US" sz="2400" dirty="0">
                    <a:solidFill>
                      <a:srgbClr val="231F20"/>
                    </a:solidFill>
                    <a:latin typeface="MathematicalPi-One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</a:rPr>
                  <a:t>t )</a:t>
                </a:r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3D664D-BF78-4F43-BBEF-0EE0B067D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8" y="2884141"/>
                <a:ext cx="6019800" cy="461665"/>
              </a:xfrm>
              <a:prstGeom prst="rect">
                <a:avLst/>
              </a:prstGeom>
              <a:blipFill>
                <a:blip r:embed="rId3"/>
                <a:stretch>
                  <a:fillRect l="-1518" t="-118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A75214C-E8DD-4A8D-865A-DC5107F08520}"/>
                  </a:ext>
                </a:extLst>
              </p:cNvPr>
              <p:cNvSpPr/>
              <p:nvPr/>
            </p:nvSpPr>
            <p:spPr>
              <a:xfrm>
                <a:off x="1313985" y="3322031"/>
                <a:ext cx="61341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MathematicalPi-One"/>
                  </a:rPr>
                  <a:t>= </a:t>
                </a:r>
                <a:r>
                  <a:rPr kumimoji="0" lang="en-US" sz="2400" b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</a:rPr>
                  <a:t>y</a:t>
                </a:r>
                <a:r>
                  <a:rPr kumimoji="0" lang="en-US" sz="2400" b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</a:rPr>
                  <a:t>m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</a:rPr>
                  <a:t> {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Roman"/>
                  </a:rPr>
                  <a:t>sin(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</a:rPr>
                  <a:t>kx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MathematicalPi-One"/>
                  </a:rPr>
                  <a:t>-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</a:rPr>
                  <a:t>t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Roman"/>
                  </a:rPr>
                  <a:t>)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MathematicalPi-One"/>
                  </a:rPr>
                  <a:t>+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Roman"/>
                  </a:rPr>
                  <a:t>sin(</a:t>
                </a:r>
                <a:r>
                  <a:rPr kumimoji="0" lang="en-US" sz="2400" b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</a:rPr>
                  <a:t>kx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</a:rPr>
                  <a:t> </a:t>
                </a:r>
                <a:r>
                  <a:rPr lang="en-US" sz="2400" dirty="0">
                    <a:solidFill>
                      <a:srgbClr val="231F20"/>
                    </a:solidFill>
                    <a:latin typeface="MathematicalPi-One"/>
                  </a:rPr>
                  <a:t>+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MathematicalPi-One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</a:rPr>
                  <a:t>t )}</a:t>
                </a:r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A75214C-E8DD-4A8D-865A-DC5107F08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985" y="3322031"/>
                <a:ext cx="6134100" cy="461665"/>
              </a:xfrm>
              <a:prstGeom prst="rect">
                <a:avLst/>
              </a:prstGeom>
              <a:blipFill>
                <a:blip r:embed="rId4"/>
                <a:stretch>
                  <a:fillRect l="-1590" t="-118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974DFE1-75F4-4740-A25C-D2822D41B44A}"/>
                  </a:ext>
                </a:extLst>
              </p:cNvPr>
              <p:cNvSpPr/>
              <p:nvPr/>
            </p:nvSpPr>
            <p:spPr>
              <a:xfrm>
                <a:off x="1313985" y="3731597"/>
                <a:ext cx="6858293" cy="511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MathematicalPi-One"/>
                    <a:cs typeface="+mn-cs"/>
                  </a:rPr>
                  <a:t>= </a:t>
                </a:r>
                <a:r>
                  <a:rPr kumimoji="0" lang="en-US" sz="2400" b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  <a:cs typeface="+mn-cs"/>
                  </a:rPr>
                  <a:t>y</a:t>
                </a:r>
                <a:r>
                  <a:rPr kumimoji="0" lang="en-US" sz="2400" b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  <a:cs typeface="+mn-cs"/>
                  </a:rPr>
                  <a:t>m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  <a:cs typeface="+mn-cs"/>
                  </a:rPr>
                  <a:t> {2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Roman"/>
                    <a:cs typeface="+mn-cs"/>
                  </a:rPr>
                  <a:t>sin (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  <a:cs typeface="+mn-cs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31F2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231F2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231F2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kx</m:t>
                            </m:r>
                            <m:r>
                              <a:rPr kumimoji="0" lang="en-US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231F2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− </m:t>
                            </m:r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ωt</m:t>
                            </m:r>
                            <m:r>
                              <a:rPr kumimoji="0" lang="en-US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231F2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231F2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kx</m:t>
                            </m:r>
                            <m: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231F2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231F2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ωt</m:t>
                            </m:r>
                            <m: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num>
                          <m:den>
                            <m: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231F2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  <m:r>
                      <m:rPr>
                        <m:nor/>
                      </m:rPr>
                      <a:rPr kumimoji="0" lang="en-US" sz="2400" b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kumimoji="0" lang="en-US" sz="2400" b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cos</m:t>
                    </m:r>
                    <m:r>
                      <m:rPr>
                        <m:nor/>
                      </m:rPr>
                      <a:rPr kumimoji="0" lang="en-US" sz="24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TimesTen-Roman"/>
                        <a:cs typeface="+mn-cs"/>
                      </a:rPr>
                      <m:t> (</m:t>
                    </m:r>
                    <m:box>
                      <m:boxPr>
                        <m:ctrlP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31F2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231F2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kx</m:t>
                            </m:r>
                            <m:r>
                              <a:rPr kumimoji="0" lang="en-US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231F2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− </m:t>
                            </m:r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231F2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ωt</m:t>
                            </m:r>
                            <m: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231F2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0" lang="en-US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231F2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kx</m:t>
                            </m:r>
                            <m: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231F2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0" lang="en-US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231F2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231F2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ωt</m:t>
                            </m:r>
                            <m:r>
                              <a:rPr kumimoji="0" lang="en-US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231F2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num>
                          <m:den>
                            <m:r>
                              <a:rPr kumimoji="0" lang="en-US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231F2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}</m:t>
                    </m:r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cs typeface="+mn-cs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974DFE1-75F4-4740-A25C-D2822D41B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985" y="3731597"/>
                <a:ext cx="6858293" cy="511807"/>
              </a:xfrm>
              <a:prstGeom prst="rect">
                <a:avLst/>
              </a:prstGeom>
              <a:blipFill>
                <a:blip r:embed="rId5"/>
                <a:stretch>
                  <a:fillRect l="-1422" t="-7143" b="-20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DE7D9F5-1054-4B47-924C-DD754386E7F4}"/>
                  </a:ext>
                </a:extLst>
              </p:cNvPr>
              <p:cNvSpPr/>
              <p:nvPr/>
            </p:nvSpPr>
            <p:spPr>
              <a:xfrm>
                <a:off x="1304925" y="4227003"/>
                <a:ext cx="6534150" cy="511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MathematicalPi-One"/>
                    <a:cs typeface="+mn-cs"/>
                  </a:rPr>
                  <a:t>= 2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  <a:cs typeface="+mn-cs"/>
                  </a:rPr>
                  <a:t>y</a:t>
                </a:r>
                <a:r>
                  <a:rPr kumimoji="0" lang="en-US" sz="2400" b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  <a:cs typeface="+mn-cs"/>
                  </a:rPr>
                  <a:t>m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  <a:cs typeface="+mn-cs"/>
                  </a:rPr>
                  <a:t>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Roman"/>
                    <a:cs typeface="+mn-cs"/>
                  </a:rPr>
                  <a:t>sin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31F2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231F2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  <m:r>
                              <a:rPr kumimoji="0" lang="en-US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231F2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231F2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kx</m:t>
                            </m:r>
                            <m:r>
                              <a:rPr kumimoji="0" lang="en-US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231F2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num>
                          <m:den>
                            <m: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  <m:r>
                      <m:rPr>
                        <m:nor/>
                      </m:rPr>
                      <a:rPr kumimoji="0" lang="en-US" sz="2400" b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kumimoji="0" lang="en-US" sz="2400" b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cos</m:t>
                    </m:r>
                    <m:r>
                      <m:rPr>
                        <m:nor/>
                      </m:rPr>
                      <a:rPr kumimoji="0" lang="en-US" sz="24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TimesTen-Roman"/>
                        <a:cs typeface="+mn-cs"/>
                      </a:rPr>
                      <m:t> (</m:t>
                    </m:r>
                    <m:box>
                      <m:boxPr>
                        <m:ctrlP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31F2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231F2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231F2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ωt</m:t>
                            </m:r>
                          </m:num>
                          <m:den>
                            <m: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cs typeface="+mn-cs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DE7D9F5-1054-4B47-924C-DD754386E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25" y="4227003"/>
                <a:ext cx="6534150" cy="511807"/>
              </a:xfrm>
              <a:prstGeom prst="rect">
                <a:avLst/>
              </a:prstGeom>
              <a:blipFill>
                <a:blip r:embed="rId6"/>
                <a:stretch>
                  <a:fillRect l="-1399" t="-7143" b="-20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D3029D25-7EAB-479C-BA02-CB40A50CE11F}"/>
              </a:ext>
            </a:extLst>
          </p:cNvPr>
          <p:cNvSpPr/>
          <p:nvPr/>
        </p:nvSpPr>
        <p:spPr>
          <a:xfrm>
            <a:off x="458269" y="5182117"/>
            <a:ext cx="4036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Resultant displacement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= 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y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athematicalPi-One"/>
                <a:ea typeface="+mn-ea"/>
                <a:cs typeface="+mn-cs"/>
              </a:rPr>
              <a:t>’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(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x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, 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t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)</a:t>
            </a:r>
            <a:endParaRPr kumimoji="0" lang="en-US" sz="2400" b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788790-8224-4A0B-82A1-4510D2AAD218}"/>
                  </a:ext>
                </a:extLst>
              </p:cNvPr>
              <p:cNvSpPr/>
              <p:nvPr/>
            </p:nvSpPr>
            <p:spPr>
              <a:xfrm>
                <a:off x="603792" y="5651694"/>
                <a:ext cx="57953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Amplitude at position x</a:t>
                </a: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Italic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MathematicalPi-One"/>
                    <a:ea typeface="+mn-ea"/>
                    <a:cs typeface="+mn-cs"/>
                  </a:rPr>
                  <a:t>=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[2y</a:t>
                </a:r>
                <a:r>
                  <a:rPr lang="en-US" sz="2400" baseline="-25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sin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sty m:val="p"/>
                            <m:brk m:alnAt="63"/>
                          </m:rPr>
                          <a:rPr lang="en-US" sz="24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box>
                    <m:r>
                      <a:rPr lang="en-US" sz="24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cs typeface="+mn-cs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788790-8224-4A0B-82A1-4510D2AAD2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92" y="5651694"/>
                <a:ext cx="5795353" cy="461665"/>
              </a:xfrm>
              <a:prstGeom prst="rect">
                <a:avLst/>
              </a:prstGeom>
              <a:blipFill>
                <a:blip r:embed="rId7"/>
                <a:stretch>
                  <a:fillRect l="-1052" t="-118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E1064D4-4B91-4C7A-A141-0E12C57A01A2}"/>
                  </a:ext>
                </a:extLst>
              </p:cNvPr>
              <p:cNvSpPr/>
              <p:nvPr/>
            </p:nvSpPr>
            <p:spPr>
              <a:xfrm>
                <a:off x="605447" y="6071120"/>
                <a:ext cx="51939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Oscillating term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MathematicalPi-One"/>
                    <a:ea typeface="+mn-ea"/>
                    <a:cs typeface="+mn-cs"/>
                  </a:rPr>
                  <a:t>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TimesTen-Roman"/>
                    <a:ea typeface="+mn-ea"/>
                    <a:cs typeface="+mn-cs"/>
                  </a:rPr>
                  <a:t>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Ten-Roman"/>
                    <a:ea typeface="+mn-ea"/>
                    <a:cs typeface="+mn-cs"/>
                  </a:rPr>
                  <a:t>cos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ωt</m:t>
                    </m:r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E1064D4-4B91-4C7A-A141-0E12C57A0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47" y="6071120"/>
                <a:ext cx="5193959" cy="461665"/>
              </a:xfrm>
              <a:prstGeom prst="rect">
                <a:avLst/>
              </a:prstGeom>
              <a:blipFill>
                <a:blip r:embed="rId8"/>
                <a:stretch>
                  <a:fillRect l="-1174" t="-118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8A1A3CE-9CB9-4690-983E-7313D5BC9C1E}"/>
                  </a:ext>
                </a:extLst>
              </p:cNvPr>
              <p:cNvSpPr/>
              <p:nvPr/>
            </p:nvSpPr>
            <p:spPr>
              <a:xfrm>
                <a:off x="452717" y="4720452"/>
                <a:ext cx="69953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fr-FR" sz="2400" dirty="0">
                    <a:solidFill>
                      <a:srgbClr val="00B0F0"/>
                    </a:solidFill>
                    <a:latin typeface="TimesTen-Italic"/>
                  </a:rPr>
                  <a:t>y</a:t>
                </a:r>
                <a:r>
                  <a:rPr lang="fr-FR" sz="2400" dirty="0">
                    <a:solidFill>
                      <a:srgbClr val="00B0F0"/>
                    </a:solidFill>
                    <a:latin typeface="MathematicalPi-One"/>
                  </a:rPr>
                  <a:t>’</a:t>
                </a:r>
                <a:r>
                  <a:rPr lang="fr-FR" sz="2400" dirty="0">
                    <a:solidFill>
                      <a:srgbClr val="00B0F0"/>
                    </a:solidFill>
                    <a:latin typeface="TimesTen-Roman"/>
                  </a:rPr>
                  <a:t>(</a:t>
                </a:r>
                <a:r>
                  <a:rPr lang="fr-FR" sz="2400" dirty="0">
                    <a:solidFill>
                      <a:srgbClr val="00B0F0"/>
                    </a:solidFill>
                    <a:latin typeface="TimesTen-Italic"/>
                  </a:rPr>
                  <a:t>x</a:t>
                </a:r>
                <a:r>
                  <a:rPr lang="fr-FR" sz="2400" dirty="0">
                    <a:solidFill>
                      <a:srgbClr val="00B0F0"/>
                    </a:solidFill>
                    <a:latin typeface="TimesTen-Roman"/>
                  </a:rPr>
                  <a:t>, </a:t>
                </a:r>
                <a:r>
                  <a:rPr lang="fr-FR" sz="2400" dirty="0">
                    <a:solidFill>
                      <a:srgbClr val="00B0F0"/>
                    </a:solidFill>
                    <a:latin typeface="TimesTen-Italic"/>
                  </a:rPr>
                  <a:t>t</a:t>
                </a:r>
                <a:r>
                  <a:rPr lang="fr-FR" sz="2400" dirty="0">
                    <a:solidFill>
                      <a:srgbClr val="00B0F0"/>
                    </a:solidFill>
                    <a:latin typeface="TimesTen-Roman"/>
                  </a:rPr>
                  <a:t>)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MathematicalPi-One"/>
                  </a:rPr>
                  <a:t>=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[2y</a:t>
                </a:r>
                <a:r>
                  <a:rPr kumimoji="0" lang="en-US" sz="2400" b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sin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sty m:val="p"/>
                            <m:brk m:alnAt="63"/>
                          </m:rPr>
                          <a:rPr kumimoji="0" lang="en-US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box>
                    <m:r>
                      <a: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kumimoji="0" lang="en-US" sz="2400" b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cos</m:t>
                    </m:r>
                    <m:r>
                      <m:rPr>
                        <m:sty m:val="p"/>
                      </m:rPr>
                      <a:rPr lang="en-US" sz="2400" i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            [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standing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wave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8A1A3CE-9CB9-4690-983E-7313D5BC9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7" y="4720452"/>
                <a:ext cx="6995367" cy="461665"/>
              </a:xfrm>
              <a:prstGeom prst="rect">
                <a:avLst/>
              </a:prstGeom>
              <a:blipFill>
                <a:blip r:embed="rId9"/>
                <a:stretch>
                  <a:fillRect l="-1307" t="-118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7D72EB1-ACEC-41EB-8088-A1DA4AD30657}"/>
              </a:ext>
            </a:extLst>
          </p:cNvPr>
          <p:cNvSpPr/>
          <p:nvPr/>
        </p:nvSpPr>
        <p:spPr>
          <a:xfrm>
            <a:off x="3950400" y="1620529"/>
            <a:ext cx="138393" cy="8309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426510C-3C7C-4A68-8AE4-2AA88E8BA0B0}"/>
                  </a:ext>
                </a:extLst>
              </p:cNvPr>
              <p:cNvSpPr/>
              <p:nvPr/>
            </p:nvSpPr>
            <p:spPr>
              <a:xfrm>
                <a:off x="685800" y="381000"/>
                <a:ext cx="6629400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for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n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= 0, 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t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box>
                      <m:box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den>
                        </m:f>
                      </m:e>
                    </m:box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= 0 s,</a:t>
                </a:r>
                <a:r>
                  <a:rPr kumimoji="0" lang="en-US" sz="2400" b="0" u="none" strike="noStrike" kern="1200" cap="none" spc="0" normalizeH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 time</a:t>
                </a:r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426510C-3C7C-4A68-8AE4-2AA88E8BA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81000"/>
                <a:ext cx="6629400" cy="497637"/>
              </a:xfrm>
              <a:prstGeom prst="rect">
                <a:avLst/>
              </a:prstGeom>
              <a:blipFill>
                <a:blip r:embed="rId2"/>
                <a:stretch>
                  <a:fillRect l="-828" t="-9877" b="-19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D2AF0A-89D8-4D10-9AD8-BBF670188D3A}"/>
                  </a:ext>
                </a:extLst>
              </p:cNvPr>
              <p:cNvSpPr/>
              <p:nvPr/>
            </p:nvSpPr>
            <p:spPr>
              <a:xfrm>
                <a:off x="697523" y="1066800"/>
                <a:ext cx="6629400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c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for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n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= 1, 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t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box>
                      <m:box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den>
                        </m:f>
                      </m:e>
                    </m:box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s,</a:t>
                </a:r>
                <a:r>
                  <a:rPr kumimoji="0" lang="en-US" sz="2400" b="0" u="none" strike="noStrike" kern="1200" cap="none" spc="0" normalizeH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noProof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second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times</a:t>
                </a:r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D2AF0A-89D8-4D10-9AD8-BBF670188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23" y="1066800"/>
                <a:ext cx="6629400" cy="497637"/>
              </a:xfrm>
              <a:prstGeom prst="rect">
                <a:avLst/>
              </a:prstGeom>
              <a:blipFill>
                <a:blip r:embed="rId3"/>
                <a:stretch>
                  <a:fillRect l="-735" t="-97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026FF4-EF42-4A7F-A6CF-2370503AEE72}"/>
                  </a:ext>
                </a:extLst>
              </p:cNvPr>
              <p:cNvSpPr/>
              <p:nvPr/>
            </p:nvSpPr>
            <p:spPr>
              <a:xfrm>
                <a:off x="685800" y="1752600"/>
                <a:ext cx="6629400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d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for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n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= 2, 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t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box>
                      <m:box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den>
                        </m:f>
                      </m:e>
                    </m:box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2400" dirty="0">
                    <a:solidFill>
                      <a:srgbClr val="7030A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s,</a:t>
                </a:r>
                <a:r>
                  <a:rPr kumimoji="0" lang="en-US" sz="2400" b="0" u="none" strike="noStrike" kern="1200" cap="none" spc="0" normalizeH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third times</a:t>
                </a:r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026FF4-EF42-4A7F-A6CF-2370503AE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752600"/>
                <a:ext cx="6629400" cy="497637"/>
              </a:xfrm>
              <a:prstGeom prst="rect">
                <a:avLst/>
              </a:prstGeom>
              <a:blipFill>
                <a:blip r:embed="rId4"/>
                <a:stretch>
                  <a:fillRect l="-828" t="-9877" b="-19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802C4A-2579-4D24-8E3A-520380C1D816}"/>
                  </a:ext>
                </a:extLst>
              </p:cNvPr>
              <p:cNvSpPr/>
              <p:nvPr/>
            </p:nvSpPr>
            <p:spPr>
              <a:xfrm>
                <a:off x="609600" y="2438400"/>
                <a:ext cx="7010400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S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o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the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particle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velocity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u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= 0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at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t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=0,  </m:t>
                    </m:r>
                    <m:box>
                      <m:box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den>
                        </m:f>
                      </m:e>
                    </m:box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s.</a:t>
                </a:r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802C4A-2579-4D24-8E3A-520380C1D8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438400"/>
                <a:ext cx="7010400" cy="497637"/>
              </a:xfrm>
              <a:prstGeom prst="rect">
                <a:avLst/>
              </a:prstGeom>
              <a:blipFill>
                <a:blip r:embed="rId5"/>
                <a:stretch>
                  <a:fillRect l="-174" t="-97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35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3FC1F9-C921-4140-B850-62D52CBA9391}"/>
              </a:ext>
            </a:extLst>
          </p:cNvPr>
          <p:cNvSpPr/>
          <p:nvPr/>
        </p:nvSpPr>
        <p:spPr>
          <a:xfrm>
            <a:off x="771525" y="1214118"/>
            <a:ext cx="6534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Amplitude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athematicalPi-One"/>
                <a:ea typeface="+mn-ea"/>
                <a:cs typeface="+mn-cs"/>
              </a:rPr>
              <a:t>= 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sin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kx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)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athematicalPi-One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 (0) = </a:t>
            </a:r>
            <a:r>
              <a:rPr lang="en-US" sz="2400" dirty="0">
                <a:solidFill>
                  <a:srgbClr val="7030A0"/>
                </a:solidFill>
                <a:latin typeface="MathematicalPi-One"/>
              </a:rPr>
              <a:t>0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DF30BBD-6F91-4A3B-94D2-0F8B8E734269}"/>
                  </a:ext>
                </a:extLst>
              </p:cNvPr>
              <p:cNvSpPr/>
              <p:nvPr/>
            </p:nvSpPr>
            <p:spPr>
              <a:xfrm>
                <a:off x="145126" y="350655"/>
                <a:ext cx="899887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sz="24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odes: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C651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The string never moves. The amplitude of the resultant wave will be zero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 The f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𝑢𝑙𝑙𝑦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𝑑𝑒𝑠𝑡𝑟𝑢𝑐𝑡𝑖𝑣𝑒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𝑖𝑛𝑡𝑒𝑟𝑓𝑒𝑟𝑒𝑛𝑐𝑒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𝑜𝑐𝑐𝑢𝑟𝑠</m:t>
                    </m:r>
                    <m:r>
                      <a:rPr lang="en-US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DF30BBD-6F91-4A3B-94D2-0F8B8E734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26" y="350655"/>
                <a:ext cx="8998874" cy="830997"/>
              </a:xfrm>
              <a:prstGeom prst="rect">
                <a:avLst/>
              </a:prstGeom>
              <a:blipFill>
                <a:blip r:embed="rId2"/>
                <a:stretch>
                  <a:fillRect l="-1084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7FEC38B-113A-4C96-AA3A-F32325E92854}"/>
              </a:ext>
            </a:extLst>
          </p:cNvPr>
          <p:cNvSpPr/>
          <p:nvPr/>
        </p:nvSpPr>
        <p:spPr>
          <a:xfrm>
            <a:off x="1295400" y="1615643"/>
            <a:ext cx="297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thematicalPi-One"/>
                <a:ea typeface="+mn-ea"/>
                <a:cs typeface="+mn-cs"/>
              </a:rPr>
              <a:t>If </a:t>
            </a: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sin </a:t>
            </a:r>
            <a:r>
              <a:rPr kumimoji="0" lang="en-US" sz="24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kx</a:t>
            </a: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 = 0</a:t>
            </a:r>
            <a:endParaRPr kumimoji="0" lang="en-US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FA8C40-5CEB-4681-81E2-47998E078CDE}"/>
                  </a:ext>
                </a:extLst>
              </p:cNvPr>
              <p:cNvSpPr/>
              <p:nvPr/>
            </p:nvSpPr>
            <p:spPr>
              <a:xfrm>
                <a:off x="1295400" y="2060384"/>
                <a:ext cx="5486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Ten-Roman"/>
                    <a:ea typeface="+mn-ea"/>
                    <a:cs typeface="+mn-cs"/>
                  </a:rPr>
                  <a:t>sin </a:t>
                </a:r>
                <a:r>
                  <a:rPr kumimoji="0" lang="en-US" sz="2400" b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Ten-Roman"/>
                    <a:ea typeface="+mn-ea"/>
                    <a:cs typeface="+mn-cs"/>
                  </a:rPr>
                  <a:t>kx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Ten-Roman"/>
                    <a:ea typeface="+mn-ea"/>
                    <a:cs typeface="+mn-cs"/>
                  </a:rPr>
                  <a:t> = sin (0,</a:t>
                </a:r>
                <a:r>
                  <a:rPr kumimoji="0" lang="el-GR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π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,2</m:t>
                    </m:r>
                    <m:r>
                      <m:rPr>
                        <m:sty m:val="p"/>
                      </m:rPr>
                      <a:rPr kumimoji="0" lang="el-GR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π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3</m:t>
                    </m:r>
                    <m:r>
                      <m:rPr>
                        <m:sty m:val="p"/>
                      </m:rPr>
                      <a:rPr kumimoji="0" lang="el-GR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π</m:t>
                    </m:r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,…………)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FA8C40-5CEB-4681-81E2-47998E07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060384"/>
                <a:ext cx="5486400" cy="461665"/>
              </a:xfrm>
              <a:prstGeom prst="rect">
                <a:avLst/>
              </a:prstGeom>
              <a:blipFill>
                <a:blip r:embed="rId3"/>
                <a:stretch>
                  <a:fillRect l="-1778" t="-118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61D4A0-5D0E-46DE-839F-D8031ACE636F}"/>
                  </a:ext>
                </a:extLst>
              </p:cNvPr>
              <p:cNvSpPr/>
              <p:nvPr/>
            </p:nvSpPr>
            <p:spPr>
              <a:xfrm>
                <a:off x="1206304" y="2617651"/>
                <a:ext cx="673139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Ten-Roman"/>
                    <a:ea typeface="+mn-ea"/>
                    <a:cs typeface="+mn-cs"/>
                  </a:rPr>
                  <a:t>sin </a:t>
                </a:r>
                <a:r>
                  <a:rPr kumimoji="0" lang="en-US" sz="2400" b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Ten-Roman"/>
                    <a:ea typeface="+mn-ea"/>
                    <a:cs typeface="+mn-cs"/>
                  </a:rPr>
                  <a:t>kx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Ten-Roman"/>
                    <a:ea typeface="+mn-ea"/>
                    <a:cs typeface="+mn-cs"/>
                  </a:rPr>
                  <a:t> = sin 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π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             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for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n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=0, 1, 2 ,3,……</m:t>
                    </m:r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61D4A0-5D0E-46DE-839F-D8031ACE6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304" y="2617651"/>
                <a:ext cx="6731391" cy="461665"/>
              </a:xfrm>
              <a:prstGeom prst="rect">
                <a:avLst/>
              </a:prstGeom>
              <a:blipFill>
                <a:blip r:embed="rId4"/>
                <a:stretch>
                  <a:fillRect l="-1449" t="-11842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C554B3-1564-4562-8D09-33F33BB1B21A}"/>
                  </a:ext>
                </a:extLst>
              </p:cNvPr>
              <p:cNvSpPr/>
              <p:nvPr/>
            </p:nvSpPr>
            <p:spPr>
              <a:xfrm>
                <a:off x="1325880" y="3174918"/>
                <a:ext cx="24512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Ten-Roman"/>
                    <a:ea typeface="+mn-ea"/>
                    <a:cs typeface="+mn-cs"/>
                  </a:rPr>
                  <a:t>kx = 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π</m:t>
                    </m:r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C554B3-1564-4562-8D09-33F33BB1B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80" y="3174918"/>
                <a:ext cx="2451296" cy="461665"/>
              </a:xfrm>
              <a:prstGeom prst="rect">
                <a:avLst/>
              </a:prstGeom>
              <a:blipFill>
                <a:blip r:embed="rId5"/>
                <a:stretch>
                  <a:fillRect l="-3980" t="-11842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9822ED7-26EA-48FE-B300-DA0B25C8AB67}"/>
                  </a:ext>
                </a:extLst>
              </p:cNvPr>
              <p:cNvSpPr/>
              <p:nvPr/>
            </p:nvSpPr>
            <p:spPr>
              <a:xfrm>
                <a:off x="1336429" y="3848517"/>
                <a:ext cx="3298874" cy="499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kumimoji="0" lang="el-GR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π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λ</m:t>
                            </m:r>
                          </m:den>
                        </m:f>
                      </m:e>
                    </m:box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Ten-Roman"/>
                    <a:cs typeface="+mn-cs"/>
                  </a:rPr>
                  <a:t> x = 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π</m:t>
                    </m:r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cs typeface="+mn-cs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9822ED7-26EA-48FE-B300-DA0B25C8A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29" y="3848517"/>
                <a:ext cx="3298874" cy="499560"/>
              </a:xfrm>
              <a:prstGeom prst="rect">
                <a:avLst/>
              </a:prstGeom>
              <a:blipFill>
                <a:blip r:embed="rId6"/>
                <a:stretch>
                  <a:fillRect t="-97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AAD86C-8781-484D-80CA-1CCEE2246903}"/>
                  </a:ext>
                </a:extLst>
              </p:cNvPr>
              <p:cNvSpPr/>
              <p:nvPr/>
            </p:nvSpPr>
            <p:spPr>
              <a:xfrm>
                <a:off x="1344051" y="4443679"/>
                <a:ext cx="4627100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orbel" panose="020B0503020204020204"/>
                    <a:cs typeface="+mn-cs"/>
                  </a:rPr>
                  <a:t>x = 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λ</m:t>
                            </m:r>
                          </m:num>
                          <m:den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orbel" panose="020B0503020204020204"/>
                    <a:cs typeface="+mn-cs"/>
                  </a:rPr>
                  <a:t>                 for n = 0, 1,2,3……….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AAD86C-8781-484D-80CA-1CCEE2246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051" y="4443679"/>
                <a:ext cx="4627100" cy="497637"/>
              </a:xfrm>
              <a:prstGeom prst="rect">
                <a:avLst/>
              </a:prstGeom>
              <a:blipFill>
                <a:blip r:embed="rId7"/>
                <a:stretch>
                  <a:fillRect l="-1974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255943-93ED-4158-86BB-3E77D58C39EE}"/>
                  </a:ext>
                </a:extLst>
              </p:cNvPr>
              <p:cNvSpPr/>
              <p:nvPr/>
            </p:nvSpPr>
            <p:spPr>
              <a:xfrm>
                <a:off x="1201615" y="5210423"/>
                <a:ext cx="6534150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Distance between adjacent nodes, </a:t>
                </a:r>
                <a:r>
                  <a:rPr lang="el-GR" sz="2400" dirty="0">
                    <a:solidFill>
                      <a:srgbClr val="7030A0"/>
                    </a:solidFill>
                  </a:rPr>
                  <a:t>Δ</a:t>
                </a:r>
                <a:r>
                  <a:rPr lang="en-US" sz="2400" dirty="0">
                    <a:solidFill>
                      <a:srgbClr val="7030A0"/>
                    </a:solidFill>
                  </a:rPr>
                  <a:t>x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num>
                          <m:den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255943-93ED-4158-86BB-3E77D58C3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15" y="5210423"/>
                <a:ext cx="6534150" cy="497637"/>
              </a:xfrm>
              <a:prstGeom prst="rect">
                <a:avLst/>
              </a:prstGeom>
              <a:blipFill>
                <a:blip r:embed="rId8"/>
                <a:stretch>
                  <a:fillRect l="-1399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85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FEC38B-113A-4C96-AA3A-F32325E92854}"/>
              </a:ext>
            </a:extLst>
          </p:cNvPr>
          <p:cNvSpPr/>
          <p:nvPr/>
        </p:nvSpPr>
        <p:spPr>
          <a:xfrm>
            <a:off x="670560" y="2223975"/>
            <a:ext cx="1649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MathematicalPi-One"/>
              </a:rPr>
              <a:t>If </a:t>
            </a:r>
            <a:r>
              <a:rPr lang="en-US" sz="2400" dirty="0">
                <a:latin typeface="TimesTen-Roman"/>
              </a:rPr>
              <a:t>sin </a:t>
            </a:r>
            <a:r>
              <a:rPr lang="en-US" sz="2400" dirty="0" err="1">
                <a:latin typeface="TimesTen-Roman"/>
              </a:rPr>
              <a:t>kx</a:t>
            </a:r>
            <a:r>
              <a:rPr lang="en-US" sz="2400" dirty="0">
                <a:latin typeface="TimesTen-Roman"/>
              </a:rPr>
              <a:t> =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FA8C40-5CEB-4681-81E2-47998E078CDE}"/>
                  </a:ext>
                </a:extLst>
              </p:cNvPr>
              <p:cNvSpPr/>
              <p:nvPr/>
            </p:nvSpPr>
            <p:spPr>
              <a:xfrm>
                <a:off x="670560" y="2658532"/>
                <a:ext cx="5486400" cy="499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TimesTen-Roman"/>
                  </a:rPr>
                  <a:t>sin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Ten-Roman"/>
                  </a:rPr>
                  <a:t>kx</a:t>
                </a:r>
                <a:r>
                  <a:rPr lang="en-US" sz="2400" dirty="0">
                    <a:solidFill>
                      <a:schemeClr val="tx1"/>
                    </a:solidFill>
                    <a:latin typeface="TimesTen-Roman"/>
                  </a:rPr>
                  <a:t> = sin (1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box>
                      <m:boxPr>
                        <m:ctrlPr>
                          <a:rPr lang="en-US" sz="2400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box>
                      <m:boxPr>
                        <m:ctrlPr>
                          <a:rPr lang="en-US" sz="2400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…………)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FA8C40-5CEB-4681-81E2-47998E07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2658532"/>
                <a:ext cx="5486400" cy="499367"/>
              </a:xfrm>
              <a:prstGeom prst="rect">
                <a:avLst/>
              </a:prstGeom>
              <a:blipFill>
                <a:blip r:embed="rId2"/>
                <a:stretch>
                  <a:fillRect l="-1667" t="-9756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61D4A0-5D0E-46DE-839F-D8031ACE636F}"/>
                  </a:ext>
                </a:extLst>
              </p:cNvPr>
              <p:cNvSpPr/>
              <p:nvPr/>
            </p:nvSpPr>
            <p:spPr>
              <a:xfrm>
                <a:off x="670560" y="3122057"/>
                <a:ext cx="6731391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TimesTen-Roman"/>
                  </a:rPr>
                  <a:t>sin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Ten-Roman"/>
                  </a:rPr>
                  <a:t>kx</a:t>
                </a:r>
                <a:r>
                  <a:rPr lang="en-US" sz="2400" dirty="0">
                    <a:solidFill>
                      <a:schemeClr val="tx1"/>
                    </a:solidFill>
                    <a:latin typeface="TimesTen-Roman"/>
                  </a:rPr>
                  <a:t> = sin </a:t>
                </a:r>
                <a:r>
                  <a:rPr lang="en-US" sz="2400" dirty="0">
                    <a:latin typeface="TimesTen-Roman"/>
                  </a:rPr>
                  <a:t>(</a:t>
                </a:r>
                <a:r>
                  <a:rPr lang="en-US" sz="2400" dirty="0">
                    <a:solidFill>
                      <a:schemeClr val="tx1"/>
                    </a:solidFill>
                    <a:latin typeface="TimesTen-Roman"/>
                  </a:rPr>
                  <a:t>n+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l-G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1, 2 ,3,……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61D4A0-5D0E-46DE-839F-D8031ACE6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3122057"/>
                <a:ext cx="6731391" cy="613886"/>
              </a:xfrm>
              <a:prstGeom prst="rect">
                <a:avLst/>
              </a:prstGeom>
              <a:blipFill>
                <a:blip r:embed="rId3"/>
                <a:stretch>
                  <a:fillRect l="-1359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9822ED7-26EA-48FE-B300-DA0B25C8AB67}"/>
                  </a:ext>
                </a:extLst>
              </p:cNvPr>
              <p:cNvSpPr/>
              <p:nvPr/>
            </p:nvSpPr>
            <p:spPr>
              <a:xfrm>
                <a:off x="927294" y="4116665"/>
                <a:ext cx="3298874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Ten-Roman"/>
                  </a:rPr>
                  <a:t> x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TimesTen-Roman"/>
                      </a:rPr>
                      <m:t>+</m:t>
                    </m:r>
                    <m:f>
                      <m:f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9822ED7-26EA-48FE-B300-DA0B25C8A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94" y="4116665"/>
                <a:ext cx="3298874" cy="613886"/>
              </a:xfrm>
              <a:prstGeom prst="rect">
                <a:avLst/>
              </a:prstGeom>
              <a:blipFill>
                <a:blip r:embed="rId4"/>
                <a:stretch>
                  <a:fillRect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AAD86C-8781-484D-80CA-1CCEE2246903}"/>
                  </a:ext>
                </a:extLst>
              </p:cNvPr>
              <p:cNvSpPr/>
              <p:nvPr/>
            </p:nvSpPr>
            <p:spPr>
              <a:xfrm>
                <a:off x="927294" y="4775458"/>
                <a:ext cx="7607106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 = </a:t>
                </a:r>
                <a14:m>
                  <m:oMath xmlns:m="http://schemas.openxmlformats.org/officeDocument/2006/math">
                    <m:r>
                      <a:rPr lang="en-US" sz="2400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0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i="0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num>
                          <m:den>
                            <m:r>
                              <a:rPr lang="en-US" sz="2400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for n = 0, 1, 2, 3, ………..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AAD86C-8781-484D-80CA-1CCEE2246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94" y="4775458"/>
                <a:ext cx="7607106" cy="613886"/>
              </a:xfrm>
              <a:prstGeom prst="rect">
                <a:avLst/>
              </a:prstGeom>
              <a:blipFill>
                <a:blip r:embed="rId5"/>
                <a:stretch>
                  <a:fillRect l="-1202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D91B261-8F64-49B6-978A-CE161532AAE6}"/>
                  </a:ext>
                </a:extLst>
              </p:cNvPr>
              <p:cNvSpPr/>
              <p:nvPr/>
            </p:nvSpPr>
            <p:spPr>
              <a:xfrm>
                <a:off x="1026943" y="3610044"/>
                <a:ext cx="3822896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err="1">
                    <a:solidFill>
                      <a:schemeClr val="tx1"/>
                    </a:solidFill>
                    <a:latin typeface="TimesTen-Roman"/>
                  </a:rPr>
                  <a:t>kx</a:t>
                </a:r>
                <a:r>
                  <a:rPr lang="en-US" sz="2400" dirty="0">
                    <a:solidFill>
                      <a:schemeClr val="tx1"/>
                    </a:solidFill>
                    <a:latin typeface="TimesTen-Roman"/>
                  </a:rPr>
                  <a:t> = </a:t>
                </a:r>
                <a:r>
                  <a:rPr lang="en-US" sz="2400" dirty="0">
                    <a:latin typeface="TimesTen-Roman"/>
                  </a:rPr>
                  <a:t>(</a:t>
                </a:r>
                <a:r>
                  <a:rPr lang="en-US" sz="2400" dirty="0">
                    <a:solidFill>
                      <a:schemeClr val="tx1"/>
                    </a:solidFill>
                    <a:latin typeface="TimesTen-Roman"/>
                  </a:rPr>
                  <a:t>n+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l-G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D91B261-8F64-49B6-978A-CE161532A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43" y="3610044"/>
                <a:ext cx="3822896" cy="613886"/>
              </a:xfrm>
              <a:prstGeom prst="rect">
                <a:avLst/>
              </a:prstGeom>
              <a:blipFill>
                <a:blip r:embed="rId6"/>
                <a:stretch>
                  <a:fillRect l="-2389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E149427-2F09-47B2-9EB9-575820975753}"/>
                  </a:ext>
                </a:extLst>
              </p:cNvPr>
              <p:cNvSpPr/>
              <p:nvPr/>
            </p:nvSpPr>
            <p:spPr>
              <a:xfrm>
                <a:off x="403963" y="459600"/>
                <a:ext cx="828283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sz="2400" b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Antin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odes: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C651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The halfway between nodes are called antinodes, where the amplitude of the resultant wave will be maximum.</a:t>
                </a:r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𝑓𝑢𝑙𝑙𝑦</m:t>
                    </m:r>
                    <m:r>
                      <a:rPr lang="en-US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𝑐𝑜𝑛𝑠𝑡𝑟𝑢𝑐𝑡𝑖𝑣𝑒</m:t>
                    </m:r>
                    <m:r>
                      <a:rPr lang="en-US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𝑖𝑛𝑡𝑒𝑟𝑓𝑒𝑟𝑒𝑛𝑐𝑒</m:t>
                    </m:r>
                    <m:r>
                      <a:rPr lang="en-US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𝑜𝑐𝑐𝑢𝑟𝑠</m:t>
                    </m:r>
                  </m:oMath>
                </a14:m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E149427-2F09-47B2-9EB9-575820975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63" y="459600"/>
                <a:ext cx="8282837" cy="1200329"/>
              </a:xfrm>
              <a:prstGeom prst="rect">
                <a:avLst/>
              </a:prstGeom>
              <a:blipFill>
                <a:blip r:embed="rId7"/>
                <a:stretch>
                  <a:fillRect l="-1104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7DE25DE-BB01-4809-A191-D38CB11A4684}"/>
              </a:ext>
            </a:extLst>
          </p:cNvPr>
          <p:cNvSpPr/>
          <p:nvPr/>
        </p:nvSpPr>
        <p:spPr>
          <a:xfrm>
            <a:off x="659569" y="1719291"/>
            <a:ext cx="6534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>
                <a:solidFill>
                  <a:srgbClr val="00B0F0"/>
                </a:solidFill>
                <a:latin typeface="TimesTen-Italic"/>
              </a:rPr>
              <a:t>Amplitude</a:t>
            </a:r>
            <a:r>
              <a:rPr lang="fr-FR" sz="2400" dirty="0">
                <a:solidFill>
                  <a:srgbClr val="00B0F0"/>
                </a:solidFill>
                <a:latin typeface="TimesTen-Roman"/>
              </a:rPr>
              <a:t> </a:t>
            </a: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athematicalPi-One"/>
              </a:rPr>
              <a:t>= 2</a:t>
            </a: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Ten-Italic"/>
              </a:rPr>
              <a:t>y</a:t>
            </a:r>
            <a:r>
              <a:rPr kumimoji="0" lang="en-US" sz="2400" b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Ten-Italic"/>
              </a:rPr>
              <a:t>m</a:t>
            </a: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Ten-Italic"/>
              </a:rPr>
              <a:t> (</a:t>
            </a: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Ten-Roman"/>
              </a:rPr>
              <a:t>sin </a:t>
            </a:r>
            <a:r>
              <a:rPr kumimoji="0" lang="en-US" sz="2400" b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Ten-Roman"/>
              </a:rPr>
              <a:t>kx</a:t>
            </a:r>
            <a:r>
              <a:rPr lang="en-US" sz="2400" dirty="0">
                <a:solidFill>
                  <a:srgbClr val="00B0F0"/>
                </a:solidFill>
                <a:latin typeface="TimesTen-Roman"/>
              </a:rPr>
              <a:t>)</a:t>
            </a: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Ten-Roman"/>
              </a:rPr>
              <a:t> = </a:t>
            </a:r>
            <a:r>
              <a:rPr lang="en-US" sz="2400" dirty="0">
                <a:solidFill>
                  <a:srgbClr val="00B0F0"/>
                </a:solidFill>
                <a:latin typeface="MathematicalPi-One"/>
              </a:rPr>
              <a:t>2</a:t>
            </a:r>
            <a:r>
              <a:rPr lang="en-US" sz="2400" dirty="0">
                <a:solidFill>
                  <a:srgbClr val="00B0F0"/>
                </a:solidFill>
                <a:latin typeface="TimesTen-Italic"/>
              </a:rPr>
              <a:t>y</a:t>
            </a:r>
            <a:r>
              <a:rPr lang="en-US" sz="2400" baseline="-25000" dirty="0">
                <a:solidFill>
                  <a:srgbClr val="00B0F0"/>
                </a:solidFill>
                <a:latin typeface="TimesTen-Italic"/>
              </a:rPr>
              <a:t>m</a:t>
            </a:r>
            <a:r>
              <a:rPr lang="en-US" sz="2400" dirty="0">
                <a:solidFill>
                  <a:srgbClr val="00B0F0"/>
                </a:solidFill>
                <a:latin typeface="TimesTen-Italic"/>
              </a:rPr>
              <a:t> (1) = </a:t>
            </a:r>
            <a:r>
              <a:rPr lang="en-US" sz="2400" dirty="0">
                <a:solidFill>
                  <a:srgbClr val="00B0F0"/>
                </a:solidFill>
                <a:latin typeface="MathematicalPi-One"/>
              </a:rPr>
              <a:t>2</a:t>
            </a:r>
            <a:r>
              <a:rPr lang="en-US" sz="2400" dirty="0">
                <a:solidFill>
                  <a:srgbClr val="00B0F0"/>
                </a:solidFill>
                <a:latin typeface="TimesTen-Italic"/>
              </a:rPr>
              <a:t>y</a:t>
            </a:r>
            <a:r>
              <a:rPr lang="en-US" sz="2400" baseline="-25000" dirty="0">
                <a:solidFill>
                  <a:srgbClr val="00B0F0"/>
                </a:solidFill>
                <a:latin typeface="TimesTen-Italic"/>
              </a:rPr>
              <a:t>m </a:t>
            </a:r>
            <a:endParaRPr kumimoji="0" lang="en-US" sz="2400" b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rbel" panose="020B0503020204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6E2D76-D4F0-49BC-A334-BD491297055F}"/>
                  </a:ext>
                </a:extLst>
              </p:cNvPr>
              <p:cNvSpPr/>
              <p:nvPr/>
            </p:nvSpPr>
            <p:spPr>
              <a:xfrm>
                <a:off x="413341" y="5424873"/>
                <a:ext cx="6534150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Distance between adjacent antinodes, </a:t>
                </a:r>
                <a:r>
                  <a:rPr lang="el-GR" sz="2400" dirty="0">
                    <a:solidFill>
                      <a:srgbClr val="7030A0"/>
                    </a:solidFill>
                  </a:rPr>
                  <a:t>Δ</a:t>
                </a:r>
                <a:r>
                  <a:rPr lang="en-US" sz="2400" dirty="0">
                    <a:solidFill>
                      <a:srgbClr val="7030A0"/>
                    </a:solidFill>
                  </a:rPr>
                  <a:t>x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num>
                          <m:den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6E2D76-D4F0-49BC-A334-BD4912970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41" y="5424873"/>
                <a:ext cx="6534150" cy="497637"/>
              </a:xfrm>
              <a:prstGeom prst="rect">
                <a:avLst/>
              </a:prstGeom>
              <a:blipFill>
                <a:blip r:embed="rId8"/>
                <a:stretch>
                  <a:fillRect l="-1493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23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673489-79EE-491E-98B8-DBB25092E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62" y="533400"/>
            <a:ext cx="8332076" cy="3200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967718-2F89-4D60-993B-7CAA7B149854}"/>
              </a:ext>
            </a:extLst>
          </p:cNvPr>
          <p:cNvSpPr txBox="1"/>
          <p:nvPr/>
        </p:nvSpPr>
        <p:spPr>
          <a:xfrm>
            <a:off x="295592" y="5410188"/>
            <a:ext cx="72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Nodes: some points never oscillate.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0162D-2060-4B5F-82C4-A864D0B146A0}"/>
              </a:ext>
            </a:extLst>
          </p:cNvPr>
          <p:cNvSpPr txBox="1"/>
          <p:nvPr/>
        </p:nvSpPr>
        <p:spPr>
          <a:xfrm>
            <a:off x="295592" y="5871853"/>
            <a:ext cx="694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Antinodes: some points oscillate the most.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FD575F-B5A4-405C-8773-95922112B05E}"/>
                  </a:ext>
                </a:extLst>
              </p:cNvPr>
              <p:cNvSpPr txBox="1"/>
              <p:nvPr/>
            </p:nvSpPr>
            <p:spPr>
              <a:xfrm>
                <a:off x="279181" y="3681144"/>
                <a:ext cx="8585638" cy="737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Fig. In phase: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 = 0,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𝑓𝑢𝑙𝑙𝑦</m:t>
                    </m:r>
                    <m:r>
                      <a:rPr lang="en-US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𝑐𝑜𝑛𝑠𝑡𝑟𝑢𝑐𝑡𝑖𝑣𝑒</m:t>
                    </m:r>
                    <m:r>
                      <a:rPr lang="en-US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𝑖𝑛𝑡𝑒𝑟𝑓𝑒𝑟𝑒𝑛𝑐𝑒</m:t>
                    </m:r>
                    <m:r>
                      <a:rPr lang="en-US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𝑜𝑐𝑐𝑢𝑟𝑠</m:t>
                    </m:r>
                  </m:oMath>
                </a14:m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𝑏𝑒𝑐𝑎𝑢𝑠𝑒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𝑎𝑙𝑖𝑔𝑛𝑚𝑒𝑛𝑡</m:t>
                    </m:r>
                    <m:r>
                      <a:rPr lang="en-US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𝑝𝑒𝑎𝑘𝑠</m:t>
                    </m:r>
                    <m:r>
                      <a:rPr lang="en-US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𝑝𝑒𝑎𝑘𝑠</m:t>
                    </m:r>
                    <m:r>
                      <a:rPr lang="en-US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𝑣𝑎𝑙𝑙𝑒𝑦𝑠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𝑣𝑎𝑙𝑙𝑒𝑦𝑠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FD575F-B5A4-405C-8773-95922112B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81" y="3681144"/>
                <a:ext cx="8585638" cy="737959"/>
              </a:xfrm>
              <a:prstGeom prst="rect">
                <a:avLst/>
              </a:prstGeom>
              <a:blipFill>
                <a:blip r:embed="rId3"/>
                <a:stretch>
                  <a:fillRect l="-781" t="-4959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4FEF65-28C9-448C-B1AA-AE03306C9685}"/>
                  </a:ext>
                </a:extLst>
              </p:cNvPr>
              <p:cNvSpPr txBox="1"/>
              <p:nvPr/>
            </p:nvSpPr>
            <p:spPr>
              <a:xfrm>
                <a:off x="279181" y="4495582"/>
                <a:ext cx="8585638" cy="761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Fig. out of phase: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 </a:t>
                </a:r>
                <a:r>
                  <a:rPr 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𝑓𝑢𝑙𝑙𝑦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𝑑𝑒𝑠𝑡𝑟𝑢𝑐𝑡𝑖𝑣𝑒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𝑖𝑛𝑡𝑒𝑟𝑓𝑒𝑟𝑒𝑛𝑐𝑒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𝑜𝑐𝑐𝑢𝑟𝑠</m:t>
                    </m:r>
                  </m:oMath>
                </a14:m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𝑏𝑒𝑐𝑎𝑢𝑠𝑒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𝑎𝑙𝑖𝑔𝑛𝑚𝑒𝑛𝑡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𝑝𝑒𝑎𝑘𝑠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𝑣𝑎𝑙𝑙𝑒𝑦𝑠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4FEF65-28C9-448C-B1AA-AE03306C9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81" y="4495582"/>
                <a:ext cx="8585638" cy="761299"/>
              </a:xfrm>
              <a:prstGeom prst="rect">
                <a:avLst/>
              </a:prstGeom>
              <a:blipFill>
                <a:blip r:embed="rId4"/>
                <a:stretch>
                  <a:fillRect l="-781" t="-4000"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AFA415-5853-4510-9310-33919A206E80}"/>
                  </a:ext>
                </a:extLst>
              </p:cNvPr>
              <p:cNvSpPr/>
              <p:nvPr/>
            </p:nvSpPr>
            <p:spPr>
              <a:xfrm>
                <a:off x="405962" y="155235"/>
                <a:ext cx="630633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hlinkClick r:id="rId5"/>
                  </a:rPr>
                  <a:t>https://www.youtube.com/watch?v=eu1PC4bo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i="1" smtClean="0">
                        <a:latin typeface="Cambria Math" panose="02040503050406030204" pitchFamily="18" charset="0"/>
                        <a:hlinkClick r:id="rId5"/>
                      </a:rPr>
                      <a:t>Type equation here.</a:t>
                    </a:fld>
                  </m:oMath>
                </a14:m>
                <a:r>
                  <a:rPr lang="en-US" dirty="0" err="1">
                    <a:hlinkClick r:id="rId5"/>
                  </a:rPr>
                  <a:t>tbM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AFA415-5853-4510-9310-33919A206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62" y="155235"/>
                <a:ext cx="6306332" cy="923330"/>
              </a:xfrm>
              <a:prstGeom prst="rect">
                <a:avLst/>
              </a:prstGeom>
              <a:blipFill>
                <a:blip r:embed="rId6"/>
                <a:stretch>
                  <a:fillRect l="-870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43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D51767-54C0-45F2-A48A-819D67D481CE}"/>
              </a:ext>
            </a:extLst>
          </p:cNvPr>
          <p:cNvSpPr/>
          <p:nvPr/>
        </p:nvSpPr>
        <p:spPr>
          <a:xfrm>
            <a:off x="190500" y="228600"/>
            <a:ext cx="876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53. A string oscillate according to the equation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y′ = (0.50 cm) sin [(π/3 cm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)x] cos [(40π s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)t]. What are (a) the amplitude and (b)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speed of the two waves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(identical except for direction of travel) whose superposition gives this oscillation? (c) What is the distance between nodes? (d) What is the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speed of a particle of the string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position x = 1.5 cm when t = 9/8 s?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DE743C-5574-4C1B-ABA5-EC78251934A8}"/>
              </a:ext>
            </a:extLst>
          </p:cNvPr>
          <p:cNvSpPr/>
          <p:nvPr/>
        </p:nvSpPr>
        <p:spPr>
          <a:xfrm>
            <a:off x="457200" y="1721168"/>
            <a:ext cx="731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y′ = [(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0.50 cm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 {(π/3 cm</a:t>
            </a:r>
            <a:r>
              <a:rPr lang="en-US" sz="2000" baseline="300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-1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)x}]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cos [(40π s</a:t>
            </a:r>
            <a:r>
              <a:rPr lang="en-US" sz="2000" baseline="300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-1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)t] </a:t>
            </a:r>
            <a:endParaRPr lang="en-US" sz="2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F4B7557-0F09-44FA-B647-2BE90DCC4F59}"/>
                  </a:ext>
                </a:extLst>
              </p:cNvPr>
              <p:cNvSpPr/>
              <p:nvPr/>
            </p:nvSpPr>
            <p:spPr>
              <a:xfrm>
                <a:off x="439615" y="2198073"/>
                <a:ext cx="699536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y’</a:t>
                </a:r>
                <a:r>
                  <a:rPr lang="fr-FR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kumimoji="0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[2y</a:t>
                </a:r>
                <a:r>
                  <a:rPr kumimoji="0" lang="en-US" sz="2000" b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kumimoji="0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sin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sty m:val="p"/>
                            <m:brk m:alnAt="63"/>
                          </m:rPr>
                          <a:rPr kumimoji="0" lang="en-US" sz="20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kumimoji="0" lang="en-US" sz="20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box>
                    <m:r>
                      <a:rPr kumimoji="0" 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kumimoji="0" 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0" lang="en-US" sz="2000" b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cos</m:t>
                    </m:r>
                    <m:r>
                      <m:rPr>
                        <m:sty m:val="p"/>
                      </m:rPr>
                      <a:rPr lang="en-US" sz="2000" i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t</m:t>
                    </m:r>
                  </m:oMath>
                </a14:m>
                <a:endParaRPr kumimoji="0" lang="en-US" sz="2000" b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F4B7557-0F09-44FA-B647-2BE90DCC4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15" y="2198073"/>
                <a:ext cx="6995367" cy="400110"/>
              </a:xfrm>
              <a:prstGeom prst="rect">
                <a:avLst/>
              </a:prstGeom>
              <a:blipFill>
                <a:blip r:embed="rId2"/>
                <a:stretch>
                  <a:fillRect l="-871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0E99FBC-0468-4132-96EA-B768E6C51845}"/>
              </a:ext>
            </a:extLst>
          </p:cNvPr>
          <p:cNvSpPr/>
          <p:nvPr/>
        </p:nvSpPr>
        <p:spPr>
          <a:xfrm>
            <a:off x="373380" y="3165955"/>
            <a:ext cx="2819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fr-FR" sz="20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2y</a:t>
            </a:r>
            <a:r>
              <a:rPr kumimoji="0" lang="en-US" sz="2000" b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0.50 cm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57669-42FB-485B-8E35-1B05B6926CAB}"/>
              </a:ext>
            </a:extLst>
          </p:cNvPr>
          <p:cNvSpPr/>
          <p:nvPr/>
        </p:nvSpPr>
        <p:spPr>
          <a:xfrm>
            <a:off x="762000" y="3510023"/>
            <a:ext cx="2819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2y</a:t>
            </a:r>
            <a:r>
              <a:rPr kumimoji="0" lang="en-US" sz="2000" b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0.0050 m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73F4C0-1651-430E-AB2A-2151B0A845C9}"/>
              </a:ext>
            </a:extLst>
          </p:cNvPr>
          <p:cNvSpPr/>
          <p:nvPr/>
        </p:nvSpPr>
        <p:spPr>
          <a:xfrm>
            <a:off x="924365" y="3847348"/>
            <a:ext cx="2819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sz="2000" b="0" u="none" strike="noStrike" kern="1200" cap="none" spc="0" normalizeH="0" baseline="-2500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0.0050/2 m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E691FC-8BD6-4237-B5D9-FAC4423E4CFB}"/>
              </a:ext>
            </a:extLst>
          </p:cNvPr>
          <p:cNvSpPr/>
          <p:nvPr/>
        </p:nvSpPr>
        <p:spPr>
          <a:xfrm>
            <a:off x="924365" y="4234573"/>
            <a:ext cx="2819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sz="2000" b="0" u="none" strike="noStrike" kern="1200" cap="none" spc="0" normalizeH="0" baseline="-2500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0.0025 m    Ans.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E83A45D-3829-4245-AF9A-BE720902C675}"/>
                  </a:ext>
                </a:extLst>
              </p:cNvPr>
              <p:cNvSpPr/>
              <p:nvPr/>
            </p:nvSpPr>
            <p:spPr>
              <a:xfrm>
                <a:off x="373380" y="4693524"/>
                <a:ext cx="5951220" cy="8236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(b) v</a:t>
                </a:r>
                <a14:m>
                  <m:oMath xmlns:m="http://schemas.openxmlformats.org/officeDocument/2006/math">
                    <m:r>
                      <a:rPr lang="en-US" sz="2400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40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π</m:t>
                        </m:r>
                      </m:num>
                      <m:den>
                        <m:box>
                          <m:boxPr>
                            <m:ctrlPr>
                              <a:rPr lang="en-US" sz="24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solidFill>
                                      <a:srgbClr val="7030A0"/>
                                    </a:solidFill>
                                    <a:latin typeface="Arial" panose="020B0604020202020204" pitchFamily="34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sz="2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0.03</m:t>
                                </m:r>
                              </m:den>
                            </m:f>
                          </m:e>
                        </m:box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= 0.03(40) = 1.20 m/s    Ans.                  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E83A45D-3829-4245-AF9A-BE720902C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" y="4693524"/>
                <a:ext cx="5951220" cy="823623"/>
              </a:xfrm>
              <a:prstGeom prst="rect">
                <a:avLst/>
              </a:prstGeom>
              <a:blipFill>
                <a:blip r:embed="rId3"/>
                <a:stretch>
                  <a:fillRect l="-1535" r="-10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92F63A-C717-43EC-A71F-EA12D77CC1D9}"/>
                  </a:ext>
                </a:extLst>
              </p:cNvPr>
              <p:cNvSpPr/>
              <p:nvPr/>
            </p:nvSpPr>
            <p:spPr>
              <a:xfrm>
                <a:off x="296593" y="2628575"/>
                <a:ext cx="5636479" cy="5441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Given,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B0F0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π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rad/cm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B0F0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π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0.03</m:t>
                        </m:r>
                      </m:den>
                    </m:f>
                    <m:r>
                      <a:rPr lang="en-US" sz="20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rad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/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40π rad/s</a:t>
                </a:r>
                <a:endParaRPr lang="en-US" sz="2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92F63A-C717-43EC-A71F-EA12D77CC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93" y="2628575"/>
                <a:ext cx="5636479" cy="544123"/>
              </a:xfrm>
              <a:prstGeom prst="rect">
                <a:avLst/>
              </a:prstGeom>
              <a:blipFill>
                <a:blip r:embed="rId4"/>
                <a:stretch>
                  <a:fillRect r="-216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5C291C1-FC4F-47C3-AE2C-0ACE1E3B34F0}"/>
                  </a:ext>
                </a:extLst>
              </p:cNvPr>
              <p:cNvSpPr/>
              <p:nvPr/>
            </p:nvSpPr>
            <p:spPr>
              <a:xfrm>
                <a:off x="397998" y="5418074"/>
                <a:ext cx="6570786" cy="1156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(c) Adjacent distance between nodes,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ox>
                          <m:boxPr>
                            <m:ctrlPr>
                              <a:rPr lang="en-US" sz="24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solidFill>
                                      <a:srgbClr val="7030A0"/>
                                    </a:solidFill>
                                    <a:latin typeface="Arial" panose="020B0604020202020204" pitchFamily="34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den>
                            </m:f>
                          </m:e>
                        </m:box>
                      </m:num>
                      <m:den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π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π</m:t>
                        </m:r>
                      </m:num>
                      <m:den>
                        <m:box>
                          <m:boxPr>
                            <m:ctrlPr>
                              <a:rPr lang="en-US" sz="20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00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solidFill>
                                      <a:srgbClr val="7030A0"/>
                                    </a:solidFill>
                                    <a:latin typeface="Arial" panose="020B0604020202020204" pitchFamily="34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sz="20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0.03</m:t>
                                </m:r>
                              </m:den>
                            </m:f>
                          </m:e>
                        </m:box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= 0.03 m      Ans. 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5C291C1-FC4F-47C3-AE2C-0ACE1E3B3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98" y="5418074"/>
                <a:ext cx="6570786" cy="1156792"/>
              </a:xfrm>
              <a:prstGeom prst="rect">
                <a:avLst/>
              </a:prstGeom>
              <a:blipFill>
                <a:blip r:embed="rId5"/>
                <a:stretch>
                  <a:fillRect l="-1391"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04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A7DCAF7-9A94-4415-A752-BEB1163DD689}"/>
                  </a:ext>
                </a:extLst>
              </p:cNvPr>
              <p:cNvSpPr/>
              <p:nvPr/>
            </p:nvSpPr>
            <p:spPr>
              <a:xfrm>
                <a:off x="320824" y="250673"/>
                <a:ext cx="5562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fr-FR" sz="2400" dirty="0">
                    <a:solidFill>
                      <a:srgbClr val="00B0F0"/>
                    </a:solidFill>
                    <a:latin typeface="TimesTen-Italic"/>
                  </a:rPr>
                  <a:t>(d)   y</a:t>
                </a:r>
                <a:r>
                  <a:rPr lang="fr-FR" sz="2400" dirty="0">
                    <a:solidFill>
                      <a:srgbClr val="00B0F0"/>
                    </a:solidFill>
                    <a:latin typeface="MathematicalPi-One"/>
                  </a:rPr>
                  <a:t>’</a:t>
                </a:r>
                <a:r>
                  <a:rPr lang="fr-FR" sz="2400" dirty="0">
                    <a:solidFill>
                      <a:srgbClr val="00B0F0"/>
                    </a:solidFill>
                    <a:latin typeface="TimesTen-Roman"/>
                  </a:rPr>
                  <a:t>(</a:t>
                </a:r>
                <a:r>
                  <a:rPr lang="fr-FR" sz="2400" dirty="0">
                    <a:solidFill>
                      <a:srgbClr val="00B0F0"/>
                    </a:solidFill>
                    <a:latin typeface="TimesTen-Italic"/>
                  </a:rPr>
                  <a:t>x</a:t>
                </a:r>
                <a:r>
                  <a:rPr lang="fr-FR" sz="2400" dirty="0">
                    <a:solidFill>
                      <a:srgbClr val="00B0F0"/>
                    </a:solidFill>
                    <a:latin typeface="TimesTen-Roman"/>
                  </a:rPr>
                  <a:t>, </a:t>
                </a:r>
                <a:r>
                  <a:rPr lang="fr-FR" sz="2400" dirty="0">
                    <a:solidFill>
                      <a:srgbClr val="00B0F0"/>
                    </a:solidFill>
                    <a:latin typeface="TimesTen-Italic"/>
                  </a:rPr>
                  <a:t>t</a:t>
                </a:r>
                <a:r>
                  <a:rPr lang="fr-FR" sz="2400" dirty="0">
                    <a:solidFill>
                      <a:srgbClr val="00B0F0"/>
                    </a:solidFill>
                    <a:latin typeface="TimesTen-Roman"/>
                  </a:rPr>
                  <a:t>)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MathematicalPi-One"/>
                  </a:rPr>
                  <a:t>=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[2y</a:t>
                </a:r>
                <a:r>
                  <a:rPr kumimoji="0" lang="en-US" sz="2400" b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sin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sty m:val="p"/>
                            <m:brk m:alnAt="63"/>
                          </m:rPr>
                          <a:rPr kumimoji="0" lang="en-US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box>
                    <m:r>
                      <a: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0" lang="en-US" sz="2400" b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cos</m:t>
                    </m:r>
                    <m:r>
                      <m:rPr>
                        <m:sty m:val="p"/>
                      </m:rPr>
                      <a:rPr lang="en-US" sz="2400" i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t</m:t>
                    </m:r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A7DCAF7-9A94-4415-A752-BEB1163DD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24" y="250673"/>
                <a:ext cx="5562600" cy="461665"/>
              </a:xfrm>
              <a:prstGeom prst="rect">
                <a:avLst/>
              </a:prstGeom>
              <a:blipFill>
                <a:blip r:embed="rId2"/>
                <a:stretch>
                  <a:fillRect l="-1754" t="-118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F0963CB-E311-418D-9CAA-9767C5ACB229}"/>
                  </a:ext>
                </a:extLst>
              </p:cNvPr>
              <p:cNvSpPr/>
              <p:nvPr/>
            </p:nvSpPr>
            <p:spPr>
              <a:xfrm>
                <a:off x="1143000" y="972155"/>
                <a:ext cx="5562600" cy="684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fr-FR" sz="2400" dirty="0">
                    <a:solidFill>
                      <a:srgbClr val="00B0F0"/>
                    </a:solidFill>
                    <a:latin typeface="TimesTen-Italic"/>
                  </a:rPr>
                  <a:t>u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fr-FR" sz="2400" dirty="0">
                            <a:solidFill>
                              <a:srgbClr val="00B0F0"/>
                            </a:solidFill>
                            <a:latin typeface="MathematicalPi-One"/>
                          </a:rPr>
                          <m:t>’</m:t>
                        </m:r>
                      </m:num>
                      <m:den>
                        <m:r>
                          <a:rPr lang="fr-FR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rgbClr val="00B0F0"/>
                    </a:solidFill>
                    <a:latin typeface="TimesTen-Italic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MathematicalPi-One"/>
                  </a:rPr>
                  <a:t> </a:t>
                </a:r>
                <a:r>
                  <a:rPr lang="en-US" sz="2400" noProof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2y</a:t>
                </a:r>
                <a:r>
                  <a:rPr kumimoji="0" lang="en-US" sz="2400" b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sin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sty m:val="p"/>
                            <m:brk m:alnAt="63"/>
                          </m:rPr>
                          <a:rPr kumimoji="0" lang="en-US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box>
                    <m:r>
                      <m:rPr>
                        <m:nor/>
                      </m:rPr>
                      <a: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0" lang="en-US" sz="2400" b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cos</m:t>
                    </m:r>
                    <m:r>
                      <m:rPr>
                        <m:sty m:val="p"/>
                      </m:rPr>
                      <a:rPr lang="en-US" sz="2400" i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F0963CB-E311-418D-9CAA-9767C5ACB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972155"/>
                <a:ext cx="5562600" cy="684931"/>
              </a:xfrm>
              <a:prstGeom prst="rect">
                <a:avLst/>
              </a:prstGeom>
              <a:blipFill>
                <a:blip r:embed="rId3"/>
                <a:stretch>
                  <a:fillRect l="-1754" b="-7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6C0194-90D0-450E-A1F1-5F57351C7517}"/>
                  </a:ext>
                </a:extLst>
              </p:cNvPr>
              <p:cNvSpPr/>
              <p:nvPr/>
            </p:nvSpPr>
            <p:spPr>
              <a:xfrm>
                <a:off x="1524000" y="1570971"/>
                <a:ext cx="3156249" cy="635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400" dirty="0">
                    <a:solidFill>
                      <a:srgbClr val="00B050"/>
                    </a:solidFill>
                    <a:latin typeface="TimesTen-Italic"/>
                  </a:rPr>
                  <a:t>=</a:t>
                </a:r>
                <a:r>
                  <a:rPr lang="fr-FR" sz="2400" dirty="0">
                    <a:solidFill>
                      <a:srgbClr val="00B0F0"/>
                    </a:solidFill>
                    <a:latin typeface="TimesTen-Italic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2y</a:t>
                </a:r>
                <a:r>
                  <a:rPr lang="en-US" sz="2400" baseline="-25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sty m:val="p"/>
                            <m:brk m:alnAt="63"/>
                          </m:rPr>
                          <a:rPr lang="en-US" sz="24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box>
                    <m:r>
                      <a:rPr lang="en-US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MathematicalPi-One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cos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6C0194-90D0-450E-A1F1-5F57351C7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570971"/>
                <a:ext cx="3156249" cy="635367"/>
              </a:xfrm>
              <a:prstGeom prst="rect">
                <a:avLst/>
              </a:prstGeom>
              <a:blipFill>
                <a:blip r:embed="rId4"/>
                <a:stretch>
                  <a:fillRect l="-2896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4DA2C75-24EC-43B1-AF4A-C5BA00A884CB}"/>
                  </a:ext>
                </a:extLst>
              </p:cNvPr>
              <p:cNvSpPr/>
              <p:nvPr/>
            </p:nvSpPr>
            <p:spPr>
              <a:xfrm>
                <a:off x="1523999" y="2206338"/>
                <a:ext cx="4131452" cy="635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400" dirty="0">
                    <a:solidFill>
                      <a:srgbClr val="00B050"/>
                    </a:solidFill>
                    <a:latin typeface="TimesTen-Italic"/>
                  </a:rPr>
                  <a:t>=</a:t>
                </a:r>
                <a:r>
                  <a:rPr lang="fr-FR" sz="2400" dirty="0">
                    <a:solidFill>
                      <a:srgbClr val="00B0F0"/>
                    </a:solidFill>
                    <a:latin typeface="TimesTen-Italic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2y</a:t>
                </a:r>
                <a:r>
                  <a:rPr lang="en-US" sz="2400" baseline="-25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sty m:val="p"/>
                            <m:brk m:alnAt="63"/>
                          </m:rPr>
                          <a:rPr lang="en-US" sz="24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box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sinω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) </m:t>
                    </m:r>
                    <m:f>
                      <m:fPr>
                        <m:ctrlPr>
                          <a:rPr lang="fr-FR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MathematicalPi-One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4DA2C75-24EC-43B1-AF4A-C5BA00A88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2206338"/>
                <a:ext cx="4131452" cy="635367"/>
              </a:xfrm>
              <a:prstGeom prst="rect">
                <a:avLst/>
              </a:prstGeom>
              <a:blipFill>
                <a:blip r:embed="rId5"/>
                <a:stretch>
                  <a:fillRect l="-2212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299579-DF52-40CB-A7A9-CD03AABF66BE}"/>
                  </a:ext>
                </a:extLst>
              </p:cNvPr>
              <p:cNvSpPr/>
              <p:nvPr/>
            </p:nvSpPr>
            <p:spPr>
              <a:xfrm>
                <a:off x="1523999" y="2889796"/>
                <a:ext cx="36813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400" dirty="0">
                    <a:solidFill>
                      <a:srgbClr val="00B050"/>
                    </a:solidFill>
                    <a:latin typeface="TimesTen-Italic"/>
                  </a:rPr>
                  <a:t>=</a:t>
                </a:r>
                <a:r>
                  <a:rPr lang="fr-FR" sz="2400" dirty="0">
                    <a:solidFill>
                      <a:srgbClr val="00B0F0"/>
                    </a:solidFill>
                    <a:latin typeface="TimesTen-Italic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2y</a:t>
                </a:r>
                <a:r>
                  <a:rPr lang="en-US" sz="2400" baseline="-25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sty m:val="p"/>
                            <m:brk m:alnAt="63"/>
                          </m:rPr>
                          <a:rPr lang="en-US" sz="24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box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sinω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299579-DF52-40CB-A7A9-CD03AABF6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2889796"/>
                <a:ext cx="3681392" cy="461665"/>
              </a:xfrm>
              <a:prstGeom prst="rect">
                <a:avLst/>
              </a:prstGeom>
              <a:blipFill>
                <a:blip r:embed="rId6"/>
                <a:stretch>
                  <a:fillRect l="-2483" t="-11842" r="-662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EA04E16-AD27-4667-B8E2-8D1E4AB5FE4C}"/>
                  </a:ext>
                </a:extLst>
              </p:cNvPr>
              <p:cNvSpPr/>
              <p:nvPr/>
            </p:nvSpPr>
            <p:spPr>
              <a:xfrm>
                <a:off x="1523999" y="3445599"/>
                <a:ext cx="33233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400" dirty="0">
                    <a:solidFill>
                      <a:srgbClr val="00B050"/>
                    </a:solidFill>
                    <a:latin typeface="TimesTen-Italic"/>
                  </a:rPr>
                  <a:t>=</a:t>
                </a:r>
                <a:r>
                  <a:rPr lang="en-US" sz="2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2y</a:t>
                </a:r>
                <a:r>
                  <a:rPr lang="en-US" sz="2400" baseline="-25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sty m:val="p"/>
                            <m:brk m:alnAt="63"/>
                          </m:rPr>
                          <a:rPr lang="en-US" sz="24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box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EA04E16-AD27-4667-B8E2-8D1E4AB5FE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3445599"/>
                <a:ext cx="3323346" cy="461665"/>
              </a:xfrm>
              <a:prstGeom prst="rect">
                <a:avLst/>
              </a:prstGeom>
              <a:blipFill>
                <a:blip r:embed="rId7"/>
                <a:stretch>
                  <a:fillRect l="-2752" t="-11842" r="-734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342FEF-7CEC-4204-8235-B2096F7CFD9B}"/>
                  </a:ext>
                </a:extLst>
              </p:cNvPr>
              <p:cNvSpPr/>
              <p:nvPr/>
            </p:nvSpPr>
            <p:spPr>
              <a:xfrm>
                <a:off x="1516965" y="3986828"/>
                <a:ext cx="6497291" cy="516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400" dirty="0">
                    <a:solidFill>
                      <a:srgbClr val="00B050"/>
                    </a:solidFill>
                    <a:latin typeface="TimesTen-Italic"/>
                  </a:rPr>
                  <a:t>=</a:t>
                </a:r>
                <a:r>
                  <a:rPr lang="en-US" sz="2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π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2(0.0025)</a:t>
                </a:r>
                <a:r>
                  <a:rPr lang="en-US" sz="2400" baseline="-25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 {(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rgbClr val="00B050"/>
                                </a:solidFill>
                                <a:latin typeface="Arial" panose="020B0604020202020204" pitchFamily="34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0.03</m:t>
                            </m:r>
                          </m:den>
                        </m:f>
                        <m:r>
                          <a:rPr lang="en-US" sz="20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)(0.015)</m:t>
                        </m:r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}</m:t>
                        </m:r>
                      </m:e>
                    </m:box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{40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B0F0"/>
                        </a:solidFill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π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(9/8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)}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342FEF-7CEC-4204-8235-B2096F7CF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65" y="3986828"/>
                <a:ext cx="6497291" cy="516488"/>
              </a:xfrm>
              <a:prstGeom prst="rect">
                <a:avLst/>
              </a:prstGeom>
              <a:blipFill>
                <a:blip r:embed="rId8"/>
                <a:stretch>
                  <a:fillRect l="-1501" t="-7059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4310A6-15CC-49EA-AAA9-3C14A47DA970}"/>
                  </a:ext>
                </a:extLst>
              </p:cNvPr>
              <p:cNvSpPr/>
              <p:nvPr/>
            </p:nvSpPr>
            <p:spPr>
              <a:xfrm>
                <a:off x="1548430" y="4519382"/>
                <a:ext cx="4987263" cy="514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400" dirty="0">
                    <a:solidFill>
                      <a:srgbClr val="00B050"/>
                    </a:solidFill>
                    <a:latin typeface="TimesTen-Italic"/>
                  </a:rPr>
                  <a:t>=</a:t>
                </a:r>
                <a:r>
                  <a:rPr lang="en-US" sz="2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π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2(0.0025)</a:t>
                </a:r>
                <a:r>
                  <a:rPr lang="en-US" sz="2400" baseline="-25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rgbClr val="00B050"/>
                                </a:solidFill>
                                <a:latin typeface="Arial" panose="020B0604020202020204" pitchFamily="34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 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(4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B0F0"/>
                        </a:solidFill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π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4310A6-15CC-49EA-AAA9-3C14A47DA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430" y="4519382"/>
                <a:ext cx="4987263" cy="514756"/>
              </a:xfrm>
              <a:prstGeom prst="rect">
                <a:avLst/>
              </a:prstGeom>
              <a:blipFill>
                <a:blip r:embed="rId9"/>
                <a:stretch>
                  <a:fillRect l="-1834" t="-7059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4DC32D-0D70-4C29-A39A-FB56778B9A43}"/>
                  </a:ext>
                </a:extLst>
              </p:cNvPr>
              <p:cNvSpPr/>
              <p:nvPr/>
            </p:nvSpPr>
            <p:spPr>
              <a:xfrm>
                <a:off x="1555650" y="5000184"/>
                <a:ext cx="4251485" cy="514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400" dirty="0">
                    <a:solidFill>
                      <a:srgbClr val="00B050"/>
                    </a:solidFill>
                    <a:latin typeface="TimesTen-Italic"/>
                  </a:rPr>
                  <a:t>=</a:t>
                </a:r>
                <a:r>
                  <a:rPr lang="en-US" sz="2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π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2(0.0025)</a:t>
                </a:r>
                <a:r>
                  <a:rPr lang="en-US" sz="2400" baseline="-25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rgbClr val="00B050"/>
                                </a:solidFill>
                                <a:latin typeface="Arial" panose="020B0604020202020204" pitchFamily="34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(0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4DC32D-0D70-4C29-A39A-FB56778B9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650" y="5000184"/>
                <a:ext cx="4251485" cy="514756"/>
              </a:xfrm>
              <a:prstGeom prst="rect">
                <a:avLst/>
              </a:prstGeom>
              <a:blipFill>
                <a:blip r:embed="rId10"/>
                <a:stretch>
                  <a:fillRect l="-2149" t="-7059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3D13DA-DC85-49F4-94DC-F557618A6621}"/>
                  </a:ext>
                </a:extLst>
              </p:cNvPr>
              <p:cNvSpPr/>
              <p:nvPr/>
            </p:nvSpPr>
            <p:spPr>
              <a:xfrm>
                <a:off x="1555650" y="5534077"/>
                <a:ext cx="5886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400" dirty="0">
                    <a:solidFill>
                      <a:srgbClr val="00B050"/>
                    </a:solidFill>
                    <a:latin typeface="TimesTen-Italic"/>
                  </a:rPr>
                  <a:t>=</a:t>
                </a:r>
                <a:r>
                  <a:rPr lang="en-US" sz="2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3D13DA-DC85-49F4-94DC-F557618A6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650" y="5534077"/>
                <a:ext cx="588623" cy="461665"/>
              </a:xfrm>
              <a:prstGeom prst="rect">
                <a:avLst/>
              </a:prstGeom>
              <a:blipFill>
                <a:blip r:embed="rId11"/>
                <a:stretch>
                  <a:fillRect l="-15464" t="-11842" r="-2062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140F4F8-FB0B-46CF-A80E-1E490DC9B1E2}"/>
              </a:ext>
            </a:extLst>
          </p:cNvPr>
          <p:cNvSpPr txBox="1"/>
          <p:nvPr/>
        </p:nvSpPr>
        <p:spPr>
          <a:xfrm>
            <a:off x="955830" y="661105"/>
            <a:ext cx="5267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speed of a particle of a string is given by</a:t>
            </a:r>
          </a:p>
        </p:txBody>
      </p:sp>
    </p:spTree>
    <p:extLst>
      <p:ext uri="{BB962C8B-B14F-4D97-AF65-F5344CB8AC3E}">
        <p14:creationId xmlns:p14="http://schemas.microsoft.com/office/powerpoint/2010/main" val="123624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0566E8-617A-48A9-B287-60020B270140}"/>
              </a:ext>
            </a:extLst>
          </p:cNvPr>
          <p:cNvSpPr/>
          <p:nvPr/>
        </p:nvSpPr>
        <p:spPr>
          <a:xfrm>
            <a:off x="381000" y="381000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76. A standing wave results from the sum of two transverse traveling waves given by 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0.050 cos(πx - 4πt)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0.050 cos(πx + 4πt),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x, y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,and y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in meters and t is in seconds. (a) What is the smallest positive value of x that corresponds to a node? Beginning at t = 0,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value of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(b) first, (c) second, and (d) third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x = 0 has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 velocity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3ECF38-2379-4016-BFB0-68FFB095E0AA}"/>
              </a:ext>
            </a:extLst>
          </p:cNvPr>
          <p:cNvSpPr/>
          <p:nvPr/>
        </p:nvSpPr>
        <p:spPr>
          <a:xfrm>
            <a:off x="914400" y="1833710"/>
            <a:ext cx="419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0.050 cos(πx - 4πt) 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F9FAB1-D97D-40B2-9DC2-468D489DBA7B}"/>
              </a:ext>
            </a:extLst>
          </p:cNvPr>
          <p:cNvSpPr/>
          <p:nvPr/>
        </p:nvSpPr>
        <p:spPr>
          <a:xfrm>
            <a:off x="910883" y="2295375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0.050 cos(πx + 4πt) 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B9AAF-A83F-4826-A1F6-03965752824B}"/>
              </a:ext>
            </a:extLst>
          </p:cNvPr>
          <p:cNvSpPr/>
          <p:nvPr/>
        </p:nvSpPr>
        <p:spPr>
          <a:xfrm>
            <a:off x="370448" y="272827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y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athematicalPi-One"/>
                <a:ea typeface="+mn-ea"/>
                <a:cs typeface="+mn-cs"/>
              </a:rPr>
              <a:t>’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(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x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, 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t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) 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athematicalPi-One"/>
                <a:ea typeface="+mn-ea"/>
                <a:cs typeface="+mn-cs"/>
              </a:rPr>
              <a:t>= 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y</a:t>
            </a:r>
            <a:r>
              <a:rPr kumimoji="0" lang="fr-FR" sz="2400" b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1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(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x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, 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t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) 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athematicalPi-One"/>
                <a:ea typeface="+mn-ea"/>
                <a:cs typeface="+mn-cs"/>
              </a:rPr>
              <a:t>+ 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y</a:t>
            </a:r>
            <a:r>
              <a:rPr kumimoji="0" lang="fr-FR" sz="2400" b="0" u="none" strike="noStrike" kern="1200" cap="none" spc="0" normalizeH="0" baseline="-25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2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(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x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, 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t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Ten-Roman"/>
                <a:ea typeface="+mn-ea"/>
                <a:cs typeface="+mn-cs"/>
              </a:rPr>
              <a:t>)</a:t>
            </a:r>
            <a:endParaRPr kumimoji="0" lang="en-US" sz="2400" b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BD548D-266A-4C53-9259-DB3F4828DD8D}"/>
              </a:ext>
            </a:extLst>
          </p:cNvPr>
          <p:cNvSpPr/>
          <p:nvPr/>
        </p:nvSpPr>
        <p:spPr>
          <a:xfrm>
            <a:off x="381000" y="3168703"/>
            <a:ext cx="742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y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athematicalPi-One"/>
                <a:ea typeface="+mn-ea"/>
                <a:cs typeface="+mn-cs"/>
              </a:rPr>
              <a:t>’=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0.050 cos(πx - 4πt) 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athematicalPi-One"/>
                <a:ea typeface="+mn-ea"/>
                <a:cs typeface="+mn-cs"/>
              </a:rPr>
              <a:t>+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0.050 cos(πx + 4πt) </a:t>
            </a:r>
            <a:endParaRPr kumimoji="0" lang="en-US" sz="2400" b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6FD171-ED29-4608-A96E-48C61FE7DD6A}"/>
              </a:ext>
            </a:extLst>
          </p:cNvPr>
          <p:cNvSpPr/>
          <p:nvPr/>
        </p:nvSpPr>
        <p:spPr>
          <a:xfrm>
            <a:off x="370449" y="3630368"/>
            <a:ext cx="742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y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athematicalPi-One"/>
                <a:ea typeface="+mn-ea"/>
                <a:cs typeface="+mn-cs"/>
              </a:rPr>
              <a:t>’=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0.050 {cos(πx - 4πt) 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athematicalPi-One"/>
                <a:ea typeface="+mn-ea"/>
                <a:cs typeface="+mn-cs"/>
              </a:rPr>
              <a:t>+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cos(πx + 4πt)} </a:t>
            </a:r>
            <a:endParaRPr kumimoji="0" lang="en-US" sz="2400" b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83F6C5-128F-40D6-830F-EBA03FE77EB2}"/>
                  </a:ext>
                </a:extLst>
              </p:cNvPr>
              <p:cNvSpPr/>
              <p:nvPr/>
            </p:nvSpPr>
            <p:spPr>
              <a:xfrm>
                <a:off x="370448" y="4070797"/>
                <a:ext cx="8468751" cy="602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fr-FR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Ten-Italic"/>
                    <a:ea typeface="+mn-ea"/>
                    <a:cs typeface="+mn-cs"/>
                  </a:rPr>
                  <a:t>y</a:t>
                </a:r>
                <a:r>
                  <a:rPr kumimoji="0" lang="fr-FR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MathematicalPi-One"/>
                    <a:ea typeface="+mn-ea"/>
                    <a:cs typeface="+mn-cs"/>
                  </a:rPr>
                  <a:t>’=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0.050 {2cos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B0F0"/>
                                </a:solidFill>
                                <a:latin typeface="Arial" panose="020B060402020202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πx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B0F0"/>
                                </a:solidFill>
                                <a:latin typeface="Arial" panose="020B060402020202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− 4</m:t>
                            </m:r>
                            <m:r>
                              <m:rPr>
                                <m:nor/>
                              </m:rPr>
                              <a:rPr lang="en-US" sz="2400" dirty="0" smtClean="0">
                                <a:solidFill>
                                  <a:srgbClr val="FF0000"/>
                                </a:solidFill>
                                <a:latin typeface="Arial" panose="020B060402020202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πt</m:t>
                            </m:r>
                            <m:r>
                              <a:rPr lang="en-US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7030A0"/>
                                </a:solidFill>
                                <a:latin typeface="Arial" panose="020B060402020202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πx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7030A0"/>
                                </a:solidFill>
                                <a:latin typeface="Arial" panose="020B060402020202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+ 4</m:t>
                            </m:r>
                            <m:r>
                              <m:rPr>
                                <m:nor/>
                              </m:rPr>
                              <a:rPr lang="en-US" sz="2400" dirty="0" smtClean="0">
                                <a:solidFill>
                                  <a:srgbClr val="FF0000"/>
                                </a:solidFill>
                                <a:latin typeface="Arial" panose="020B060402020202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πt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dirty="0" smtClean="0">
                                <a:solidFill>
                                  <a:srgbClr val="FF0000"/>
                                </a:solidFill>
                                <a:latin typeface="Arial" panose="020B060402020202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πx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B0F0"/>
                                </a:solidFill>
                                <a:latin typeface="Arial" panose="020B060402020202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− 4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B0F0"/>
                                </a:solidFill>
                                <a:latin typeface="Arial" panose="020B060402020202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πt</m:t>
                            </m:r>
                            <m:r>
                              <a:rPr lang="en-US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dirty="0" smtClean="0">
                                <a:solidFill>
                                  <a:srgbClr val="FF0000"/>
                                </a:solidFill>
                                <a:latin typeface="Arial" panose="020B060402020202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πx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rgbClr val="7030A0"/>
                                </a:solidFill>
                                <a:latin typeface="Arial" panose="020B060402020202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7030A0"/>
                                </a:solidFill>
                                <a:latin typeface="Arial" panose="020B060402020202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4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7030A0"/>
                                </a:solidFill>
                                <a:latin typeface="Arial" panose="020B060402020202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πt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83F6C5-128F-40D6-830F-EBA03FE77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48" y="4070797"/>
                <a:ext cx="8468751" cy="602088"/>
              </a:xfrm>
              <a:prstGeom prst="rect">
                <a:avLst/>
              </a:prstGeom>
              <a:blipFill>
                <a:blip r:embed="rId2"/>
                <a:stretch>
                  <a:fillRect l="-1152" b="-16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6CA0AD0-ADCD-4569-83EC-92837F1919A5}"/>
                  </a:ext>
                </a:extLst>
              </p:cNvPr>
              <p:cNvSpPr/>
              <p:nvPr/>
            </p:nvSpPr>
            <p:spPr>
              <a:xfrm>
                <a:off x="304801" y="4553698"/>
                <a:ext cx="5714999" cy="625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fr-FR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Ten-Italic"/>
                    <a:ea typeface="+mn-ea"/>
                    <a:cs typeface="+mn-cs"/>
                  </a:rPr>
                  <a:t>y</a:t>
                </a:r>
                <a:r>
                  <a:rPr kumimoji="0" lang="fr-FR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MathematicalPi-One"/>
                    <a:ea typeface="+mn-ea"/>
                    <a:cs typeface="+mn-cs"/>
                  </a:rPr>
                  <a:t>’= 2(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0.050) cos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B0F0"/>
                                </a:solidFill>
                                <a:latin typeface="Arial" panose="020B060402020202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πx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 {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rgbClr val="7030A0"/>
                                </a:solidFill>
                                <a:latin typeface="Arial" panose="020B060402020202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7030A0"/>
                                </a:solidFill>
                                <a:latin typeface="Arial" panose="020B060402020202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rgbClr val="FF0000"/>
                                </a:solidFill>
                                <a:latin typeface="Arial" panose="020B060402020202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rgbClr val="7030A0"/>
                                </a:solidFill>
                                <a:latin typeface="Arial" panose="020B060402020202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7030A0"/>
                                </a:solidFill>
                                <a:latin typeface="Arial" panose="020B060402020202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7030A0"/>
                                </a:solidFill>
                                <a:latin typeface="Arial" panose="020B060402020202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πt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rgbClr val="7030A0"/>
                                </a:solidFill>
                                <a:latin typeface="Arial" panose="020B060402020202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</m:box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6CA0AD0-ADCD-4569-83EC-92837F191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4553698"/>
                <a:ext cx="5714999" cy="625043"/>
              </a:xfrm>
              <a:prstGeom prst="rect">
                <a:avLst/>
              </a:prstGeom>
              <a:blipFill>
                <a:blip r:embed="rId3"/>
                <a:stretch>
                  <a:fillRect l="-1599" b="-15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3A58076-9A91-4057-B9D4-5668EF5BBA6E}"/>
              </a:ext>
            </a:extLst>
          </p:cNvPr>
          <p:cNvSpPr/>
          <p:nvPr/>
        </p:nvSpPr>
        <p:spPr>
          <a:xfrm>
            <a:off x="304799" y="5155786"/>
            <a:ext cx="8534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Ten-Italic"/>
                <a:ea typeface="+mn-ea"/>
                <a:cs typeface="+mn-cs"/>
              </a:rPr>
              <a:t>y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athematicalPi-One"/>
                <a:ea typeface="+mn-ea"/>
                <a:cs typeface="+mn-cs"/>
              </a:rPr>
              <a:t>’= [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 cos πx]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 4πt     [resultant wave is a standing wave]</a:t>
            </a:r>
            <a:endParaRPr kumimoji="0" lang="en-US" sz="2400" b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F87F53-C1DA-44F6-8DA8-7539FD13CBF7}"/>
              </a:ext>
            </a:extLst>
          </p:cNvPr>
          <p:cNvSpPr/>
          <p:nvPr/>
        </p:nvSpPr>
        <p:spPr>
          <a:xfrm>
            <a:off x="301282" y="5612004"/>
            <a:ext cx="7891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fr-FR" sz="2400" dirty="0">
                <a:solidFill>
                  <a:srgbClr val="00B050"/>
                </a:solidFill>
                <a:latin typeface="TimesTen-Italic"/>
              </a:rPr>
              <a:t>Amplitude of the resultant wave 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athematicalPi-One"/>
                <a:ea typeface="+mn-ea"/>
                <a:cs typeface="+mn-cs"/>
              </a:rPr>
              <a:t>=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 cos πx</a:t>
            </a:r>
            <a:endParaRPr kumimoji="0" lang="en-US" sz="2400" b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CFC648-3547-4528-98CB-3F39FEBE9C6C}"/>
              </a:ext>
            </a:extLst>
          </p:cNvPr>
          <p:cNvSpPr/>
          <p:nvPr/>
        </p:nvSpPr>
        <p:spPr>
          <a:xfrm>
            <a:off x="301281" y="6015335"/>
            <a:ext cx="85414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fr-FR" sz="2400" dirty="0">
                <a:solidFill>
                  <a:srgbClr val="00B050"/>
                </a:solidFill>
                <a:latin typeface="TimesTen-Italic"/>
              </a:rPr>
              <a:t>Node: Amplitude of the resultant wave </a:t>
            </a:r>
            <a:r>
              <a:rPr kumimoji="0" lang="fr-FR" sz="24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athematicalPi-One"/>
                <a:ea typeface="+mn-ea"/>
                <a:cs typeface="+mn-cs"/>
              </a:rPr>
              <a:t>=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 πx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0.1 (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endParaRPr kumimoji="0" lang="en-US" sz="2400" b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18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09BEE12-8064-4CB2-9D29-7F51183330BB}"/>
                  </a:ext>
                </a:extLst>
              </p:cNvPr>
              <p:cNvSpPr/>
              <p:nvPr/>
            </p:nvSpPr>
            <p:spPr>
              <a:xfrm>
                <a:off x="227428" y="288019"/>
                <a:ext cx="29718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fr-FR" sz="2400" dirty="0">
                    <a:solidFill>
                      <a:srgbClr val="00B0F0"/>
                    </a:solidFill>
                    <a:latin typeface="TimesTen-Italic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= 0</a:t>
                </a:r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rbel" panose="020B0503020204020204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09BEE12-8064-4CB2-9D29-7F5118333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28" y="288019"/>
                <a:ext cx="2971800" cy="461665"/>
              </a:xfrm>
              <a:prstGeom prst="rect">
                <a:avLst/>
              </a:prstGeom>
              <a:blipFill>
                <a:blip r:embed="rId2"/>
                <a:stretch>
                  <a:fillRect l="-3074" t="-11842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AD5C9E3-B4F3-4262-9A09-47210A587EF1}"/>
                  </a:ext>
                </a:extLst>
              </p:cNvPr>
              <p:cNvSpPr/>
              <p:nvPr/>
            </p:nvSpPr>
            <p:spPr>
              <a:xfrm>
                <a:off x="502920" y="824769"/>
                <a:ext cx="5334000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= cos </a:t>
                </a:r>
                <a:r>
                  <a:rPr lang="en-US" sz="2400" dirty="0">
                    <a:solidFill>
                      <a:srgbClr val="00B0F0"/>
                    </a:solidFill>
                    <a:latin typeface="TimesTen-Roman"/>
                  </a:rPr>
                  <a:t>(1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i="0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sz="2400" i="0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3</m:t>
                    </m:r>
                    <m:box>
                      <m:boxPr>
                        <m:ctrlPr>
                          <a:rPr lang="en-US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i="0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sz="2400" i="0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i="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box>
                      <m:boxPr>
                        <m:ctrlPr>
                          <a:rPr lang="en-US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i="0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sz="2400" i="0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…………) </a:t>
                </a:r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rbel" panose="020B0503020204020204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AD5C9E3-B4F3-4262-9A09-47210A587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24769"/>
                <a:ext cx="5334000" cy="497637"/>
              </a:xfrm>
              <a:prstGeom prst="rect">
                <a:avLst/>
              </a:prstGeom>
              <a:blipFill>
                <a:blip r:embed="rId3"/>
                <a:stretch>
                  <a:fillRect l="-1829" t="-9756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EEEDD5-D0E2-4EA3-8C60-10F05E12C7A3}"/>
                  </a:ext>
                </a:extLst>
              </p:cNvPr>
              <p:cNvSpPr/>
              <p:nvPr/>
            </p:nvSpPr>
            <p:spPr>
              <a:xfrm>
                <a:off x="474785" y="1322406"/>
                <a:ext cx="7725508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l-GR" sz="2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rgbClr val="00B0F0"/>
                    </a:solidFill>
                    <a:latin typeface="TimesTen-Roman"/>
                  </a:rPr>
                  <a:t> =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TimesTen-Roman"/>
                  </a:rPr>
                  <a:t>(n+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0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l-GR" sz="2400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=0, 1, 2, 3……………</m:t>
                    </m:r>
                  </m:oMath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EEEDD5-D0E2-4EA3-8C60-10F05E12C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85" y="1322406"/>
                <a:ext cx="7725508" cy="613886"/>
              </a:xfrm>
              <a:prstGeom prst="rect">
                <a:avLst/>
              </a:prstGeom>
              <a:blipFill>
                <a:blip r:embed="rId4"/>
                <a:stretch>
                  <a:fillRect l="-1263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3BB3770-B167-4525-ACA1-5D5C57E63FB3}"/>
                  </a:ext>
                </a:extLst>
              </p:cNvPr>
              <p:cNvSpPr/>
              <p:nvPr/>
            </p:nvSpPr>
            <p:spPr>
              <a:xfrm>
                <a:off x="524022" y="1840728"/>
                <a:ext cx="4067908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rgbClr val="00B0F0"/>
                    </a:solidFill>
                    <a:latin typeface="TimesTen-Roman"/>
                  </a:rPr>
                  <a:t> = (n+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0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l-GR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3BB3770-B167-4525-ACA1-5D5C57E63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22" y="1840728"/>
                <a:ext cx="4067908" cy="613886"/>
              </a:xfrm>
              <a:prstGeom prst="rect">
                <a:avLst/>
              </a:prstGeom>
              <a:blipFill>
                <a:blip r:embed="rId5"/>
                <a:stretch>
                  <a:fillRect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F5C476-3D22-4D45-9F2C-AB9697FAA125}"/>
                  </a:ext>
                </a:extLst>
              </p:cNvPr>
              <p:cNvSpPr/>
              <p:nvPr/>
            </p:nvSpPr>
            <p:spPr>
              <a:xfrm>
                <a:off x="521677" y="2454614"/>
                <a:ext cx="6019800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rgbClr val="00B0F0"/>
                    </a:solidFill>
                    <a:latin typeface="TimesTen-Roman"/>
                  </a:rPr>
                  <a:t> = (n+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0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     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=0, 1, 2, 3……………</m:t>
                    </m:r>
                  </m:oMath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F5C476-3D22-4D45-9F2C-AB9697FAA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77" y="2454614"/>
                <a:ext cx="6019800" cy="613886"/>
              </a:xfrm>
              <a:prstGeom prst="rect">
                <a:avLst/>
              </a:prstGeom>
              <a:blipFill>
                <a:blip r:embed="rId6"/>
                <a:stretch>
                  <a:fillRect l="-16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345130D-18BE-4732-8EF2-D499EF90A2A6}"/>
                  </a:ext>
                </a:extLst>
              </p:cNvPr>
              <p:cNvSpPr/>
              <p:nvPr/>
            </p:nvSpPr>
            <p:spPr>
              <a:xfrm>
                <a:off x="521676" y="3175615"/>
                <a:ext cx="8012723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(a) For the smallest value of x: </a:t>
                </a: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= 0,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x</a:t>
                </a:r>
                <a:r>
                  <a:rPr lang="en-US" sz="2400" dirty="0">
                    <a:solidFill>
                      <a:srgbClr val="00B0F0"/>
                    </a:solidFill>
                    <a:latin typeface="TimesTen-Roman"/>
                  </a:rPr>
                  <a:t> = (</a:t>
                </a:r>
                <a:r>
                  <a:rPr lang="en-US" sz="2400" dirty="0">
                    <a:solidFill>
                      <a:srgbClr val="7030A0"/>
                    </a:solidFill>
                    <a:latin typeface="TimesTen-Roman"/>
                  </a:rPr>
                  <a:t>0</a:t>
                </a:r>
                <a:r>
                  <a:rPr lang="en-US" sz="2400" dirty="0">
                    <a:solidFill>
                      <a:srgbClr val="00B0F0"/>
                    </a:solidFill>
                    <a:latin typeface="TimesTen-Roman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0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345130D-18BE-4732-8EF2-D499EF90A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76" y="3175615"/>
                <a:ext cx="8012723" cy="613886"/>
              </a:xfrm>
              <a:prstGeom prst="rect">
                <a:avLst/>
              </a:prstGeom>
              <a:blipFill>
                <a:blip r:embed="rId7"/>
                <a:stretch>
                  <a:fillRect l="-1218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D306823-5911-42B9-B9DF-D1794AE1B649}"/>
              </a:ext>
            </a:extLst>
          </p:cNvPr>
          <p:cNvSpPr txBox="1"/>
          <p:nvPr/>
        </p:nvSpPr>
        <p:spPr>
          <a:xfrm>
            <a:off x="474785" y="3907713"/>
            <a:ext cx="5267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speed of a particle of a string is given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3A5981-5D07-4812-B7E0-7A98FD8183AF}"/>
                  </a:ext>
                </a:extLst>
              </p:cNvPr>
              <p:cNvSpPr/>
              <p:nvPr/>
            </p:nvSpPr>
            <p:spPr>
              <a:xfrm>
                <a:off x="535744" y="4335687"/>
                <a:ext cx="5562600" cy="684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fr-FR" sz="2400" dirty="0">
                    <a:solidFill>
                      <a:srgbClr val="00B0F0"/>
                    </a:solidFill>
                    <a:latin typeface="TimesTen-Italic"/>
                  </a:rPr>
                  <a:t>u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fr-FR" sz="2400" dirty="0">
                            <a:solidFill>
                              <a:srgbClr val="00B0F0"/>
                            </a:solidFill>
                            <a:latin typeface="MathematicalPi-One"/>
                          </a:rPr>
                          <m:t>’</m:t>
                        </m:r>
                      </m:num>
                      <m:den>
                        <m:r>
                          <a:rPr lang="fr-FR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rgbClr val="00B0F0"/>
                    </a:solidFill>
                    <a:latin typeface="TimesTen-Italic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MathematicalPi-One"/>
                  </a:rPr>
                  <a:t> </a:t>
                </a:r>
                <a:r>
                  <a:rPr lang="en-US" sz="2400" noProof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0.1 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4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πt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3A5981-5D07-4812-B7E0-7A98FD818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4" y="4335687"/>
                <a:ext cx="5562600" cy="684931"/>
              </a:xfrm>
              <a:prstGeom prst="rect">
                <a:avLst/>
              </a:prstGeom>
              <a:blipFill>
                <a:blip r:embed="rId8"/>
                <a:stretch>
                  <a:fillRect l="-1754" b="-7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0210EEC-6CC9-4D2D-89AF-383E654127D8}"/>
                  </a:ext>
                </a:extLst>
              </p:cNvPr>
              <p:cNvSpPr/>
              <p:nvPr/>
            </p:nvSpPr>
            <p:spPr>
              <a:xfrm>
                <a:off x="535744" y="4904781"/>
                <a:ext cx="5562600" cy="635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fr-FR" sz="2400" dirty="0">
                    <a:solidFill>
                      <a:srgbClr val="00B0F0"/>
                    </a:solidFill>
                    <a:latin typeface="TimesTen-Italic"/>
                  </a:rPr>
                  <a:t>u =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0.1 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fr-FR" sz="2400" dirty="0">
                    <a:solidFill>
                      <a:srgbClr val="00B0F0"/>
                    </a:solidFill>
                    <a:latin typeface="TimesTen-Italic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MathematicalPi-One"/>
                  </a:rPr>
                  <a:t> </a:t>
                </a:r>
                <a:r>
                  <a:rPr lang="en-US" sz="2400" noProof="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4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πt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0210EEC-6CC9-4D2D-89AF-383E65412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4" y="4904781"/>
                <a:ext cx="5562600" cy="635367"/>
              </a:xfrm>
              <a:prstGeom prst="rect">
                <a:avLst/>
              </a:prstGeom>
              <a:blipFill>
                <a:blip r:embed="rId9"/>
                <a:stretch>
                  <a:fillRect l="-1754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326B4A9-CB97-458F-9687-AD8508C2418F}"/>
                  </a:ext>
                </a:extLst>
              </p:cNvPr>
              <p:cNvSpPr/>
              <p:nvPr/>
            </p:nvSpPr>
            <p:spPr>
              <a:xfrm>
                <a:off x="536916" y="5443238"/>
                <a:ext cx="5562600" cy="635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fr-FR" sz="2400" dirty="0">
                    <a:solidFill>
                      <a:srgbClr val="00B0F0"/>
                    </a:solidFill>
                    <a:latin typeface="TimesTen-Italic"/>
                  </a:rPr>
                  <a:t>u =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0.1 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4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πt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sz="2400" dirty="0">
                    <a:solidFill>
                      <a:srgbClr val="00B0F0"/>
                    </a:solidFill>
                    <a:latin typeface="TimesTen-Italic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MathematicalPi-One"/>
                  </a:rPr>
                  <a:t> </a:t>
                </a:r>
                <a:r>
                  <a:rPr lang="en-US" sz="2400" noProof="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πt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326B4A9-CB97-458F-9687-AD8508C24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16" y="5443238"/>
                <a:ext cx="5562600" cy="635367"/>
              </a:xfrm>
              <a:prstGeom prst="rect">
                <a:avLst/>
              </a:prstGeom>
              <a:blipFill>
                <a:blip r:embed="rId10"/>
                <a:stretch>
                  <a:fillRect l="-1643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D243484-742E-4014-8D9E-E56C6E9A9703}"/>
                  </a:ext>
                </a:extLst>
              </p:cNvPr>
              <p:cNvSpPr/>
              <p:nvPr/>
            </p:nvSpPr>
            <p:spPr>
              <a:xfrm>
                <a:off x="585566" y="6039560"/>
                <a:ext cx="5562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fr-FR" sz="2400" dirty="0">
                    <a:solidFill>
                      <a:srgbClr val="00B0F0"/>
                    </a:solidFill>
                    <a:latin typeface="TimesTen-Italic"/>
                  </a:rPr>
                  <a:t>u =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0.1 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4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πt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sz="2400" dirty="0">
                    <a:solidFill>
                      <a:srgbClr val="00B0F0"/>
                    </a:solidFill>
                    <a:latin typeface="TimesTen-Italic"/>
                  </a:rPr>
                  <a:t> </a:t>
                </a:r>
                <a:r>
                  <a:rPr lang="en-US" sz="2400" noProof="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D243484-742E-4014-8D9E-E56C6E9A9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66" y="6039560"/>
                <a:ext cx="5562600" cy="461665"/>
              </a:xfrm>
              <a:prstGeom prst="rect">
                <a:avLst/>
              </a:prstGeom>
              <a:blipFill>
                <a:blip r:embed="rId11"/>
                <a:stretch>
                  <a:fillRect l="-164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88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24685A-1895-48D7-B516-66D367B2AE0E}"/>
                  </a:ext>
                </a:extLst>
              </p:cNvPr>
              <p:cNvSpPr/>
              <p:nvPr/>
            </p:nvSpPr>
            <p:spPr>
              <a:xfrm>
                <a:off x="609600" y="304800"/>
                <a:ext cx="5562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fr-FR" sz="2400" dirty="0">
                    <a:solidFill>
                      <a:srgbClr val="7030A0"/>
                    </a:solidFill>
                    <a:latin typeface="TimesTen-Italic"/>
                  </a:rPr>
                  <a:t>u =</a:t>
                </a: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- 0.4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4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πt</m:t>
                    </m:r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24685A-1895-48D7-B516-66D367B2A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04800"/>
                <a:ext cx="5562600" cy="461665"/>
              </a:xfrm>
              <a:prstGeom prst="rect">
                <a:avLst/>
              </a:prstGeom>
              <a:blipFill>
                <a:blip r:embed="rId2"/>
                <a:stretch>
                  <a:fillRect l="-164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1C923D-03C4-4B07-824A-3599375751BF}"/>
              </a:ext>
            </a:extLst>
          </p:cNvPr>
          <p:cNvSpPr txBox="1"/>
          <p:nvPr/>
        </p:nvSpPr>
        <p:spPr>
          <a:xfrm>
            <a:off x="762000" y="838200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x = 0, u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F94422-CCA3-4749-A50C-8B3983385EBA}"/>
                  </a:ext>
                </a:extLst>
              </p:cNvPr>
              <p:cNvSpPr/>
              <p:nvPr/>
            </p:nvSpPr>
            <p:spPr>
              <a:xfrm>
                <a:off x="623668" y="1299865"/>
                <a:ext cx="5562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fr-FR" sz="2400" dirty="0">
                    <a:solidFill>
                      <a:srgbClr val="7030A0"/>
                    </a:solidFill>
                    <a:latin typeface="TimesTen-Italic"/>
                  </a:rPr>
                  <a:t>0 =</a:t>
                </a: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- 0.4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4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πt</m:t>
                    </m:r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F94422-CCA3-4749-A50C-8B3983385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68" y="1299865"/>
                <a:ext cx="5562600" cy="461665"/>
              </a:xfrm>
              <a:prstGeom prst="rect">
                <a:avLst/>
              </a:prstGeom>
              <a:blipFill>
                <a:blip r:embed="rId3"/>
                <a:stretch>
                  <a:fillRect l="-164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557C46-8BD9-4786-96D2-18CB9C88BD19}"/>
                  </a:ext>
                </a:extLst>
              </p:cNvPr>
              <p:cNvSpPr/>
              <p:nvPr/>
            </p:nvSpPr>
            <p:spPr>
              <a:xfrm>
                <a:off x="609600" y="1833265"/>
                <a:ext cx="5562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- 0.4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4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πt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0</m:t>
                    </m:r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557C46-8BD9-4786-96D2-18CB9C88B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33265"/>
                <a:ext cx="5562600" cy="461665"/>
              </a:xfrm>
              <a:prstGeom prst="rect">
                <a:avLst/>
              </a:prstGeom>
              <a:blipFill>
                <a:blip r:embed="rId4"/>
                <a:stretch>
                  <a:fillRect l="-1643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242713-41DC-457F-A624-1DF931DB0BE7}"/>
                  </a:ext>
                </a:extLst>
              </p:cNvPr>
              <p:cNvSpPr/>
              <p:nvPr/>
            </p:nvSpPr>
            <p:spPr>
              <a:xfrm>
                <a:off x="734638" y="2501305"/>
                <a:ext cx="5562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- 0.4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4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πt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0</m:t>
                    </m:r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242713-41DC-457F-A624-1DF931DB0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38" y="2501305"/>
                <a:ext cx="5562600" cy="461665"/>
              </a:xfrm>
              <a:prstGeom prst="rect">
                <a:avLst/>
              </a:prstGeom>
              <a:blipFill>
                <a:blip r:embed="rId5"/>
                <a:stretch>
                  <a:fillRect l="-1754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5048D4F-A360-4929-BA82-6164760F95B6}"/>
                  </a:ext>
                </a:extLst>
              </p:cNvPr>
              <p:cNvSpPr/>
              <p:nvPr/>
            </p:nvSpPr>
            <p:spPr>
              <a:xfrm>
                <a:off x="700161" y="3084425"/>
                <a:ext cx="5562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- 0.4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4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πt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0</m:t>
                    </m:r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5048D4F-A360-4929-BA82-6164760F9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61" y="3084425"/>
                <a:ext cx="5562600" cy="461665"/>
              </a:xfrm>
              <a:prstGeom prst="rect">
                <a:avLst/>
              </a:prstGeom>
              <a:blipFill>
                <a:blip r:embed="rId6"/>
                <a:stretch>
                  <a:fillRect l="-1754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A0FA07-8EDD-43E8-A97D-3E5978E3E706}"/>
                  </a:ext>
                </a:extLst>
              </p:cNvPr>
              <p:cNvSpPr/>
              <p:nvPr/>
            </p:nvSpPr>
            <p:spPr>
              <a:xfrm>
                <a:off x="794825" y="3576199"/>
                <a:ext cx="5562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4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πt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0</m:t>
                      </m:r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A0FA07-8EDD-43E8-A97D-3E5978E3E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25" y="3576199"/>
                <a:ext cx="55626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8A2CE1-2328-4579-B1F7-944E3A69BC70}"/>
                  </a:ext>
                </a:extLst>
              </p:cNvPr>
              <p:cNvSpPr/>
              <p:nvPr/>
            </p:nvSpPr>
            <p:spPr>
              <a:xfrm>
                <a:off x="797169" y="4108457"/>
                <a:ext cx="5562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00B05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4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00B05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πt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5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5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5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(0</m:t>
                    </m:r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2400" dirty="0">
                    <a:solidFill>
                      <a:srgbClr val="00B05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, 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, 3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,……….)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8A2CE1-2328-4579-B1F7-944E3A69BC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69" y="4108457"/>
                <a:ext cx="5562600" cy="461665"/>
              </a:xfrm>
              <a:prstGeom prst="rect">
                <a:avLst/>
              </a:prstGeom>
              <a:blipFill>
                <a:blip r:embed="rId8"/>
                <a:stretch>
                  <a:fillRect t="-11842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3F224B1-400B-459C-A2A7-ED925820C4BD}"/>
                  </a:ext>
                </a:extLst>
              </p:cNvPr>
              <p:cNvSpPr/>
              <p:nvPr/>
            </p:nvSpPr>
            <p:spPr>
              <a:xfrm>
                <a:off x="792480" y="4552078"/>
                <a:ext cx="73456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00B05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4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00B05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πt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5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5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50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nπ</m:t>
                    </m:r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         for</a:t>
                </a:r>
                <a:r>
                  <a:rPr kumimoji="0" lang="en-US" sz="2400" b="0" u="none" strike="noStrike" kern="1200" cap="none" spc="0" normalizeH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n = 0, 1, 2, 3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,……….)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3F224B1-400B-459C-A2A7-ED925820C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4552078"/>
                <a:ext cx="7345680" cy="461665"/>
              </a:xfrm>
              <a:prstGeom prst="rect">
                <a:avLst/>
              </a:prstGeom>
              <a:blipFill>
                <a:blip r:embed="rId9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22B773E-DC1E-4BE4-A91B-2EB1F3B5186F}"/>
                  </a:ext>
                </a:extLst>
              </p:cNvPr>
              <p:cNvSpPr/>
              <p:nvPr/>
            </p:nvSpPr>
            <p:spPr>
              <a:xfrm>
                <a:off x="794825" y="5013743"/>
                <a:ext cx="314940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nπ</m:t>
                      </m:r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22B773E-DC1E-4BE4-A91B-2EB1F3B518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25" y="5013743"/>
                <a:ext cx="3149404" cy="461665"/>
              </a:xfrm>
              <a:prstGeom prst="rect">
                <a:avLst/>
              </a:prstGeom>
              <a:blipFill>
                <a:blip r:embed="rId10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B3553C8-9B1C-4440-94FD-EF050B6DFBCF}"/>
                  </a:ext>
                </a:extLst>
              </p:cNvPr>
              <p:cNvSpPr/>
              <p:nvPr/>
            </p:nvSpPr>
            <p:spPr>
              <a:xfrm>
                <a:off x="842198" y="5432226"/>
                <a:ext cx="314940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B3553C8-9B1C-4440-94FD-EF050B6DF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98" y="5432226"/>
                <a:ext cx="3149404" cy="461665"/>
              </a:xfrm>
              <a:prstGeom prst="rect">
                <a:avLst/>
              </a:prstGeom>
              <a:blipFill>
                <a:blip r:embed="rId11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F560EC3-ADE9-47CC-8017-CA65C0612B68}"/>
                  </a:ext>
                </a:extLst>
              </p:cNvPr>
              <p:cNvSpPr/>
              <p:nvPr/>
            </p:nvSpPr>
            <p:spPr>
              <a:xfrm>
                <a:off x="873850" y="5857804"/>
                <a:ext cx="3149404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t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box>
                        <m:boxPr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0" 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0" 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F560EC3-ADE9-47CC-8017-CA65C0612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50" y="5857804"/>
                <a:ext cx="3149404" cy="497637"/>
              </a:xfrm>
              <a:prstGeom prst="rect">
                <a:avLst/>
              </a:prstGeom>
              <a:blipFill>
                <a:blip r:embed="rId12"/>
                <a:stretch>
                  <a:fillRect l="-580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3675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4" ma:contentTypeDescription="Create a new document." ma:contentTypeScope="" ma:versionID="f361e67a103f7b186226d74d81b465cb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902c0b63b2fb4e35a9a9cd4607726096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33C583-E6F3-4EA2-87D2-8570063EBB25}"/>
</file>

<file path=customXml/itemProps2.xml><?xml version="1.0" encoding="utf-8"?>
<ds:datastoreItem xmlns:ds="http://schemas.openxmlformats.org/officeDocument/2006/customXml" ds:itemID="{275A15FC-7B09-4786-A3B5-9C7C6615BBCC}"/>
</file>

<file path=customXml/itemProps3.xml><?xml version="1.0" encoding="utf-8"?>
<ds:datastoreItem xmlns:ds="http://schemas.openxmlformats.org/officeDocument/2006/customXml" ds:itemID="{1027C680-E502-4DDC-82F8-FB6C3F5034A0}"/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4766</TotalTime>
  <Words>1422</Words>
  <Application>Microsoft Office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Corbel</vt:lpstr>
      <vt:lpstr>MathematicalPi-One</vt:lpstr>
      <vt:lpstr>TimesTen-Italic</vt:lpstr>
      <vt:lpstr>TimesTen-Roman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mbhuiyan</dc:creator>
  <cp:lastModifiedBy>Dr. Md. Nurul Kabir Bhuiyan</cp:lastModifiedBy>
  <cp:revision>525</cp:revision>
  <dcterms:created xsi:type="dcterms:W3CDTF">2014-05-19T15:46:11Z</dcterms:created>
  <dcterms:modified xsi:type="dcterms:W3CDTF">2021-10-28T13:16:57Z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