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60" r:id="rId7"/>
    <p:sldId id="261" r:id="rId8"/>
    <p:sldId id="269" r:id="rId9"/>
    <p:sldId id="268" r:id="rId10"/>
    <p:sldId id="265" r:id="rId11"/>
    <p:sldId id="271" r:id="rId12"/>
    <p:sldId id="272" r:id="rId13"/>
    <p:sldId id="266"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6E518-AA7B-73DB-CEE0-CAEA3667E192}" v="1" dt="2021-11-13T12:23:21.740"/>
    <p1510:client id="{6188716B-4B2B-4D2C-B9E8-65888275BABF}" v="2" dt="2021-11-06T17:38:58.967"/>
    <p1510:client id="{DD3C3C75-866A-0C14-91B6-0FF9B8EB62B1}" v="2" dt="2021-11-13T12:28:15.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Farzana Sabeth" userId="S::fsabeth@aiub.edu::88b42912-5868-4834-8beb-c7f13d83bf28" providerId="AD" clId="Web-{1C56E518-AA7B-73DB-CEE0-CAEA3667E192}"/>
    <pc:docChg chg="modSld">
      <pc:chgData name="Dr. Farzana Sabeth" userId="S::fsabeth@aiub.edu::88b42912-5868-4834-8beb-c7f13d83bf28" providerId="AD" clId="Web-{1C56E518-AA7B-73DB-CEE0-CAEA3667E192}" dt="2021-11-13T12:23:21.740" v="0" actId="1076"/>
      <pc:docMkLst>
        <pc:docMk/>
      </pc:docMkLst>
      <pc:sldChg chg="modSp">
        <pc:chgData name="Dr. Farzana Sabeth" userId="S::fsabeth@aiub.edu::88b42912-5868-4834-8beb-c7f13d83bf28" providerId="AD" clId="Web-{1C56E518-AA7B-73DB-CEE0-CAEA3667E192}" dt="2021-11-13T12:23:21.740" v="0" actId="1076"/>
        <pc:sldMkLst>
          <pc:docMk/>
          <pc:sldMk cId="2658467400" sldId="272"/>
        </pc:sldMkLst>
        <pc:spChg chg="mod">
          <ac:chgData name="Dr. Farzana Sabeth" userId="S::fsabeth@aiub.edu::88b42912-5868-4834-8beb-c7f13d83bf28" providerId="AD" clId="Web-{1C56E518-AA7B-73DB-CEE0-CAEA3667E192}" dt="2021-11-13T12:23:21.740" v="0" actId="1076"/>
          <ac:spMkLst>
            <pc:docMk/>
            <pc:sldMk cId="2658467400" sldId="272"/>
            <ac:spMk id="3" creationId="{9924C9FF-B575-4208-A98C-65A7715FC35B}"/>
          </ac:spMkLst>
        </pc:spChg>
      </pc:sldChg>
    </pc:docChg>
  </pc:docChgLst>
  <pc:docChgLst>
    <pc:chgData name="Dr. Farzana Sabeth" userId="S::fsabeth@aiub.edu::88b42912-5868-4834-8beb-c7f13d83bf28" providerId="AD" clId="Web-{DD3C3C75-866A-0C14-91B6-0FF9B8EB62B1}"/>
    <pc:docChg chg="modSld">
      <pc:chgData name="Dr. Farzana Sabeth" userId="S::fsabeth@aiub.edu::88b42912-5868-4834-8beb-c7f13d83bf28" providerId="AD" clId="Web-{DD3C3C75-866A-0C14-91B6-0FF9B8EB62B1}" dt="2021-11-13T12:28:15.491" v="1" actId="1076"/>
      <pc:docMkLst>
        <pc:docMk/>
      </pc:docMkLst>
      <pc:sldChg chg="modSp">
        <pc:chgData name="Dr. Farzana Sabeth" userId="S::fsabeth@aiub.edu::88b42912-5868-4834-8beb-c7f13d83bf28" providerId="AD" clId="Web-{DD3C3C75-866A-0C14-91B6-0FF9B8EB62B1}" dt="2021-11-13T12:26:42.973" v="0" actId="20577"/>
        <pc:sldMkLst>
          <pc:docMk/>
          <pc:sldMk cId="3677049777" sldId="258"/>
        </pc:sldMkLst>
        <pc:spChg chg="mod">
          <ac:chgData name="Dr. Farzana Sabeth" userId="S::fsabeth@aiub.edu::88b42912-5868-4834-8beb-c7f13d83bf28" providerId="AD" clId="Web-{DD3C3C75-866A-0C14-91B6-0FF9B8EB62B1}" dt="2021-11-13T12:26:42.973" v="0" actId="20577"/>
          <ac:spMkLst>
            <pc:docMk/>
            <pc:sldMk cId="3677049777" sldId="258"/>
            <ac:spMk id="3" creationId="{9DFBD8C7-5DCD-4373-A515-8FE5D42A0674}"/>
          </ac:spMkLst>
        </pc:spChg>
      </pc:sldChg>
      <pc:sldChg chg="modSp">
        <pc:chgData name="Dr. Farzana Sabeth" userId="S::fsabeth@aiub.edu::88b42912-5868-4834-8beb-c7f13d83bf28" providerId="AD" clId="Web-{DD3C3C75-866A-0C14-91B6-0FF9B8EB62B1}" dt="2021-11-13T12:28:15.491" v="1" actId="1076"/>
        <pc:sldMkLst>
          <pc:docMk/>
          <pc:sldMk cId="1565459736" sldId="269"/>
        </pc:sldMkLst>
        <pc:picChg chg="mod">
          <ac:chgData name="Dr. Farzana Sabeth" userId="S::fsabeth@aiub.edu::88b42912-5868-4834-8beb-c7f13d83bf28" providerId="AD" clId="Web-{DD3C3C75-866A-0C14-91B6-0FF9B8EB62B1}" dt="2021-11-13T12:28:15.491" v="1" actId="1076"/>
          <ac:picMkLst>
            <pc:docMk/>
            <pc:sldMk cId="1565459736" sldId="269"/>
            <ac:picMk id="6" creationId="{70E671D5-A271-4710-86B3-96A1FBC536C1}"/>
          </ac:picMkLst>
        </pc:picChg>
      </pc:sldChg>
    </pc:docChg>
  </pc:docChgLst>
  <pc:docChgLst>
    <pc:chgData name="MD. ABDUL WADUD RAKIB" userId="S::21-45063-2@student.aiub.edu::21072192-33d9-4721-96a8-f0b84238a4d4" providerId="AD" clId="Web-{6188716B-4B2B-4D2C-B9E8-65888275BABF}"/>
    <pc:docChg chg="modSld">
      <pc:chgData name="MD. ABDUL WADUD RAKIB" userId="S::21-45063-2@student.aiub.edu::21072192-33d9-4721-96a8-f0b84238a4d4" providerId="AD" clId="Web-{6188716B-4B2B-4D2C-B9E8-65888275BABF}" dt="2021-11-06T17:38:58.967" v="1" actId="1076"/>
      <pc:docMkLst>
        <pc:docMk/>
      </pc:docMkLst>
      <pc:sldChg chg="modSp">
        <pc:chgData name="MD. ABDUL WADUD RAKIB" userId="S::21-45063-2@student.aiub.edu::21072192-33d9-4721-96a8-f0b84238a4d4" providerId="AD" clId="Web-{6188716B-4B2B-4D2C-B9E8-65888275BABF}" dt="2021-11-06T17:08:15.159" v="0" actId="1076"/>
        <pc:sldMkLst>
          <pc:docMk/>
          <pc:sldMk cId="3677049777" sldId="258"/>
        </pc:sldMkLst>
        <pc:spChg chg="mod">
          <ac:chgData name="MD. ABDUL WADUD RAKIB" userId="S::21-45063-2@student.aiub.edu::21072192-33d9-4721-96a8-f0b84238a4d4" providerId="AD" clId="Web-{6188716B-4B2B-4D2C-B9E8-65888275BABF}" dt="2021-11-06T17:08:15.159" v="0" actId="1076"/>
          <ac:spMkLst>
            <pc:docMk/>
            <pc:sldMk cId="3677049777" sldId="258"/>
            <ac:spMk id="3" creationId="{9DFBD8C7-5DCD-4373-A515-8FE5D42A0674}"/>
          </ac:spMkLst>
        </pc:spChg>
      </pc:sldChg>
      <pc:sldChg chg="modSp">
        <pc:chgData name="MD. ABDUL WADUD RAKIB" userId="S::21-45063-2@student.aiub.edu::21072192-33d9-4721-96a8-f0b84238a4d4" providerId="AD" clId="Web-{6188716B-4B2B-4D2C-B9E8-65888275BABF}" dt="2021-11-06T17:38:58.967" v="1" actId="1076"/>
        <pc:sldMkLst>
          <pc:docMk/>
          <pc:sldMk cId="1565459736" sldId="269"/>
        </pc:sldMkLst>
        <pc:spChg chg="mod">
          <ac:chgData name="MD. ABDUL WADUD RAKIB" userId="S::21-45063-2@student.aiub.edu::21072192-33d9-4721-96a8-f0b84238a4d4" providerId="AD" clId="Web-{6188716B-4B2B-4D2C-B9E8-65888275BABF}" dt="2021-11-06T17:38:58.967" v="1" actId="1076"/>
          <ac:spMkLst>
            <pc:docMk/>
            <pc:sldMk cId="1565459736" sldId="269"/>
            <ac:spMk id="5" creationId="{FDD956EE-F7AE-4B40-8A23-E22A9B59A3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199F-14CB-4C3C-86DF-C1E600030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520F24-DA23-40EF-96A2-99D921D7E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3E2425-3EA9-45ED-8303-EB0349F87D1A}"/>
              </a:ext>
            </a:extLst>
          </p:cNvPr>
          <p:cNvSpPr>
            <a:spLocks noGrp="1"/>
          </p:cNvSpPr>
          <p:nvPr>
            <p:ph type="dt" sz="half" idx="10"/>
          </p:nvPr>
        </p:nvSpPr>
        <p:spPr/>
        <p:txBody>
          <a:bodyPr/>
          <a:lstStyle/>
          <a:p>
            <a:fld id="{42FA3C8F-72A9-4E85-91CC-77C79A6BB94F}" type="datetimeFigureOut">
              <a:rPr lang="en-US" smtClean="0"/>
              <a:t>11/13/2021</a:t>
            </a:fld>
            <a:endParaRPr lang="en-US"/>
          </a:p>
        </p:txBody>
      </p:sp>
      <p:sp>
        <p:nvSpPr>
          <p:cNvPr id="5" name="Footer Placeholder 4">
            <a:extLst>
              <a:ext uri="{FF2B5EF4-FFF2-40B4-BE49-F238E27FC236}">
                <a16:creationId xmlns:a16="http://schemas.microsoft.com/office/drawing/2014/main" id="{19C2422C-8F10-480F-A047-8144D5AFA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BA3C2-C4BB-4B66-8C45-88955B1C8D94}"/>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456107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9345-6188-4565-97C4-1FB087DA9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72EFE2-9FE7-41F2-8CA1-A9A0361D21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78EF4-B5A2-4AFD-A97F-C81CF4D3123B}"/>
              </a:ext>
            </a:extLst>
          </p:cNvPr>
          <p:cNvSpPr>
            <a:spLocks noGrp="1"/>
          </p:cNvSpPr>
          <p:nvPr>
            <p:ph type="dt" sz="half" idx="10"/>
          </p:nvPr>
        </p:nvSpPr>
        <p:spPr/>
        <p:txBody>
          <a:bodyPr/>
          <a:lstStyle/>
          <a:p>
            <a:fld id="{42FA3C8F-72A9-4E85-91CC-77C79A6BB94F}" type="datetimeFigureOut">
              <a:rPr lang="en-US" smtClean="0"/>
              <a:t>11/13/2021</a:t>
            </a:fld>
            <a:endParaRPr lang="en-US"/>
          </a:p>
        </p:txBody>
      </p:sp>
      <p:sp>
        <p:nvSpPr>
          <p:cNvPr id="5" name="Footer Placeholder 4">
            <a:extLst>
              <a:ext uri="{FF2B5EF4-FFF2-40B4-BE49-F238E27FC236}">
                <a16:creationId xmlns:a16="http://schemas.microsoft.com/office/drawing/2014/main" id="{78D594C3-2C8A-4EFA-8818-95C719FFC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77286-0E51-4FC4-A029-043058EE52A2}"/>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406119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28C419-FBA7-4CB8-A6EF-CC30523171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A5A29A-504C-409A-9AF4-A8E15BB391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BFA1C-79BE-42AD-B1B1-4BC8E4692D13}"/>
              </a:ext>
            </a:extLst>
          </p:cNvPr>
          <p:cNvSpPr>
            <a:spLocks noGrp="1"/>
          </p:cNvSpPr>
          <p:nvPr>
            <p:ph type="dt" sz="half" idx="10"/>
          </p:nvPr>
        </p:nvSpPr>
        <p:spPr/>
        <p:txBody>
          <a:bodyPr/>
          <a:lstStyle/>
          <a:p>
            <a:fld id="{42FA3C8F-72A9-4E85-91CC-77C79A6BB94F}" type="datetimeFigureOut">
              <a:rPr lang="en-US" smtClean="0"/>
              <a:t>11/13/2021</a:t>
            </a:fld>
            <a:endParaRPr lang="en-US"/>
          </a:p>
        </p:txBody>
      </p:sp>
      <p:sp>
        <p:nvSpPr>
          <p:cNvPr id="5" name="Footer Placeholder 4">
            <a:extLst>
              <a:ext uri="{FF2B5EF4-FFF2-40B4-BE49-F238E27FC236}">
                <a16:creationId xmlns:a16="http://schemas.microsoft.com/office/drawing/2014/main" id="{7BAE41DD-B058-4293-B5CC-B4B4897A5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6AF55-B046-4BAC-BD5A-9866768D183C}"/>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5863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B69E-6E26-4CA9-90B0-136742212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5745C-5A7E-4B47-85C3-08051540B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A4B38-B590-436F-AE2F-6CF3C1911DC2}"/>
              </a:ext>
            </a:extLst>
          </p:cNvPr>
          <p:cNvSpPr>
            <a:spLocks noGrp="1"/>
          </p:cNvSpPr>
          <p:nvPr>
            <p:ph type="dt" sz="half" idx="10"/>
          </p:nvPr>
        </p:nvSpPr>
        <p:spPr/>
        <p:txBody>
          <a:bodyPr/>
          <a:lstStyle/>
          <a:p>
            <a:fld id="{42FA3C8F-72A9-4E85-91CC-77C79A6BB94F}" type="datetimeFigureOut">
              <a:rPr lang="en-US" smtClean="0"/>
              <a:t>11/13/2021</a:t>
            </a:fld>
            <a:endParaRPr lang="en-US"/>
          </a:p>
        </p:txBody>
      </p:sp>
      <p:sp>
        <p:nvSpPr>
          <p:cNvPr id="5" name="Footer Placeholder 4">
            <a:extLst>
              <a:ext uri="{FF2B5EF4-FFF2-40B4-BE49-F238E27FC236}">
                <a16:creationId xmlns:a16="http://schemas.microsoft.com/office/drawing/2014/main" id="{61A04C44-C790-413C-93C2-96D30CA30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203E0-0BFD-403E-A273-719356DEDE7D}"/>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36344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D023-E616-4FEB-BDD9-7007D68BF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EE3C91-1B1C-49A4-921E-4F049756E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534B1-41F6-4004-B840-CD0CE49E407B}"/>
              </a:ext>
            </a:extLst>
          </p:cNvPr>
          <p:cNvSpPr>
            <a:spLocks noGrp="1"/>
          </p:cNvSpPr>
          <p:nvPr>
            <p:ph type="dt" sz="half" idx="10"/>
          </p:nvPr>
        </p:nvSpPr>
        <p:spPr/>
        <p:txBody>
          <a:bodyPr/>
          <a:lstStyle/>
          <a:p>
            <a:fld id="{42FA3C8F-72A9-4E85-91CC-77C79A6BB94F}" type="datetimeFigureOut">
              <a:rPr lang="en-US" smtClean="0"/>
              <a:t>11/13/2021</a:t>
            </a:fld>
            <a:endParaRPr lang="en-US"/>
          </a:p>
        </p:txBody>
      </p:sp>
      <p:sp>
        <p:nvSpPr>
          <p:cNvPr id="5" name="Footer Placeholder 4">
            <a:extLst>
              <a:ext uri="{FF2B5EF4-FFF2-40B4-BE49-F238E27FC236}">
                <a16:creationId xmlns:a16="http://schemas.microsoft.com/office/drawing/2014/main" id="{24D58BAD-0038-4D43-840A-4B87FC87F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FC084-6B81-4BD3-ADF4-5A8DC49AC748}"/>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78144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5197-CFD9-409B-9BFF-4A581C294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88120-F756-4F3D-B918-F4A943CA4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9DD4CA-FD5D-4727-8281-FEFCA85485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749FF-AFE4-4E33-80B1-91E23BF880D0}"/>
              </a:ext>
            </a:extLst>
          </p:cNvPr>
          <p:cNvSpPr>
            <a:spLocks noGrp="1"/>
          </p:cNvSpPr>
          <p:nvPr>
            <p:ph type="dt" sz="half" idx="10"/>
          </p:nvPr>
        </p:nvSpPr>
        <p:spPr/>
        <p:txBody>
          <a:bodyPr/>
          <a:lstStyle/>
          <a:p>
            <a:fld id="{42FA3C8F-72A9-4E85-91CC-77C79A6BB94F}" type="datetimeFigureOut">
              <a:rPr lang="en-US" smtClean="0"/>
              <a:t>11/13/2021</a:t>
            </a:fld>
            <a:endParaRPr lang="en-US"/>
          </a:p>
        </p:txBody>
      </p:sp>
      <p:sp>
        <p:nvSpPr>
          <p:cNvPr id="6" name="Footer Placeholder 5">
            <a:extLst>
              <a:ext uri="{FF2B5EF4-FFF2-40B4-BE49-F238E27FC236}">
                <a16:creationId xmlns:a16="http://schemas.microsoft.com/office/drawing/2014/main" id="{0F0994BB-BA7A-4915-846F-B92D8228E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A4F1E-2E1A-498F-9AE8-121F764DA19F}"/>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8045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A0EE-A8E7-4123-B38E-AA5693C484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EB527-AF90-4C87-AC67-C61C3F1B4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51283F-D639-4A6D-ABB3-8851BD36E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C9863-24C7-4D8F-8249-8F48862F4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447A9-0A5F-4DBB-9F85-AD0922934D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FEB003-9C76-470B-83BC-1532F12BE1DB}"/>
              </a:ext>
            </a:extLst>
          </p:cNvPr>
          <p:cNvSpPr>
            <a:spLocks noGrp="1"/>
          </p:cNvSpPr>
          <p:nvPr>
            <p:ph type="dt" sz="half" idx="10"/>
          </p:nvPr>
        </p:nvSpPr>
        <p:spPr/>
        <p:txBody>
          <a:bodyPr/>
          <a:lstStyle/>
          <a:p>
            <a:fld id="{42FA3C8F-72A9-4E85-91CC-77C79A6BB94F}" type="datetimeFigureOut">
              <a:rPr lang="en-US" smtClean="0"/>
              <a:t>11/13/2021</a:t>
            </a:fld>
            <a:endParaRPr lang="en-US"/>
          </a:p>
        </p:txBody>
      </p:sp>
      <p:sp>
        <p:nvSpPr>
          <p:cNvPr id="8" name="Footer Placeholder 7">
            <a:extLst>
              <a:ext uri="{FF2B5EF4-FFF2-40B4-BE49-F238E27FC236}">
                <a16:creationId xmlns:a16="http://schemas.microsoft.com/office/drawing/2014/main" id="{2D835F0E-9068-4830-AA5C-244735C64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C82D9-3F5E-4360-8F6C-2B673E00EE8C}"/>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22207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FEBE-7FA9-4CF6-BD68-D38E015E89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596AB7-F720-47BB-B08B-16E708452F30}"/>
              </a:ext>
            </a:extLst>
          </p:cNvPr>
          <p:cNvSpPr>
            <a:spLocks noGrp="1"/>
          </p:cNvSpPr>
          <p:nvPr>
            <p:ph type="dt" sz="half" idx="10"/>
          </p:nvPr>
        </p:nvSpPr>
        <p:spPr/>
        <p:txBody>
          <a:bodyPr/>
          <a:lstStyle/>
          <a:p>
            <a:fld id="{42FA3C8F-72A9-4E85-91CC-77C79A6BB94F}" type="datetimeFigureOut">
              <a:rPr lang="en-US" smtClean="0"/>
              <a:t>11/13/2021</a:t>
            </a:fld>
            <a:endParaRPr lang="en-US"/>
          </a:p>
        </p:txBody>
      </p:sp>
      <p:sp>
        <p:nvSpPr>
          <p:cNvPr id="4" name="Footer Placeholder 3">
            <a:extLst>
              <a:ext uri="{FF2B5EF4-FFF2-40B4-BE49-F238E27FC236}">
                <a16:creationId xmlns:a16="http://schemas.microsoft.com/office/drawing/2014/main" id="{906726FC-6695-4964-8215-B7505D3E08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E22E8A-9EC7-4B55-90CC-B07487C9154F}"/>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67817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05E93-5D9A-4AD2-8BA2-1658A13344F0}"/>
              </a:ext>
            </a:extLst>
          </p:cNvPr>
          <p:cNvSpPr>
            <a:spLocks noGrp="1"/>
          </p:cNvSpPr>
          <p:nvPr>
            <p:ph type="dt" sz="half" idx="10"/>
          </p:nvPr>
        </p:nvSpPr>
        <p:spPr/>
        <p:txBody>
          <a:bodyPr/>
          <a:lstStyle/>
          <a:p>
            <a:fld id="{42FA3C8F-72A9-4E85-91CC-77C79A6BB94F}" type="datetimeFigureOut">
              <a:rPr lang="en-US" smtClean="0"/>
              <a:t>11/13/2021</a:t>
            </a:fld>
            <a:endParaRPr lang="en-US"/>
          </a:p>
        </p:txBody>
      </p:sp>
      <p:sp>
        <p:nvSpPr>
          <p:cNvPr id="3" name="Footer Placeholder 2">
            <a:extLst>
              <a:ext uri="{FF2B5EF4-FFF2-40B4-BE49-F238E27FC236}">
                <a16:creationId xmlns:a16="http://schemas.microsoft.com/office/drawing/2014/main" id="{E48BC338-8CFE-4D54-B626-E4BD2C2986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3E2488-BFE6-44FA-B84D-34BCADF76871}"/>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402513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F8D2-49ED-459D-894A-42920A089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803F7C-C7F0-42FB-A682-22ACC7D36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A1EC76-6D3F-4CB4-BC06-C30C09422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9CD6D-AA45-4005-AC6E-618A8ADD7C3B}"/>
              </a:ext>
            </a:extLst>
          </p:cNvPr>
          <p:cNvSpPr>
            <a:spLocks noGrp="1"/>
          </p:cNvSpPr>
          <p:nvPr>
            <p:ph type="dt" sz="half" idx="10"/>
          </p:nvPr>
        </p:nvSpPr>
        <p:spPr/>
        <p:txBody>
          <a:bodyPr/>
          <a:lstStyle/>
          <a:p>
            <a:fld id="{42FA3C8F-72A9-4E85-91CC-77C79A6BB94F}" type="datetimeFigureOut">
              <a:rPr lang="en-US" smtClean="0"/>
              <a:t>11/13/2021</a:t>
            </a:fld>
            <a:endParaRPr lang="en-US"/>
          </a:p>
        </p:txBody>
      </p:sp>
      <p:sp>
        <p:nvSpPr>
          <p:cNvPr id="6" name="Footer Placeholder 5">
            <a:extLst>
              <a:ext uri="{FF2B5EF4-FFF2-40B4-BE49-F238E27FC236}">
                <a16:creationId xmlns:a16="http://schemas.microsoft.com/office/drawing/2014/main" id="{7BBA6CB8-FD91-44AE-A428-727BAE4BE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9710D-BEE0-49DC-92F9-817F630AD0A8}"/>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02716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C032-58CB-4DB1-9675-C787057B9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189E27-3A98-43E7-9EB9-8FF0862E8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63518C-EF62-41D7-A398-F8991DF54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849F5-617A-4C78-9FB1-F5461A3EC993}"/>
              </a:ext>
            </a:extLst>
          </p:cNvPr>
          <p:cNvSpPr>
            <a:spLocks noGrp="1"/>
          </p:cNvSpPr>
          <p:nvPr>
            <p:ph type="dt" sz="half" idx="10"/>
          </p:nvPr>
        </p:nvSpPr>
        <p:spPr/>
        <p:txBody>
          <a:bodyPr/>
          <a:lstStyle/>
          <a:p>
            <a:fld id="{42FA3C8F-72A9-4E85-91CC-77C79A6BB94F}" type="datetimeFigureOut">
              <a:rPr lang="en-US" smtClean="0"/>
              <a:t>11/13/2021</a:t>
            </a:fld>
            <a:endParaRPr lang="en-US"/>
          </a:p>
        </p:txBody>
      </p:sp>
      <p:sp>
        <p:nvSpPr>
          <p:cNvPr id="6" name="Footer Placeholder 5">
            <a:extLst>
              <a:ext uri="{FF2B5EF4-FFF2-40B4-BE49-F238E27FC236}">
                <a16:creationId xmlns:a16="http://schemas.microsoft.com/office/drawing/2014/main" id="{21976CD7-6328-49FA-A50A-8A46270B2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5F015-DC39-4AA9-9AAB-896F93F7F457}"/>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40188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99FE99-E880-4572-BFAA-2C5461CB46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50552-E954-41FC-BF3B-AEAB58E79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B465B-D8CF-438E-90EB-38458D9E1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A3C8F-72A9-4E85-91CC-77C79A6BB94F}" type="datetimeFigureOut">
              <a:rPr lang="en-US" smtClean="0"/>
              <a:t>11/13/2021</a:t>
            </a:fld>
            <a:endParaRPr lang="en-US"/>
          </a:p>
        </p:txBody>
      </p:sp>
      <p:sp>
        <p:nvSpPr>
          <p:cNvPr id="5" name="Footer Placeholder 4">
            <a:extLst>
              <a:ext uri="{FF2B5EF4-FFF2-40B4-BE49-F238E27FC236}">
                <a16:creationId xmlns:a16="http://schemas.microsoft.com/office/drawing/2014/main" id="{75392A9D-B6B7-4FF7-929D-6F8D9D98D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D1C54F-6152-40F9-B059-CD4491774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DFC4-681E-438E-8AC8-C01183A28863}" type="slidenum">
              <a:rPr lang="en-US" smtClean="0"/>
              <a:t>‹#›</a:t>
            </a:fld>
            <a:endParaRPr lang="en-US"/>
          </a:p>
        </p:txBody>
      </p:sp>
    </p:spTree>
    <p:extLst>
      <p:ext uri="{BB962C8B-B14F-4D97-AF65-F5344CB8AC3E}">
        <p14:creationId xmlns:p14="http://schemas.microsoft.com/office/powerpoint/2010/main" val="3860599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18D7-B19E-4261-89D9-9BD51D099B51}"/>
              </a:ext>
            </a:extLst>
          </p:cNvPr>
          <p:cNvSpPr>
            <a:spLocks noGrp="1"/>
          </p:cNvSpPr>
          <p:nvPr>
            <p:ph type="title"/>
          </p:nvPr>
        </p:nvSpPr>
        <p:spPr>
          <a:xfrm>
            <a:off x="5131907" y="66618"/>
            <a:ext cx="2779643" cy="568144"/>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Lecture  13</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A140D5-078F-445F-BFCE-93256D3BBF8C}"/>
              </a:ext>
            </a:extLst>
          </p:cNvPr>
          <p:cNvSpPr>
            <a:spLocks noGrp="1"/>
          </p:cNvSpPr>
          <p:nvPr>
            <p:ph idx="1"/>
          </p:nvPr>
        </p:nvSpPr>
        <p:spPr>
          <a:xfrm>
            <a:off x="207125" y="924051"/>
            <a:ext cx="11204713" cy="5785842"/>
          </a:xfrm>
        </p:spPr>
        <p:txBody>
          <a:bodyPr>
            <a:normAutofit/>
          </a:bodyPr>
          <a:lstStyle/>
          <a:p>
            <a:pPr marL="0" indent="0" algn="just">
              <a:buNone/>
            </a:pPr>
            <a:r>
              <a:rPr lang="en-US" sz="2000" b="1" dirty="0">
                <a:latin typeface="Arial" panose="020B0604020202020204" pitchFamily="34" charset="0"/>
                <a:cs typeface="Arial" panose="020B0604020202020204" pitchFamily="34" charset="0"/>
              </a:rPr>
              <a:t>15-1 Simple Harmonic Motion :</a:t>
            </a:r>
          </a:p>
          <a:p>
            <a:pPr marL="0" indent="0" algn="just">
              <a:buNone/>
            </a:pPr>
            <a:r>
              <a:rPr lang="en-US" sz="2000" b="1" dirty="0">
                <a:latin typeface="Arial" panose="020B0604020202020204" pitchFamily="34" charset="0"/>
                <a:cs typeface="Arial" panose="020B0604020202020204" pitchFamily="34" charset="0"/>
              </a:rPr>
              <a:t>Periodic Motion :</a:t>
            </a:r>
          </a:p>
          <a:p>
            <a:pPr marL="0" indent="0" algn="just">
              <a:buNone/>
            </a:pPr>
            <a:r>
              <a:rPr lang="en-US" sz="2000" dirty="0">
                <a:latin typeface="Arial" panose="020B0604020202020204" pitchFamily="34" charset="0"/>
                <a:cs typeface="Arial" panose="020B0604020202020204" pitchFamily="34" charset="0"/>
              </a:rPr>
              <a:t>If the </a:t>
            </a:r>
            <a:r>
              <a:rPr lang="en-US" sz="2000" dirty="0">
                <a:solidFill>
                  <a:srgbClr val="FF0000"/>
                </a:solidFill>
                <a:latin typeface="Arial" panose="020B0604020202020204" pitchFamily="34" charset="0"/>
                <a:cs typeface="Arial" panose="020B0604020202020204" pitchFamily="34" charset="0"/>
              </a:rPr>
              <a:t>motion </a:t>
            </a:r>
            <a:r>
              <a:rPr lang="en-US" sz="2000" dirty="0">
                <a:latin typeface="Arial" panose="020B0604020202020204" pitchFamily="34" charset="0"/>
                <a:cs typeface="Arial" panose="020B0604020202020204" pitchFamily="34" charset="0"/>
              </a:rPr>
              <a:t>of a body is such that it crosses from the </a:t>
            </a:r>
            <a:r>
              <a:rPr lang="en-US" sz="2000" dirty="0">
                <a:solidFill>
                  <a:srgbClr val="FF0000"/>
                </a:solidFill>
                <a:latin typeface="Arial" panose="020B0604020202020204" pitchFamily="34" charset="0"/>
                <a:cs typeface="Arial" panose="020B0604020202020204" pitchFamily="34" charset="0"/>
              </a:rPr>
              <a:t>same direction a particular point in its path </a:t>
            </a:r>
            <a:r>
              <a:rPr lang="en-US" sz="2000" dirty="0">
                <a:latin typeface="Arial" panose="020B0604020202020204" pitchFamily="34" charset="0"/>
                <a:cs typeface="Arial" panose="020B0604020202020204" pitchFamily="34" charset="0"/>
              </a:rPr>
              <a:t>of motion at </a:t>
            </a:r>
            <a:r>
              <a:rPr lang="en-US" sz="2000" dirty="0">
                <a:solidFill>
                  <a:srgbClr val="FF0000"/>
                </a:solidFill>
                <a:latin typeface="Arial" panose="020B0604020202020204" pitchFamily="34" charset="0"/>
                <a:cs typeface="Arial" panose="020B0604020202020204" pitchFamily="34" charset="0"/>
              </a:rPr>
              <a:t>regular interval</a:t>
            </a:r>
            <a:r>
              <a:rPr lang="en-US" sz="2000" dirty="0">
                <a:latin typeface="Arial" panose="020B0604020202020204" pitchFamily="34" charset="0"/>
                <a:cs typeface="Arial" panose="020B0604020202020204" pitchFamily="34" charset="0"/>
              </a:rPr>
              <a:t>, then the motion is called </a:t>
            </a:r>
            <a:r>
              <a:rPr lang="en-US" sz="2000" dirty="0">
                <a:solidFill>
                  <a:srgbClr val="FF0000"/>
                </a:solidFill>
                <a:latin typeface="Arial" panose="020B0604020202020204" pitchFamily="34" charset="0"/>
                <a:cs typeface="Arial" panose="020B0604020202020204" pitchFamily="34" charset="0"/>
              </a:rPr>
              <a:t>periodic motion or harmonic motion</a:t>
            </a:r>
          </a:p>
          <a:p>
            <a:pPr marL="0" indent="0" algn="just">
              <a:buNone/>
            </a:pPr>
            <a:r>
              <a:rPr lang="en-US" sz="2000" b="1" dirty="0">
                <a:latin typeface="Arial" panose="020B0604020202020204" pitchFamily="34" charset="0"/>
                <a:cs typeface="Arial" panose="020B0604020202020204" pitchFamily="34" charset="0"/>
              </a:rPr>
              <a:t>Simple Harmonic Motion : </a:t>
            </a:r>
          </a:p>
          <a:p>
            <a:pPr marL="0" indent="0" algn="just">
              <a:buNone/>
            </a:pPr>
            <a:r>
              <a:rPr lang="en-US" sz="2000" dirty="0">
                <a:latin typeface="Arial" panose="020B0604020202020204" pitchFamily="34" charset="0"/>
                <a:cs typeface="Arial" panose="020B0604020202020204" pitchFamily="34" charset="0"/>
              </a:rPr>
              <a:t>If </a:t>
            </a:r>
            <a:r>
              <a:rPr lang="en-US" sz="2000" dirty="0">
                <a:solidFill>
                  <a:srgbClr val="FF0000"/>
                </a:solidFill>
                <a:latin typeface="Arial" panose="020B0604020202020204" pitchFamily="34" charset="0"/>
                <a:cs typeface="Arial" panose="020B0604020202020204" pitchFamily="34" charset="0"/>
              </a:rPr>
              <a:t>acceleration</a:t>
            </a:r>
            <a:r>
              <a:rPr lang="en-US" sz="2000" dirty="0">
                <a:latin typeface="Arial" panose="020B0604020202020204" pitchFamily="34" charset="0"/>
                <a:cs typeface="Arial" panose="020B0604020202020204" pitchFamily="34" charset="0"/>
              </a:rPr>
              <a:t> of a body </a:t>
            </a:r>
            <a:r>
              <a:rPr lang="en-US" sz="2000" dirty="0">
                <a:solidFill>
                  <a:srgbClr val="00B050"/>
                </a:solidFill>
                <a:latin typeface="Arial" panose="020B0604020202020204" pitchFamily="34" charset="0"/>
                <a:cs typeface="Arial" panose="020B0604020202020204" pitchFamily="34" charset="0"/>
              </a:rPr>
              <a:t>executing periodic motion </a:t>
            </a:r>
            <a:r>
              <a:rPr lang="en-US" sz="2000" dirty="0">
                <a:latin typeface="Arial" panose="020B0604020202020204" pitchFamily="34" charset="0"/>
                <a:cs typeface="Arial" panose="020B0604020202020204" pitchFamily="34" charset="0"/>
              </a:rPr>
              <a:t>acts along a fixed point in its path of motion in a such a way that its magnitude from that point is </a:t>
            </a:r>
            <a:r>
              <a:rPr lang="en-US" sz="2000" dirty="0">
                <a:solidFill>
                  <a:srgbClr val="FF0000"/>
                </a:solidFill>
                <a:latin typeface="Arial" panose="020B0604020202020204" pitchFamily="34" charset="0"/>
                <a:cs typeface="Arial" panose="020B0604020202020204" pitchFamily="34" charset="0"/>
              </a:rPr>
              <a:t>proportional</a:t>
            </a:r>
            <a:r>
              <a:rPr lang="en-US" sz="2000" dirty="0">
                <a:latin typeface="Arial" panose="020B0604020202020204" pitchFamily="34" charset="0"/>
                <a:cs typeface="Arial" panose="020B0604020202020204" pitchFamily="34" charset="0"/>
              </a:rPr>
              <a:t> to its </a:t>
            </a:r>
            <a:r>
              <a:rPr lang="en-US" sz="2000" dirty="0">
                <a:solidFill>
                  <a:srgbClr val="FF0000"/>
                </a:solidFill>
                <a:latin typeface="Arial" panose="020B0604020202020204" pitchFamily="34" charset="0"/>
                <a:cs typeface="Arial" panose="020B0604020202020204" pitchFamily="34" charset="0"/>
              </a:rPr>
              <a:t>displacement</a:t>
            </a:r>
            <a:r>
              <a:rPr lang="en-US" sz="2000" dirty="0">
                <a:latin typeface="Arial" panose="020B0604020202020204" pitchFamily="34" charset="0"/>
                <a:cs typeface="Arial" panose="020B0604020202020204" pitchFamily="34" charset="0"/>
              </a:rPr>
              <a:t>, then the motion of the body is called  </a:t>
            </a:r>
            <a:r>
              <a:rPr lang="en-US" sz="2000" dirty="0">
                <a:solidFill>
                  <a:srgbClr val="FF0000"/>
                </a:solidFill>
                <a:latin typeface="Arial" panose="020B0604020202020204" pitchFamily="34" charset="0"/>
                <a:cs typeface="Arial" panose="020B0604020202020204" pitchFamily="34" charset="0"/>
              </a:rPr>
              <a:t>Simple Harmonic Motion</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Such motion is a </a:t>
            </a:r>
            <a:r>
              <a:rPr lang="en-US" sz="2000" dirty="0">
                <a:solidFill>
                  <a:srgbClr val="FF0000"/>
                </a:solidFill>
                <a:latin typeface="Arial" panose="020B0604020202020204" pitchFamily="34" charset="0"/>
                <a:cs typeface="Arial" panose="020B0604020202020204" pitchFamily="34" charset="0"/>
              </a:rPr>
              <a:t>sinusoidal function of time t </a:t>
            </a:r>
            <a:r>
              <a:rPr lang="en-US" sz="2000" dirty="0">
                <a:latin typeface="Arial" panose="020B0604020202020204" pitchFamily="34" charset="0"/>
                <a:cs typeface="Arial" panose="020B0604020202020204" pitchFamily="34" charset="0"/>
              </a:rPr>
              <a:t>. That is, it can be written as a </a:t>
            </a:r>
            <a:r>
              <a:rPr lang="en-US" sz="2000" dirty="0">
                <a:solidFill>
                  <a:srgbClr val="FF0000"/>
                </a:solidFill>
                <a:latin typeface="Arial" panose="020B0604020202020204" pitchFamily="34" charset="0"/>
                <a:cs typeface="Arial" panose="020B0604020202020204" pitchFamily="34" charset="0"/>
              </a:rPr>
              <a:t>sine or a cosine </a:t>
            </a:r>
            <a:r>
              <a:rPr lang="en-US" sz="2000" dirty="0">
                <a:latin typeface="Arial" panose="020B0604020202020204" pitchFamily="34" charset="0"/>
                <a:cs typeface="Arial" panose="020B0604020202020204" pitchFamily="34" charset="0"/>
              </a:rPr>
              <a:t>of time t. Here we </a:t>
            </a:r>
            <a:r>
              <a:rPr lang="en-US" sz="2000" dirty="0">
                <a:solidFill>
                  <a:srgbClr val="FF0000"/>
                </a:solidFill>
                <a:latin typeface="Arial" panose="020B0604020202020204" pitchFamily="34" charset="0"/>
                <a:cs typeface="Arial" panose="020B0604020202020204" pitchFamily="34" charset="0"/>
              </a:rPr>
              <a:t>arbitrarily choose the cosine function </a:t>
            </a:r>
            <a:r>
              <a:rPr lang="en-US" sz="2000" dirty="0">
                <a:latin typeface="Arial" panose="020B0604020202020204" pitchFamily="34" charset="0"/>
                <a:cs typeface="Arial" panose="020B0604020202020204" pitchFamily="34" charset="0"/>
              </a:rPr>
              <a:t>and write the </a:t>
            </a:r>
            <a:r>
              <a:rPr lang="en-US" sz="2000" dirty="0">
                <a:solidFill>
                  <a:srgbClr val="FF0000"/>
                </a:solidFill>
                <a:latin typeface="Arial" panose="020B0604020202020204" pitchFamily="34" charset="0"/>
                <a:cs typeface="Arial" panose="020B0604020202020204" pitchFamily="34" charset="0"/>
              </a:rPr>
              <a:t>displacement (or position) of the particle </a:t>
            </a:r>
            <a:r>
              <a:rPr lang="en-US" sz="2000" dirty="0">
                <a:latin typeface="Arial" panose="020B0604020202020204" pitchFamily="34" charset="0"/>
                <a:cs typeface="Arial" panose="020B0604020202020204" pitchFamily="34" charset="0"/>
              </a:rPr>
              <a:t>in Fig.15-1 as</a:t>
            </a:r>
          </a:p>
          <a:p>
            <a:pPr marL="0" indent="0" algn="just">
              <a:buNone/>
            </a:pPr>
            <a:r>
              <a:rPr lang="en-US" sz="2000" dirty="0">
                <a:latin typeface="Arial" panose="020B0604020202020204" pitchFamily="34" charset="0"/>
                <a:cs typeface="Arial" panose="020B0604020202020204" pitchFamily="34" charset="0"/>
              </a:rPr>
              <a:t>                    </a:t>
            </a:r>
            <a:r>
              <a:rPr lang="en-US" sz="2000" b="1" i="1" dirty="0">
                <a:latin typeface="Arial" panose="020B0604020202020204" pitchFamily="34" charset="0"/>
                <a:cs typeface="Arial" panose="020B0604020202020204" pitchFamily="34" charset="0"/>
              </a:rPr>
              <a:t>x (t) = x</a:t>
            </a:r>
            <a:r>
              <a:rPr lang="en-US" sz="2000" b="1" i="1" baseline="-25000" dirty="0">
                <a:latin typeface="Arial" panose="020B0604020202020204" pitchFamily="34" charset="0"/>
                <a:cs typeface="Arial" panose="020B0604020202020204" pitchFamily="34" charset="0"/>
              </a:rPr>
              <a:t>m </a:t>
            </a:r>
            <a:r>
              <a:rPr lang="en-US" sz="2000" b="1" i="1" dirty="0">
                <a:latin typeface="Arial" panose="020B0604020202020204" pitchFamily="34" charset="0"/>
                <a:cs typeface="Arial" panose="020B0604020202020204" pitchFamily="34" charset="0"/>
              </a:rPr>
              <a:t>cos (</a:t>
            </a:r>
            <a:r>
              <a:rPr lang="en-US" sz="2000" b="1" i="1" dirty="0" err="1">
                <a:latin typeface="Arial" panose="020B0604020202020204" pitchFamily="34" charset="0"/>
                <a:cs typeface="Arial" panose="020B0604020202020204" pitchFamily="34" charset="0"/>
              </a:rPr>
              <a:t>ωt</a:t>
            </a:r>
            <a:r>
              <a:rPr lang="en-US" sz="2000" b="1" i="1" dirty="0">
                <a:latin typeface="Arial" panose="020B0604020202020204" pitchFamily="34" charset="0"/>
                <a:cs typeface="Arial" panose="020B0604020202020204" pitchFamily="34" charset="0"/>
              </a:rPr>
              <a:t> + φ</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(displacement) ……. (1)</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6635722-963B-41B9-A651-556601CA0BB1}"/>
              </a:ext>
            </a:extLst>
          </p:cNvPr>
          <p:cNvPicPr>
            <a:picLocks noChangeAspect="1"/>
          </p:cNvPicPr>
          <p:nvPr/>
        </p:nvPicPr>
        <p:blipFill rotWithShape="1">
          <a:blip r:embed="rId2">
            <a:extLst>
              <a:ext uri="{28A0092B-C50C-407E-A947-70E740481C1C}">
                <a14:useLocalDpi xmlns:a14="http://schemas.microsoft.com/office/drawing/2010/main" val="0"/>
              </a:ext>
            </a:extLst>
          </a:blip>
          <a:srcRect l="6852" t="12356" r="2774" b="8490"/>
          <a:stretch/>
        </p:blipFill>
        <p:spPr>
          <a:xfrm>
            <a:off x="7773976" y="4781548"/>
            <a:ext cx="3924380" cy="1765025"/>
          </a:xfrm>
          <a:prstGeom prst="rect">
            <a:avLst/>
          </a:prstGeom>
        </p:spPr>
      </p:pic>
      <p:sp>
        <p:nvSpPr>
          <p:cNvPr id="5" name="Rectangle 4">
            <a:extLst>
              <a:ext uri="{FF2B5EF4-FFF2-40B4-BE49-F238E27FC236}">
                <a16:creationId xmlns:a16="http://schemas.microsoft.com/office/drawing/2014/main" id="{2632D721-B792-4653-AE90-CEB38EBC5551}"/>
              </a:ext>
            </a:extLst>
          </p:cNvPr>
          <p:cNvSpPr/>
          <p:nvPr/>
        </p:nvSpPr>
        <p:spPr>
          <a:xfrm>
            <a:off x="596194" y="347951"/>
            <a:ext cx="3684258" cy="461665"/>
          </a:xfrm>
          <a:prstGeom prst="rect">
            <a:avLst/>
          </a:prstGeom>
        </p:spPr>
        <p:txBody>
          <a:bodyPr wrap="square">
            <a:spAutoFit/>
          </a:bodyPr>
          <a:lstStyle/>
          <a:p>
            <a:r>
              <a:rPr lang="en-US" sz="2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Chapter 15: Oscillations</a:t>
            </a:r>
            <a:endParaRPr lang="en-US" sz="2400" dirty="0"/>
          </a:p>
        </p:txBody>
      </p:sp>
      <p:cxnSp>
        <p:nvCxnSpPr>
          <p:cNvPr id="10" name="Straight Connector 9"/>
          <p:cNvCxnSpPr/>
          <p:nvPr/>
        </p:nvCxnSpPr>
        <p:spPr>
          <a:xfrm flipH="1">
            <a:off x="3142445" y="5164428"/>
            <a:ext cx="25758" cy="16935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14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612F3-D615-44E4-BC0C-B7E22AACC5EB}"/>
              </a:ext>
            </a:extLst>
          </p:cNvPr>
          <p:cNvSpPr>
            <a:spLocks noGrp="1"/>
          </p:cNvSpPr>
          <p:nvPr>
            <p:ph idx="1"/>
          </p:nvPr>
        </p:nvSpPr>
        <p:spPr>
          <a:xfrm>
            <a:off x="655983" y="616226"/>
            <a:ext cx="10880034" cy="4777408"/>
          </a:xfrm>
        </p:spPr>
        <p:txBody>
          <a:bodyPr>
            <a:normAutofit/>
          </a:bodyPr>
          <a:lstStyle/>
          <a:p>
            <a:pPr marL="38100" marR="124460" indent="0" algn="just">
              <a:lnSpc>
                <a:spcPct val="115000"/>
              </a:lnSpc>
              <a:spcBef>
                <a:spcPts val="0"/>
              </a:spcBef>
              <a:spcAft>
                <a:spcPts val="0"/>
              </a:spcAft>
              <a:buNone/>
            </a:pPr>
            <a:r>
              <a:rPr lang="en-US" sz="2000" b="1" i="1" dirty="0">
                <a:solidFill>
                  <a:srgbClr val="0070C0"/>
                </a:solidFill>
                <a:latin typeface="Times New Roman" panose="02020603050405020304" pitchFamily="18" charset="0"/>
                <a:cs typeface="Times New Roman" panose="02020603050405020304" pitchFamily="18" charset="0"/>
              </a:rPr>
              <a:t>3 </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What is the maximum acceleration of a platform that oscillates at amplitude 2.20 cm and frequency 6.60 Hz?</a:t>
            </a:r>
          </a:p>
          <a:p>
            <a:pPr marL="38100" marR="124460" indent="0" algn="just">
              <a:lnSpc>
                <a:spcPct val="115000"/>
              </a:lnSpc>
              <a:spcBef>
                <a:spcPts val="0"/>
              </a:spcBef>
              <a:spcAft>
                <a:spcPts val="0"/>
              </a:spcAft>
              <a:buNone/>
            </a:pPr>
            <a:endParaRPr lang="en-US" sz="18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000" dirty="0">
                <a:solidFill>
                  <a:prstClr val="black"/>
                </a:solidFill>
                <a:latin typeface="Times New Roman" panose="02020603050405020304" pitchFamily="18" charset="0"/>
                <a:cs typeface="Times New Roman" panose="02020603050405020304" pitchFamily="18" charset="0"/>
              </a:rPr>
              <a:t>x</a:t>
            </a:r>
            <a:r>
              <a:rPr lang="en-US" sz="2000" baseline="-25000" dirty="0">
                <a:solidFill>
                  <a:prstClr val="black"/>
                </a:solidFill>
                <a:latin typeface="Times New Roman" panose="02020603050405020304" pitchFamily="18" charset="0"/>
                <a:cs typeface="Times New Roman" panose="02020603050405020304" pitchFamily="18" charset="0"/>
              </a:rPr>
              <a:t>m  </a:t>
            </a:r>
            <a:r>
              <a:rPr lang="en-US" sz="2000" dirty="0">
                <a:solidFill>
                  <a:prstClr val="black"/>
                </a:solidFill>
                <a:latin typeface="Times New Roman" panose="02020603050405020304" pitchFamily="18" charset="0"/>
                <a:cs typeface="Times New Roman" panose="02020603050405020304" pitchFamily="18" charset="0"/>
              </a:rPr>
              <a:t>= 2.20 cm = 0.0220 m </a:t>
            </a:r>
          </a:p>
          <a:p>
            <a:pPr marL="0" indent="0">
              <a:buNone/>
            </a:pPr>
            <a:r>
              <a:rPr lang="en-US" sz="2000" dirty="0">
                <a:solidFill>
                  <a:prstClr val="black"/>
                </a:solidFill>
                <a:latin typeface="Times New Roman" panose="02020603050405020304" pitchFamily="18" charset="0"/>
                <a:cs typeface="Times New Roman" panose="02020603050405020304" pitchFamily="18" charset="0"/>
              </a:rPr>
              <a:t>f = 6.60 Hz </a:t>
            </a:r>
          </a:p>
          <a:p>
            <a:pPr marL="0" indent="0">
              <a:buNone/>
            </a:pPr>
            <a:endParaRPr lang="en-US" sz="2000" dirty="0">
              <a:solidFill>
                <a:prstClr val="black"/>
              </a:solidFill>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solidFill>
                  <a:prstClr val="black"/>
                </a:solidFill>
                <a:latin typeface="Arial" panose="020B0604020202020204" pitchFamily="34" charset="0"/>
                <a:cs typeface="Arial" panose="020B0604020202020204" pitchFamily="34" charset="0"/>
              </a:rPr>
              <a:t>a(t) = - ω</a:t>
            </a:r>
            <a:r>
              <a:rPr lang="en-US" sz="2000" baseline="30000" dirty="0">
                <a:solidFill>
                  <a:prstClr val="black"/>
                </a:solidFill>
                <a:latin typeface="Arial" panose="020B0604020202020204" pitchFamily="34" charset="0"/>
                <a:cs typeface="Arial" panose="020B0604020202020204" pitchFamily="34" charset="0"/>
              </a:rPr>
              <a:t>2</a:t>
            </a:r>
            <a:r>
              <a:rPr lang="en-US" sz="2000" dirty="0">
                <a:solidFill>
                  <a:prstClr val="black"/>
                </a:solidFill>
                <a:latin typeface="Arial" panose="020B0604020202020204" pitchFamily="34" charset="0"/>
                <a:cs typeface="Arial" panose="020B0604020202020204" pitchFamily="34" charset="0"/>
              </a:rPr>
              <a:t> </a:t>
            </a:r>
            <a:r>
              <a:rPr lang="en-US" sz="2000" dirty="0" err="1">
                <a:solidFill>
                  <a:prstClr val="black"/>
                </a:solidFill>
                <a:latin typeface="Arial" panose="020B0604020202020204" pitchFamily="34" charset="0"/>
                <a:cs typeface="Arial" panose="020B0604020202020204" pitchFamily="34" charset="0"/>
              </a:rPr>
              <a:t>x</a:t>
            </a:r>
            <a:r>
              <a:rPr lang="en-US" sz="2000" baseline="-25000" dirty="0" err="1">
                <a:solidFill>
                  <a:prstClr val="black"/>
                </a:solidFill>
                <a:latin typeface="Arial" panose="020B0604020202020204" pitchFamily="34" charset="0"/>
                <a:cs typeface="Arial" panose="020B0604020202020204" pitchFamily="34" charset="0"/>
              </a:rPr>
              <a:t>m</a:t>
            </a:r>
            <a:r>
              <a:rPr lang="en-US" sz="2000" baseline="-25000"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 cos (</a:t>
            </a:r>
            <a:r>
              <a:rPr lang="en-US" sz="2000" dirty="0" err="1">
                <a:solidFill>
                  <a:prstClr val="black"/>
                </a:solidFill>
                <a:latin typeface="Arial" panose="020B0604020202020204" pitchFamily="34" charset="0"/>
                <a:cs typeface="Arial" panose="020B0604020202020204" pitchFamily="34" charset="0"/>
              </a:rPr>
              <a:t>ωt</a:t>
            </a:r>
            <a:r>
              <a:rPr lang="en-US" sz="2000" dirty="0">
                <a:solidFill>
                  <a:prstClr val="black"/>
                </a:solidFill>
                <a:latin typeface="Arial" panose="020B0604020202020204" pitchFamily="34" charset="0"/>
                <a:cs typeface="Arial" panose="020B0604020202020204" pitchFamily="34" charset="0"/>
              </a:rPr>
              <a:t> + φ)</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ω</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x</a:t>
            </a:r>
            <a:r>
              <a:rPr lang="en-US" sz="2000" baseline="-25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  (2πf )</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x</a:t>
            </a:r>
            <a:r>
              <a:rPr lang="en-US" sz="2000" baseline="-25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 4π</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( 6.60)</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( 0.0220) = 37.8 m/s</a:t>
            </a:r>
            <a:r>
              <a:rPr lang="en-US" sz="2000" baseline="30000" dirty="0">
                <a:latin typeface="Times New Roman" panose="02020603050405020304" pitchFamily="18" charset="0"/>
                <a:cs typeface="Times New Roman" panose="02020603050405020304" pitchFamily="18" charset="0"/>
              </a:rPr>
              <a:t>2  </a:t>
            </a:r>
            <a:r>
              <a:rPr lang="en-US" sz="2000" dirty="0">
                <a:solidFill>
                  <a:prstClr val="black"/>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37.8 m/s-s</a:t>
            </a:r>
            <a:r>
              <a:rPr lang="en-US" sz="2000" baseline="30000" dirty="0">
                <a:solidFill>
                  <a:srgbClr val="FF0000"/>
                </a:solidFill>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2000" b="1" i="1" dirty="0">
                <a:latin typeface="Times New Roman" panose="02020603050405020304" pitchFamily="18" charset="0"/>
                <a:cs typeface="Times New Roman" panose="02020603050405020304" pitchFamily="18" charset="0"/>
              </a:rPr>
              <a:t>                                                                                                                               </a:t>
            </a:r>
          </a:p>
        </p:txBody>
      </p:sp>
      <p:sp>
        <p:nvSpPr>
          <p:cNvPr id="2" name="Rectangle 1">
            <a:extLst>
              <a:ext uri="{FF2B5EF4-FFF2-40B4-BE49-F238E27FC236}">
                <a16:creationId xmlns:a16="http://schemas.microsoft.com/office/drawing/2014/main" id="{1D9A4796-8B5B-46AF-B61D-322469EA885C}"/>
              </a:ext>
            </a:extLst>
          </p:cNvPr>
          <p:cNvSpPr/>
          <p:nvPr/>
        </p:nvSpPr>
        <p:spPr>
          <a:xfrm>
            <a:off x="441349" y="2712110"/>
            <a:ext cx="2741456" cy="400110"/>
          </a:xfrm>
          <a:prstGeom prst="rect">
            <a:avLst/>
          </a:prstGeom>
        </p:spPr>
        <p:txBody>
          <a:bodyPr wrap="none">
            <a:spAutoFit/>
          </a:bodyPr>
          <a:lstStyle/>
          <a:p>
            <a:r>
              <a:rPr lang="en-US" sz="2000" b="1" i="1" dirty="0">
                <a:solidFill>
                  <a:srgbClr val="FFFF00"/>
                </a:solidFill>
                <a:latin typeface="Arial" panose="020B0604020202020204" pitchFamily="34" charset="0"/>
                <a:cs typeface="Arial" panose="020B0604020202020204" pitchFamily="34" charset="0"/>
              </a:rPr>
              <a:t> </a:t>
            </a:r>
            <a:r>
              <a:rPr lang="en-US" sz="2000" i="1" dirty="0">
                <a:solidFill>
                  <a:prstClr val="black"/>
                </a:solidFill>
                <a:latin typeface="Arial" panose="020B0604020202020204" pitchFamily="34" charset="0"/>
                <a:cs typeface="Arial" panose="020B0604020202020204" pitchFamily="34" charset="0"/>
              </a:rPr>
              <a:t>x (t) = </a:t>
            </a:r>
            <a:r>
              <a:rPr lang="en-US" sz="2000" i="1" dirty="0" err="1">
                <a:solidFill>
                  <a:prstClr val="black"/>
                </a:solidFill>
                <a:latin typeface="Arial" panose="020B0604020202020204" pitchFamily="34" charset="0"/>
                <a:cs typeface="Arial" panose="020B0604020202020204" pitchFamily="34" charset="0"/>
              </a:rPr>
              <a:t>x</a:t>
            </a:r>
            <a:r>
              <a:rPr lang="en-US" sz="2000" i="1" baseline="-25000" dirty="0" err="1">
                <a:solidFill>
                  <a:prstClr val="black"/>
                </a:solidFill>
                <a:latin typeface="Arial" panose="020B0604020202020204" pitchFamily="34" charset="0"/>
                <a:cs typeface="Arial" panose="020B0604020202020204" pitchFamily="34" charset="0"/>
              </a:rPr>
              <a:t>m</a:t>
            </a:r>
            <a:r>
              <a:rPr lang="en-US" sz="2000" i="1" baseline="-25000" dirty="0">
                <a:solidFill>
                  <a:prstClr val="black"/>
                </a:solidFill>
                <a:latin typeface="Arial" panose="020B0604020202020204" pitchFamily="34" charset="0"/>
                <a:cs typeface="Arial" panose="020B0604020202020204" pitchFamily="34" charset="0"/>
              </a:rPr>
              <a:t> </a:t>
            </a:r>
            <a:r>
              <a:rPr lang="en-US" sz="2000" i="1" dirty="0">
                <a:solidFill>
                  <a:prstClr val="black"/>
                </a:solidFill>
                <a:latin typeface="Arial" panose="020B0604020202020204" pitchFamily="34" charset="0"/>
                <a:cs typeface="Arial" panose="020B0604020202020204" pitchFamily="34" charset="0"/>
              </a:rPr>
              <a:t>cos (</a:t>
            </a:r>
            <a:r>
              <a:rPr lang="en-US" sz="2000" i="1" dirty="0" err="1">
                <a:solidFill>
                  <a:prstClr val="black"/>
                </a:solidFill>
                <a:latin typeface="Arial" panose="020B0604020202020204" pitchFamily="34" charset="0"/>
                <a:cs typeface="Arial" panose="020B0604020202020204" pitchFamily="34" charset="0"/>
              </a:rPr>
              <a:t>ωt</a:t>
            </a:r>
            <a:r>
              <a:rPr lang="en-US" sz="2000" i="1" dirty="0">
                <a:solidFill>
                  <a:prstClr val="black"/>
                </a:solidFill>
                <a:latin typeface="Arial" panose="020B0604020202020204" pitchFamily="34" charset="0"/>
                <a:cs typeface="Arial" panose="020B0604020202020204" pitchFamily="34" charset="0"/>
              </a:rPr>
              <a:t> + φ</a:t>
            </a:r>
            <a:r>
              <a:rPr lang="en-US" sz="2000" dirty="0">
                <a:solidFill>
                  <a:prstClr val="black"/>
                </a:solidFill>
                <a:latin typeface="Arial" panose="020B0604020202020204" pitchFamily="34" charset="0"/>
                <a:cs typeface="Arial" panose="020B0604020202020204" pitchFamily="34" charset="0"/>
              </a:rPr>
              <a:t>) </a:t>
            </a:r>
            <a:endParaRPr lang="en-US" dirty="0"/>
          </a:p>
        </p:txBody>
      </p:sp>
      <p:sp>
        <p:nvSpPr>
          <p:cNvPr id="4" name="Rectangle 3">
            <a:extLst>
              <a:ext uri="{FF2B5EF4-FFF2-40B4-BE49-F238E27FC236}">
                <a16:creationId xmlns:a16="http://schemas.microsoft.com/office/drawing/2014/main" id="{5BA56FF9-C1CF-40E5-85BB-88B436B809F6}"/>
              </a:ext>
            </a:extLst>
          </p:cNvPr>
          <p:cNvSpPr/>
          <p:nvPr/>
        </p:nvSpPr>
        <p:spPr>
          <a:xfrm>
            <a:off x="547367" y="3213556"/>
            <a:ext cx="3249608" cy="430887"/>
          </a:xfrm>
          <a:prstGeom prst="rect">
            <a:avLst/>
          </a:prstGeom>
        </p:spPr>
        <p:txBody>
          <a:bodyPr wrap="none">
            <a:spAutoFit/>
          </a:bodyPr>
          <a:lstStyle/>
          <a:p>
            <a:r>
              <a:rPr lang="en-US" sz="2200" dirty="0">
                <a:solidFill>
                  <a:prstClr val="black"/>
                </a:solidFill>
                <a:latin typeface="Arial" panose="020B0604020202020204" pitchFamily="34" charset="0"/>
                <a:cs typeface="Arial" panose="020B0604020202020204" pitchFamily="34" charset="0"/>
              </a:rPr>
              <a:t>v(t) = - </a:t>
            </a:r>
            <a:r>
              <a:rPr lang="en-US" sz="2200" i="1" dirty="0">
                <a:solidFill>
                  <a:prstClr val="black"/>
                </a:solidFill>
                <a:latin typeface="Arial" panose="020B0604020202020204" pitchFamily="34" charset="0"/>
                <a:cs typeface="Arial" panose="020B0604020202020204" pitchFamily="34" charset="0"/>
              </a:rPr>
              <a:t>ω </a:t>
            </a:r>
            <a:r>
              <a:rPr lang="en-US" sz="2200" i="1" dirty="0" err="1">
                <a:solidFill>
                  <a:prstClr val="black"/>
                </a:solidFill>
                <a:latin typeface="Arial" panose="020B0604020202020204" pitchFamily="34" charset="0"/>
                <a:cs typeface="Arial" panose="020B0604020202020204" pitchFamily="34" charset="0"/>
              </a:rPr>
              <a:t>x</a:t>
            </a:r>
            <a:r>
              <a:rPr lang="en-US" sz="2200" i="1" baseline="-25000" dirty="0" err="1">
                <a:solidFill>
                  <a:prstClr val="black"/>
                </a:solidFill>
                <a:latin typeface="Arial" panose="020B0604020202020204" pitchFamily="34" charset="0"/>
                <a:cs typeface="Arial" panose="020B0604020202020204" pitchFamily="34" charset="0"/>
              </a:rPr>
              <a:t>m</a:t>
            </a:r>
            <a:r>
              <a:rPr lang="en-US" sz="2200" i="1" baseline="-25000" dirty="0">
                <a:solidFill>
                  <a:prstClr val="black"/>
                </a:solidFill>
                <a:latin typeface="Arial" panose="020B0604020202020204" pitchFamily="34" charset="0"/>
                <a:cs typeface="Arial" panose="020B0604020202020204" pitchFamily="34" charset="0"/>
              </a:rPr>
              <a:t> </a:t>
            </a:r>
            <a:r>
              <a:rPr lang="en-US" sz="2200" i="1" dirty="0">
                <a:solidFill>
                  <a:prstClr val="black"/>
                </a:solidFill>
                <a:latin typeface="Arial" panose="020B0604020202020204" pitchFamily="34" charset="0"/>
                <a:cs typeface="Arial" panose="020B0604020202020204" pitchFamily="34" charset="0"/>
              </a:rPr>
              <a:t>sin (</a:t>
            </a:r>
            <a:r>
              <a:rPr lang="en-US" sz="2200" i="1" dirty="0" err="1">
                <a:solidFill>
                  <a:prstClr val="black"/>
                </a:solidFill>
                <a:latin typeface="Arial" panose="020B0604020202020204" pitchFamily="34" charset="0"/>
                <a:cs typeface="Arial" panose="020B0604020202020204" pitchFamily="34" charset="0"/>
              </a:rPr>
              <a:t>ωt</a:t>
            </a:r>
            <a:r>
              <a:rPr lang="en-US" sz="2200" i="1" dirty="0">
                <a:solidFill>
                  <a:prstClr val="black"/>
                </a:solidFill>
                <a:latin typeface="Arial" panose="020B0604020202020204" pitchFamily="34" charset="0"/>
                <a:cs typeface="Arial" panose="020B0604020202020204" pitchFamily="34" charset="0"/>
              </a:rPr>
              <a:t> + φ</a:t>
            </a:r>
            <a:r>
              <a:rPr lang="en-US" sz="2200" dirty="0">
                <a:solidFill>
                  <a:prstClr val="black"/>
                </a:solidFill>
                <a:latin typeface="Arial" panose="020B060402020202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259211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4AE2CE-8748-4037-9D5F-1FC9A4632E29}"/>
                  </a:ext>
                </a:extLst>
              </p:cNvPr>
              <p:cNvSpPr>
                <a:spLocks noGrp="1"/>
              </p:cNvSpPr>
              <p:nvPr>
                <p:ph idx="1"/>
              </p:nvPr>
            </p:nvSpPr>
            <p:spPr>
              <a:xfrm>
                <a:off x="609601" y="132522"/>
                <a:ext cx="10744200" cy="6725478"/>
              </a:xfrm>
            </p:spPr>
            <p:txBody>
              <a:bodyPr>
                <a:normAutofit fontScale="92500" lnSpcReduction="10000"/>
              </a:bodyPr>
              <a:lstStyle/>
              <a:p>
                <a:pPr marL="38100" marR="124460" lvl="0" indent="0" algn="just">
                  <a:lnSpc>
                    <a:spcPct val="115000"/>
                  </a:lnSpc>
                  <a:spcBef>
                    <a:spcPts val="0"/>
                  </a:spcBef>
                  <a:buNone/>
                </a:pPr>
                <a:r>
                  <a:rPr lang="en-US" sz="2000" b="1" i="1" dirty="0">
                    <a:solidFill>
                      <a:srgbClr val="0070C0"/>
                    </a:solidFill>
                    <a:latin typeface="Times New Roman" panose="02020603050405020304" pitchFamily="18" charset="0"/>
                    <a:cs typeface="Times New Roman" panose="02020603050405020304" pitchFamily="18" charset="0"/>
                  </a:rPr>
                  <a:t>13 </a:t>
                </a:r>
                <a:r>
                  <a:rPr lang="en-US" sz="2000" i="1" dirty="0">
                    <a:solidFill>
                      <a:srgbClr val="0070C0"/>
                    </a:solidFill>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An oscillator consists of a block of mass 0.500 kg connected to a spring. When set into oscillation with amplitude 35.0 cm, the oscillator repeats its motion every 0.500 s. Find the (a) period, (b) frequency, (c) angular frequency, (d) spring constant, (e) maximum speed, and (f) magnitude of the maximum force on the block from the spring.</a:t>
                </a:r>
              </a:p>
              <a:p>
                <a:pPr marL="38100" marR="124460" lvl="0" indent="0" algn="just">
                  <a:lnSpc>
                    <a:spcPct val="115000"/>
                  </a:lnSpc>
                  <a:spcBef>
                    <a:spcPts val="0"/>
                  </a:spcBef>
                  <a:buNone/>
                </a:pPr>
                <a:endParaRPr lang="en-US" sz="2000" i="1" dirty="0">
                  <a:solidFill>
                    <a:prstClr val="black"/>
                  </a:solidFill>
                  <a:latin typeface="Times New Roman" panose="02020603050405020304" pitchFamily="18" charset="0"/>
                  <a:cs typeface="Times New Roman" panose="02020603050405020304" pitchFamily="18" charset="0"/>
                </a:endParaRPr>
              </a:p>
              <a:p>
                <a:pPr marL="38100" marR="124460" lvl="0" indent="0" algn="just">
                  <a:lnSpc>
                    <a:spcPct val="115000"/>
                  </a:lnSpc>
                  <a:spcBef>
                    <a:spcPts val="0"/>
                  </a:spcBef>
                  <a:buNone/>
                </a:pPr>
                <a:r>
                  <a:rPr lang="en-US" sz="2000" i="1" dirty="0">
                    <a:solidFill>
                      <a:prstClr val="black"/>
                    </a:solidFill>
                    <a:latin typeface="Times New Roman" panose="02020603050405020304" pitchFamily="18" charset="0"/>
                    <a:cs typeface="Times New Roman" panose="02020603050405020304" pitchFamily="18" charset="0"/>
                  </a:rPr>
                  <a:t>Given: m =0.500 kg</a:t>
                </a:r>
              </a:p>
              <a:p>
                <a:pPr marL="38100" marR="124460" lvl="0" indent="0" algn="just">
                  <a:lnSpc>
                    <a:spcPct val="115000"/>
                  </a:lnSpc>
                  <a:spcBef>
                    <a:spcPts val="0"/>
                  </a:spcBef>
                  <a:buNone/>
                </a:pPr>
                <a:r>
                  <a:rPr lang="en-US" sz="2000" i="1" dirty="0">
                    <a:solidFill>
                      <a:prstClr val="black"/>
                    </a:solidFill>
                    <a:latin typeface="Times New Roman" panose="02020603050405020304" pitchFamily="18" charset="0"/>
                    <a:cs typeface="Times New Roman" panose="02020603050405020304" pitchFamily="18" charset="0"/>
                  </a:rPr>
                  <a:t>           </a:t>
                </a:r>
                <a:r>
                  <a:rPr lang="en-US" sz="2000" i="1" dirty="0" err="1">
                    <a:solidFill>
                      <a:prstClr val="black"/>
                    </a:solidFill>
                    <a:latin typeface="Times New Roman" panose="02020603050405020304" pitchFamily="18" charset="0"/>
                    <a:cs typeface="Times New Roman" panose="02020603050405020304" pitchFamily="18" charset="0"/>
                  </a:rPr>
                  <a:t>x</a:t>
                </a:r>
                <a:r>
                  <a:rPr lang="en-US" sz="2000" i="1" baseline="-25000" dirty="0" err="1">
                    <a:solidFill>
                      <a:prstClr val="black"/>
                    </a:solidFill>
                    <a:latin typeface="Times New Roman" panose="02020603050405020304" pitchFamily="18" charset="0"/>
                    <a:cs typeface="Times New Roman" panose="02020603050405020304" pitchFamily="18" charset="0"/>
                  </a:rPr>
                  <a:t>m</a:t>
                </a:r>
                <a:r>
                  <a:rPr lang="en-US" sz="2000" i="1" dirty="0">
                    <a:solidFill>
                      <a:prstClr val="black"/>
                    </a:solidFill>
                    <a:latin typeface="Times New Roman" panose="02020603050405020304" pitchFamily="18" charset="0"/>
                    <a:cs typeface="Times New Roman" panose="02020603050405020304" pitchFamily="18" charset="0"/>
                  </a:rPr>
                  <a:t> =35.0 cm = 0.35 m</a:t>
                </a:r>
                <a:endParaRPr lang="en-US" sz="2000" i="1" dirty="0">
                  <a:latin typeface="Times New Roman" panose="02020603050405020304" pitchFamily="18" charset="0"/>
                  <a:cs typeface="Times New Roman" panose="02020603050405020304" pitchFamily="18" charset="0"/>
                </a:endParaRPr>
              </a:p>
              <a:p>
                <a:pPr marL="38100" marR="124460" lvl="0" indent="0" algn="just">
                  <a:lnSpc>
                    <a:spcPct val="115000"/>
                  </a:lnSpc>
                  <a:spcBef>
                    <a:spcPts val="0"/>
                  </a:spcBef>
                  <a:buNone/>
                </a:pPr>
                <a:r>
                  <a:rPr lang="en-US" sz="2000" i="1" dirty="0">
                    <a:solidFill>
                      <a:prstClr val="black"/>
                    </a:solidFill>
                    <a:latin typeface="Times New Roman" panose="02020603050405020304" pitchFamily="18" charset="0"/>
                    <a:cs typeface="Times New Roman" panose="02020603050405020304" pitchFamily="18" charset="0"/>
                  </a:rPr>
                  <a:t>           T = 0.500 s</a:t>
                </a:r>
                <a:endParaRPr lang="en-US" sz="2000" i="1" dirty="0">
                  <a:latin typeface="Times New Roman" panose="02020603050405020304" pitchFamily="18" charset="0"/>
                  <a:cs typeface="Times New Roman" panose="02020603050405020304" pitchFamily="18" charset="0"/>
                </a:endParaRPr>
              </a:p>
              <a:p>
                <a:pPr marL="457200" indent="-457200">
                  <a:buAutoNum type="alphaLcParenBoth"/>
                </a:pPr>
                <a:r>
                  <a:rPr lang="en-US" sz="2000" i="1" dirty="0">
                    <a:latin typeface="Times New Roman" panose="02020603050405020304" pitchFamily="18" charset="0"/>
                    <a:cs typeface="Times New Roman" panose="02020603050405020304" pitchFamily="18" charset="0"/>
                  </a:rPr>
                  <a:t>T = 0.500 s</a:t>
                </a:r>
              </a:p>
              <a:p>
                <a:pPr marL="0" indent="0">
                  <a:buNone/>
                </a:pPr>
                <a:r>
                  <a:rPr lang="en-US" sz="2000" dirty="0">
                    <a:latin typeface="Times New Roman" panose="02020603050405020304" pitchFamily="18" charset="0"/>
                    <a:cs typeface="Times New Roman" panose="02020603050405020304" pitchFamily="18" charset="0"/>
                  </a:rPr>
                  <a:t>(b) </a:t>
                </a:r>
                <a:r>
                  <a:rPr lang="en-US" sz="2000" i="1" dirty="0">
                    <a:latin typeface="Times New Roman" panose="02020603050405020304" pitchFamily="18" charset="0"/>
                    <a:cs typeface="Times New Roman" panose="02020603050405020304" pitchFamily="18" charset="0"/>
                  </a:rPr>
                  <a:t>f  =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𝑇</m:t>
                        </m:r>
                      </m:den>
                    </m:f>
                  </m:oMath>
                </a14:m>
                <a:r>
                  <a:rPr lang="en-US" sz="2000" i="1"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0.500 </m:t>
                        </m:r>
                      </m:den>
                    </m:f>
                  </m:oMath>
                </a14:m>
                <a:r>
                  <a:rPr lang="en-US" sz="2000" i="1" dirty="0">
                    <a:latin typeface="Times New Roman" panose="02020603050405020304" pitchFamily="18" charset="0"/>
                    <a:cs typeface="Times New Roman" panose="02020603050405020304" pitchFamily="18" charset="0"/>
                  </a:rPr>
                  <a:t> = 2.00 Hz   [2 oscillations/s]</a:t>
                </a:r>
              </a:p>
              <a:p>
                <a:pPr marL="457200" indent="-457200">
                  <a:buAutoNum type="alphaLcParenBoth" startAt="3"/>
                </a:pPr>
                <a:r>
                  <a:rPr lang="en-US" sz="2000" i="1" dirty="0">
                    <a:solidFill>
                      <a:srgbClr val="FF0000"/>
                    </a:solidFill>
                    <a:latin typeface="Times New Roman" panose="02020603050405020304" pitchFamily="18" charset="0"/>
                    <a:cs typeface="Times New Roman" panose="02020603050405020304" pitchFamily="18" charset="0"/>
                  </a:rPr>
                  <a:t>ω</a:t>
                </a:r>
                <a:r>
                  <a:rPr lang="en-US" sz="2000" i="1" dirty="0">
                    <a:latin typeface="Times New Roman" panose="02020603050405020304" pitchFamily="18" charset="0"/>
                    <a:cs typeface="Times New Roman" panose="02020603050405020304" pitchFamily="18" charset="0"/>
                  </a:rPr>
                  <a:t> = 2πf = 2π(2.00) = 12.6 </a:t>
                </a:r>
                <a:r>
                  <a:rPr lang="en-US" sz="2000" i="1" dirty="0">
                    <a:solidFill>
                      <a:srgbClr val="FF0000"/>
                    </a:solidFill>
                    <a:latin typeface="Times New Roman" panose="02020603050405020304" pitchFamily="18" charset="0"/>
                    <a:cs typeface="Times New Roman" panose="02020603050405020304" pitchFamily="18" charset="0"/>
                  </a:rPr>
                  <a:t>rad/s</a:t>
                </a:r>
              </a:p>
              <a:p>
                <a:pPr marL="342900" lvl="0" indent="-342900">
                  <a:buFont typeface="Arial" panose="020B0604020202020204" pitchFamily="34" charset="0"/>
                  <a:buAutoNum type="alphaLcParenBoth" startAt="4"/>
                </a:pPr>
                <a:r>
                  <a:rPr lang="en-US" sz="2000" dirty="0">
                    <a:latin typeface="Times New Roman" panose="02020603050405020304" pitchFamily="18" charset="0"/>
                    <a:cs typeface="Times New Roman" panose="02020603050405020304" pitchFamily="18" charset="0"/>
                  </a:rPr>
                  <a:t> </a:t>
                </a:r>
                <a:r>
                  <a:rPr lang="en-US" sz="2000" i="1" dirty="0">
                    <a:solidFill>
                      <a:prstClr val="black"/>
                    </a:solidFill>
                    <a:latin typeface="Times New Roman" panose="02020603050405020304" pitchFamily="18" charset="0"/>
                    <a:cs typeface="Times New Roman" panose="02020603050405020304" pitchFamily="18" charset="0"/>
                  </a:rPr>
                  <a:t>ω = </a:t>
                </a:r>
                <a14:m>
                  <m:oMath xmlns:m="http://schemas.openxmlformats.org/officeDocument/2006/math">
                    <m:rad>
                      <m:radPr>
                        <m:degHide m:val="on"/>
                        <m:ctrlPr>
                          <a:rPr lang="en-US" sz="2400" i="1">
                            <a:solidFill>
                              <a:prstClr val="black"/>
                            </a:solidFill>
                            <a:latin typeface="Cambria Math" panose="02040503050406030204" pitchFamily="18" charset="0"/>
                            <a:cs typeface="Times New Roman" panose="02020603050405020304" pitchFamily="18" charset="0"/>
                          </a:rPr>
                        </m:ctrlPr>
                      </m:radPr>
                      <m:deg/>
                      <m:e>
                        <m:f>
                          <m:fPr>
                            <m:ctrlPr>
                              <a:rPr lang="en-US" sz="2400" i="1">
                                <a:solidFill>
                                  <a:prstClr val="black"/>
                                </a:solidFill>
                                <a:latin typeface="Cambria Math" panose="02040503050406030204" pitchFamily="18" charset="0"/>
                                <a:cs typeface="Times New Roman" panose="02020603050405020304" pitchFamily="18" charset="0"/>
                              </a:rPr>
                            </m:ctrlPr>
                          </m:fPr>
                          <m:num>
                            <m:r>
                              <a:rPr lang="en-US" sz="2400" b="0" i="1" smtClean="0">
                                <a:solidFill>
                                  <a:prstClr val="black"/>
                                </a:solidFill>
                                <a:latin typeface="Cambria Math" panose="02040503050406030204" pitchFamily="18" charset="0"/>
                                <a:cs typeface="Times New Roman" panose="02020603050405020304" pitchFamily="18" charset="0"/>
                              </a:rPr>
                              <m:t>𝑘</m:t>
                            </m:r>
                          </m:num>
                          <m:den>
                            <m:r>
                              <a:rPr lang="en-US" sz="2400" b="0" i="1" smtClean="0">
                                <a:solidFill>
                                  <a:prstClr val="black"/>
                                </a:solidFill>
                                <a:latin typeface="Cambria Math" panose="02040503050406030204" pitchFamily="18" charset="0"/>
                                <a:cs typeface="Times New Roman" panose="02020603050405020304" pitchFamily="18" charset="0"/>
                              </a:rPr>
                              <m:t>𝑚</m:t>
                            </m:r>
                          </m:den>
                        </m:f>
                      </m:e>
                    </m:rad>
                  </m:oMath>
                </a14:m>
                <a:r>
                  <a:rPr lang="en-US" sz="1800" dirty="0">
                    <a:solidFill>
                      <a:prstClr val="black"/>
                    </a:solidFill>
                    <a:latin typeface="Times New Roman" panose="02020603050405020304" pitchFamily="18" charset="0"/>
                    <a:cs typeface="Times New Roman" panose="02020603050405020304" pitchFamily="18" charset="0"/>
                  </a:rPr>
                  <a:t>. </a:t>
                </a:r>
              </a:p>
              <a:p>
                <a:pPr marL="0" lvl="0" indent="0">
                  <a:buNone/>
                </a:pPr>
                <a:r>
                  <a:rPr lang="en-US" sz="2000" i="1" dirty="0">
                    <a:solidFill>
                      <a:prstClr val="black"/>
                    </a:solidFill>
                    <a:latin typeface="Times New Roman" panose="02020603050405020304" pitchFamily="18" charset="0"/>
                    <a:cs typeface="Times New Roman" panose="02020603050405020304" pitchFamily="18" charset="0"/>
                  </a:rPr>
                  <a:t>      k = m ω</a:t>
                </a:r>
                <a:r>
                  <a:rPr lang="en-US" sz="2000" i="1" baseline="30000" dirty="0">
                    <a:solidFill>
                      <a:prstClr val="black"/>
                    </a:solidFill>
                    <a:latin typeface="Times New Roman" panose="02020603050405020304" pitchFamily="18" charset="0"/>
                    <a:cs typeface="Times New Roman" panose="02020603050405020304" pitchFamily="18" charset="0"/>
                  </a:rPr>
                  <a:t>2</a:t>
                </a:r>
                <a:r>
                  <a:rPr lang="en-US" sz="2000" i="1" dirty="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 (0.500)(12.6)</a:t>
                </a:r>
                <a:r>
                  <a:rPr lang="en-US" sz="2000" baseline="30000" dirty="0">
                    <a:solidFill>
                      <a:prstClr val="black"/>
                    </a:solidFill>
                    <a:latin typeface="Times New Roman" panose="02020603050405020304" pitchFamily="18" charset="0"/>
                    <a:cs typeface="Times New Roman" panose="02020603050405020304" pitchFamily="18" charset="0"/>
                  </a:rPr>
                  <a:t>2</a:t>
                </a:r>
                <a:r>
                  <a:rPr lang="en-US" sz="2000" dirty="0">
                    <a:solidFill>
                      <a:prstClr val="black"/>
                    </a:solidFill>
                    <a:latin typeface="Times New Roman" panose="02020603050405020304" pitchFamily="18" charset="0"/>
                    <a:cs typeface="Times New Roman" panose="02020603050405020304" pitchFamily="18" charset="0"/>
                  </a:rPr>
                  <a:t> = 79.0 N/m</a:t>
                </a:r>
              </a:p>
              <a:p>
                <a:pPr marL="0" lvl="0" indent="0">
                  <a:buNone/>
                </a:pPr>
                <a:r>
                  <a:rPr lang="en-US" sz="1800" dirty="0">
                    <a:solidFill>
                      <a:prstClr val="black"/>
                    </a:solidFill>
                    <a:latin typeface="Times New Roman" panose="02020603050405020304" pitchFamily="18" charset="0"/>
                    <a:cs typeface="Times New Roman" panose="02020603050405020304" pitchFamily="18" charset="0"/>
                  </a:rPr>
                  <a:t> (e)</a:t>
                </a:r>
                <a:r>
                  <a:rPr lang="en-US" sz="2000" dirty="0">
                    <a:solidFill>
                      <a:prstClr val="black"/>
                    </a:solidFill>
                    <a:latin typeface="Times New Roman" panose="02020603050405020304" pitchFamily="18" charset="0"/>
                    <a:cs typeface="Times New Roman" panose="02020603050405020304" pitchFamily="18" charset="0"/>
                  </a:rPr>
                  <a:t> </a:t>
                </a:r>
                <a:r>
                  <a:rPr lang="en-US" sz="1900" dirty="0">
                    <a:solidFill>
                      <a:prstClr val="black"/>
                    </a:solidFill>
                    <a:latin typeface="Arial" panose="020B0604020202020204" pitchFamily="34" charset="0"/>
                    <a:cs typeface="Arial" panose="020B0604020202020204" pitchFamily="34" charset="0"/>
                  </a:rPr>
                  <a:t>v(t) = - </a:t>
                </a:r>
                <a:r>
                  <a:rPr lang="en-US" sz="1900" i="1" dirty="0">
                    <a:solidFill>
                      <a:prstClr val="black"/>
                    </a:solidFill>
                    <a:latin typeface="Arial" panose="020B0604020202020204" pitchFamily="34" charset="0"/>
                    <a:cs typeface="Arial" panose="020B0604020202020204" pitchFamily="34" charset="0"/>
                  </a:rPr>
                  <a:t>ω </a:t>
                </a:r>
                <a:r>
                  <a:rPr lang="en-US" sz="1900" i="1" dirty="0" err="1">
                    <a:solidFill>
                      <a:prstClr val="black"/>
                    </a:solidFill>
                    <a:latin typeface="Arial" panose="020B0604020202020204" pitchFamily="34" charset="0"/>
                    <a:cs typeface="Arial" panose="020B0604020202020204" pitchFamily="34" charset="0"/>
                  </a:rPr>
                  <a:t>x</a:t>
                </a:r>
                <a:r>
                  <a:rPr lang="en-US" sz="1900" i="1" baseline="-25000" dirty="0" err="1">
                    <a:solidFill>
                      <a:prstClr val="black"/>
                    </a:solidFill>
                    <a:latin typeface="Arial" panose="020B0604020202020204" pitchFamily="34" charset="0"/>
                    <a:cs typeface="Arial" panose="020B0604020202020204" pitchFamily="34" charset="0"/>
                  </a:rPr>
                  <a:t>m</a:t>
                </a:r>
                <a:r>
                  <a:rPr lang="en-US" sz="1900" i="1" baseline="-25000" dirty="0">
                    <a:solidFill>
                      <a:prstClr val="black"/>
                    </a:solidFill>
                    <a:latin typeface="Arial" panose="020B0604020202020204" pitchFamily="34" charset="0"/>
                    <a:cs typeface="Arial" panose="020B0604020202020204" pitchFamily="34" charset="0"/>
                  </a:rPr>
                  <a:t> </a:t>
                </a:r>
                <a:r>
                  <a:rPr lang="en-US" sz="1900" i="1" dirty="0">
                    <a:solidFill>
                      <a:prstClr val="black"/>
                    </a:solidFill>
                    <a:latin typeface="Arial" panose="020B0604020202020204" pitchFamily="34" charset="0"/>
                    <a:cs typeface="Arial" panose="020B0604020202020204" pitchFamily="34" charset="0"/>
                  </a:rPr>
                  <a:t>sin (</a:t>
                </a:r>
                <a:r>
                  <a:rPr lang="en-US" sz="1900" i="1" dirty="0" err="1">
                    <a:solidFill>
                      <a:prstClr val="black"/>
                    </a:solidFill>
                    <a:latin typeface="Arial" panose="020B0604020202020204" pitchFamily="34" charset="0"/>
                    <a:cs typeface="Arial" panose="020B0604020202020204" pitchFamily="34" charset="0"/>
                  </a:rPr>
                  <a:t>ωt</a:t>
                </a:r>
                <a:r>
                  <a:rPr lang="en-US" sz="1900" i="1" dirty="0">
                    <a:solidFill>
                      <a:prstClr val="black"/>
                    </a:solidFill>
                    <a:latin typeface="Arial" panose="020B0604020202020204" pitchFamily="34" charset="0"/>
                    <a:cs typeface="Arial" panose="020B0604020202020204" pitchFamily="34" charset="0"/>
                  </a:rPr>
                  <a:t> + φ</a:t>
                </a:r>
                <a:r>
                  <a:rPr lang="en-US" sz="1900" dirty="0">
                    <a:solidFill>
                      <a:prstClr val="black"/>
                    </a:solidFill>
                    <a:latin typeface="Arial" panose="020B0604020202020204" pitchFamily="34" charset="0"/>
                    <a:cs typeface="Arial" panose="020B0604020202020204" pitchFamily="34" charset="0"/>
                  </a:rPr>
                  <a:t>)</a:t>
                </a:r>
                <a:r>
                  <a:rPr lang="en-US" sz="1900" dirty="0">
                    <a:solidFill>
                      <a:prstClr val="black"/>
                    </a:solidFill>
                    <a:latin typeface="Times New Roman" panose="02020603050405020304" pitchFamily="18" charset="0"/>
                    <a:cs typeface="Times New Roman" panose="02020603050405020304" pitchFamily="18" charset="0"/>
                  </a:rPr>
                  <a:t> </a:t>
                </a:r>
              </a:p>
              <a:p>
                <a:pPr marL="0" lvl="0" indent="0">
                  <a:buNone/>
                </a:pPr>
                <a:r>
                  <a:rPr lang="en-US" sz="2000" i="1" dirty="0">
                    <a:solidFill>
                      <a:prstClr val="black"/>
                    </a:solidFill>
                    <a:latin typeface="Times New Roman" panose="02020603050405020304" pitchFamily="18" charset="0"/>
                    <a:cs typeface="Times New Roman" panose="02020603050405020304" pitchFamily="18" charset="0"/>
                  </a:rPr>
                  <a:t>     </a:t>
                </a:r>
                <a:r>
                  <a:rPr lang="en-US" sz="2000" i="1" dirty="0" err="1">
                    <a:solidFill>
                      <a:prstClr val="black"/>
                    </a:solidFill>
                    <a:latin typeface="Times New Roman" panose="02020603050405020304" pitchFamily="18" charset="0"/>
                    <a:cs typeface="Times New Roman" panose="02020603050405020304" pitchFamily="18" charset="0"/>
                  </a:rPr>
                  <a:t>v</a:t>
                </a:r>
                <a:r>
                  <a:rPr lang="en-US" sz="2000" i="1" baseline="-25000" dirty="0" err="1">
                    <a:solidFill>
                      <a:prstClr val="black"/>
                    </a:solidFill>
                    <a:latin typeface="Times New Roman" panose="02020603050405020304" pitchFamily="18" charset="0"/>
                    <a:cs typeface="Times New Roman" panose="02020603050405020304" pitchFamily="18" charset="0"/>
                  </a:rPr>
                  <a:t>m</a:t>
                </a:r>
                <a:r>
                  <a:rPr lang="en-US" sz="2000" i="1" dirty="0">
                    <a:solidFill>
                      <a:prstClr val="black"/>
                    </a:solidFill>
                    <a:latin typeface="Times New Roman" panose="02020603050405020304" pitchFamily="18" charset="0"/>
                    <a:cs typeface="Times New Roman" panose="02020603050405020304" pitchFamily="18" charset="0"/>
                  </a:rPr>
                  <a:t> = </a:t>
                </a:r>
                <a:r>
                  <a:rPr lang="en-US" sz="2000" i="1" dirty="0" err="1">
                    <a:solidFill>
                      <a:prstClr val="black"/>
                    </a:solidFill>
                    <a:latin typeface="Times New Roman" panose="02020603050405020304" pitchFamily="18" charset="0"/>
                    <a:cs typeface="Times New Roman" panose="02020603050405020304" pitchFamily="18" charset="0"/>
                  </a:rPr>
                  <a:t>ωx</a:t>
                </a:r>
                <a:r>
                  <a:rPr lang="en-US" sz="2000" i="1" baseline="-25000" dirty="0" err="1">
                    <a:solidFill>
                      <a:prstClr val="black"/>
                    </a:solidFill>
                    <a:latin typeface="Times New Roman" panose="02020603050405020304" pitchFamily="18" charset="0"/>
                    <a:cs typeface="Times New Roman" panose="02020603050405020304" pitchFamily="18" charset="0"/>
                  </a:rPr>
                  <a:t>m</a:t>
                </a:r>
                <a:r>
                  <a:rPr lang="en-US" sz="2000" dirty="0">
                    <a:solidFill>
                      <a:prstClr val="black"/>
                    </a:solidFill>
                    <a:latin typeface="Times New Roman" panose="02020603050405020304" pitchFamily="18" charset="0"/>
                    <a:cs typeface="Times New Roman" panose="02020603050405020304" pitchFamily="18" charset="0"/>
                  </a:rPr>
                  <a:t> </a:t>
                </a:r>
                <a:r>
                  <a:rPr lang="en-US" sz="2000" i="1" dirty="0">
                    <a:solidFill>
                      <a:prstClr val="black"/>
                    </a:solidFill>
                    <a:latin typeface="Times New Roman" panose="02020603050405020304" pitchFamily="18" charset="0"/>
                    <a:cs typeface="Times New Roman" panose="02020603050405020304" pitchFamily="18" charset="0"/>
                  </a:rPr>
                  <a:t>= (12.6)(0.350) = 4.40 m/s</a:t>
                </a:r>
                <a:r>
                  <a:rPr lang="en-US" sz="2000" b="1" i="1" dirty="0">
                    <a:solidFill>
                      <a:prstClr val="black"/>
                    </a:solidFill>
                    <a:latin typeface="Times New Roman" panose="02020603050405020304" pitchFamily="18" charset="0"/>
                    <a:cs typeface="Times New Roman" panose="02020603050405020304" pitchFamily="18" charset="0"/>
                  </a:rPr>
                  <a:t> </a:t>
                </a:r>
              </a:p>
              <a:p>
                <a:pPr marL="0" lvl="0" indent="0">
                  <a:buNone/>
                </a:pPr>
                <a:r>
                  <a:rPr lang="en-US" sz="1800" dirty="0">
                    <a:solidFill>
                      <a:prstClr val="black"/>
                    </a:solidFill>
                    <a:latin typeface="Times New Roman" panose="02020603050405020304" pitchFamily="18" charset="0"/>
                    <a:cs typeface="Times New Roman" panose="02020603050405020304" pitchFamily="18" charset="0"/>
                  </a:rPr>
                  <a:t>(f)    </a:t>
                </a:r>
                <a:r>
                  <a:rPr lang="en-US" sz="1800" b="1" dirty="0">
                    <a:solidFill>
                      <a:prstClr val="black"/>
                    </a:solidFill>
                    <a:latin typeface="Times New Roman" panose="02020603050405020304" pitchFamily="18" charset="0"/>
                    <a:cs typeface="Times New Roman" panose="02020603050405020304" pitchFamily="18" charset="0"/>
                  </a:rPr>
                  <a:t>F </a:t>
                </a:r>
                <a:r>
                  <a:rPr lang="en-US" sz="1800" dirty="0">
                    <a:solidFill>
                      <a:prstClr val="black"/>
                    </a:solidFill>
                    <a:latin typeface="Times New Roman" panose="02020603050405020304" pitchFamily="18" charset="0"/>
                    <a:cs typeface="Times New Roman" panose="02020603050405020304" pitchFamily="18" charset="0"/>
                  </a:rPr>
                  <a:t> = - k </a:t>
                </a:r>
                <a:r>
                  <a:rPr lang="en-US" sz="1800" b="1" dirty="0">
                    <a:solidFill>
                      <a:prstClr val="black"/>
                    </a:solidFill>
                    <a:latin typeface="Times New Roman" panose="02020603050405020304" pitchFamily="18" charset="0"/>
                    <a:cs typeface="Times New Roman" panose="02020603050405020304" pitchFamily="18" charset="0"/>
                  </a:rPr>
                  <a:t>x</a:t>
                </a:r>
              </a:p>
              <a:p>
                <a:pPr marL="0" lvl="0" indent="0">
                  <a:buNone/>
                </a:pPr>
                <a:r>
                  <a:rPr lang="en-US" sz="1800" b="1" i="1" dirty="0">
                    <a:solidFill>
                      <a:prstClr val="black"/>
                    </a:solidFill>
                    <a:latin typeface="Times New Roman" panose="02020603050405020304" pitchFamily="18" charset="0"/>
                    <a:cs typeface="Times New Roman" panose="02020603050405020304" pitchFamily="18" charset="0"/>
                  </a:rPr>
                  <a:t>         </a:t>
                </a:r>
                <a:r>
                  <a:rPr lang="en-US" sz="2000" i="1" dirty="0">
                    <a:solidFill>
                      <a:prstClr val="black"/>
                    </a:solidFill>
                    <a:latin typeface="Times New Roman" panose="02020603050405020304" pitchFamily="18" charset="0"/>
                    <a:cs typeface="Times New Roman" panose="02020603050405020304" pitchFamily="18" charset="0"/>
                  </a:rPr>
                  <a:t>F</a:t>
                </a:r>
                <a:r>
                  <a:rPr lang="en-US" sz="2000" i="1" baseline="-25000" dirty="0">
                    <a:solidFill>
                      <a:prstClr val="black"/>
                    </a:solidFill>
                    <a:latin typeface="Times New Roman" panose="02020603050405020304" pitchFamily="18" charset="0"/>
                    <a:cs typeface="Times New Roman" panose="02020603050405020304" pitchFamily="18" charset="0"/>
                  </a:rPr>
                  <a:t>s</a:t>
                </a:r>
                <a:r>
                  <a:rPr lang="en-US" sz="2000" i="1" dirty="0">
                    <a:solidFill>
                      <a:prstClr val="black"/>
                    </a:solidFill>
                    <a:latin typeface="Times New Roman" panose="02020603050405020304" pitchFamily="18" charset="0"/>
                    <a:cs typeface="Times New Roman" panose="02020603050405020304" pitchFamily="18" charset="0"/>
                  </a:rPr>
                  <a:t> = k x</a:t>
                </a:r>
                <a:r>
                  <a:rPr lang="en-US" sz="2000" i="1" baseline="-25000" dirty="0">
                    <a:solidFill>
                      <a:prstClr val="black"/>
                    </a:solidFill>
                    <a:latin typeface="Times New Roman" panose="02020603050405020304" pitchFamily="18" charset="0"/>
                    <a:cs typeface="Times New Roman" panose="02020603050405020304" pitchFamily="18" charset="0"/>
                  </a:rPr>
                  <a:t>m</a:t>
                </a:r>
                <a:r>
                  <a:rPr lang="en-US" sz="2000" i="1" dirty="0">
                    <a:solidFill>
                      <a:prstClr val="black"/>
                    </a:solidFill>
                    <a:latin typeface="Times New Roman" panose="02020603050405020304" pitchFamily="18" charset="0"/>
                    <a:cs typeface="Times New Roman" panose="02020603050405020304" pitchFamily="18" charset="0"/>
                  </a:rPr>
                  <a:t> = (79.0)(0.350) = 27.6 N </a:t>
                </a:r>
              </a:p>
              <a:p>
                <a:pPr marL="0" lvl="0" indent="0">
                  <a:buNone/>
                </a:pPr>
                <a:r>
                  <a:rPr lang="en-US" sz="1800" i="1" dirty="0">
                    <a:solidFill>
                      <a:prstClr val="black"/>
                    </a:solidFill>
                    <a:latin typeface="Times New Roman" panose="02020603050405020304" pitchFamily="18" charset="0"/>
                    <a:cs typeface="Times New Roman" panose="02020603050405020304" pitchFamily="18" charset="0"/>
                  </a:rPr>
                  <a:t>Newton’s third law,  </a:t>
                </a:r>
                <a:r>
                  <a:rPr lang="en-US" sz="2000" i="1" dirty="0">
                    <a:solidFill>
                      <a:prstClr val="black"/>
                    </a:solidFill>
                    <a:latin typeface="Times New Roman" panose="02020603050405020304" pitchFamily="18" charset="0"/>
                    <a:cs typeface="Times New Roman" panose="02020603050405020304" pitchFamily="18" charset="0"/>
                  </a:rPr>
                  <a:t>F</a:t>
                </a:r>
                <a:r>
                  <a:rPr lang="en-US" sz="2000" i="1" baseline="-25000" dirty="0">
                    <a:solidFill>
                      <a:prstClr val="black"/>
                    </a:solidFill>
                    <a:latin typeface="Times New Roman" panose="02020603050405020304" pitchFamily="18" charset="0"/>
                    <a:cs typeface="Times New Roman" panose="02020603050405020304" pitchFamily="18" charset="0"/>
                  </a:rPr>
                  <a:t>s</a:t>
                </a:r>
                <a:r>
                  <a:rPr lang="en-US" sz="2000" i="1" dirty="0">
                    <a:solidFill>
                      <a:prstClr val="black"/>
                    </a:solidFill>
                    <a:latin typeface="Times New Roman" panose="02020603050405020304" pitchFamily="18" charset="0"/>
                    <a:cs typeface="Times New Roman" panose="02020603050405020304" pitchFamily="18" charset="0"/>
                  </a:rPr>
                  <a:t> = F</a:t>
                </a:r>
                <a:r>
                  <a:rPr lang="en-US" sz="2000" i="1" baseline="-25000" dirty="0">
                    <a:solidFill>
                      <a:prstClr val="black"/>
                    </a:solidFill>
                    <a:latin typeface="Times New Roman" panose="02020603050405020304" pitchFamily="18" charset="0"/>
                    <a:cs typeface="Times New Roman" panose="02020603050405020304" pitchFamily="18" charset="0"/>
                  </a:rPr>
                  <a:t>m </a:t>
                </a:r>
                <a:r>
                  <a:rPr lang="en-US" sz="2000" i="1" dirty="0">
                    <a:solidFill>
                      <a:prstClr val="black"/>
                    </a:solidFill>
                    <a:latin typeface="Times New Roman" panose="02020603050405020304" pitchFamily="18" charset="0"/>
                    <a:cs typeface="Times New Roman" panose="02020603050405020304" pitchFamily="18" charset="0"/>
                  </a:rPr>
                  <a:t>= 27.6 N</a:t>
                </a:r>
                <a:endParaRPr lang="en-US" sz="1800" i="1" dirty="0">
                  <a:solidFill>
                    <a:prstClr val="black"/>
                  </a:solidFill>
                  <a:latin typeface="Times New Roman" panose="02020603050405020304" pitchFamily="18" charset="0"/>
                  <a:cs typeface="Times New Roman" panose="02020603050405020304" pitchFamily="18" charset="0"/>
                </a:endParaRPr>
              </a:p>
              <a:p>
                <a:pPr marL="457200" indent="-457200">
                  <a:buAutoNum type="alphaLcParenBoth" startAt="3"/>
                </a:pPr>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3A4AE2CE-8748-4037-9D5F-1FC9A4632E29}"/>
                  </a:ext>
                </a:extLst>
              </p:cNvPr>
              <p:cNvSpPr>
                <a:spLocks noGrp="1" noRot="1" noChangeAspect="1" noMove="1" noResize="1" noEditPoints="1" noAdjustHandles="1" noChangeArrowheads="1" noChangeShapeType="1" noTextEdit="1"/>
              </p:cNvSpPr>
              <p:nvPr>
                <p:ph idx="1"/>
              </p:nvPr>
            </p:nvSpPr>
            <p:spPr>
              <a:xfrm>
                <a:off x="609601" y="132522"/>
                <a:ext cx="10744200" cy="6725478"/>
              </a:xfrm>
              <a:blipFill rotWithShape="0">
                <a:blip r:embed="rId2"/>
                <a:stretch>
                  <a:fillRect l="-510" t="-54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BC84183-00DA-44DB-A5B1-040773605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644" y="1305440"/>
            <a:ext cx="6974356" cy="2842490"/>
          </a:xfrm>
          <a:prstGeom prst="rect">
            <a:avLst/>
          </a:prstGeom>
        </p:spPr>
      </p:pic>
      <p:cxnSp>
        <p:nvCxnSpPr>
          <p:cNvPr id="5" name="Straight Arrow Connector 4">
            <a:extLst>
              <a:ext uri="{FF2B5EF4-FFF2-40B4-BE49-F238E27FC236}">
                <a16:creationId xmlns:a16="http://schemas.microsoft.com/office/drawing/2014/main" id="{587F9FA3-1A79-40A4-B25D-532B1EDE668B}"/>
              </a:ext>
            </a:extLst>
          </p:cNvPr>
          <p:cNvCxnSpPr>
            <a:cxnSpLocks/>
          </p:cNvCxnSpPr>
          <p:nvPr/>
        </p:nvCxnSpPr>
        <p:spPr>
          <a:xfrm flipV="1">
            <a:off x="1272209" y="5605669"/>
            <a:ext cx="0" cy="29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1A3CF6C-B2DA-4C15-916A-0B0D41DF5390}"/>
              </a:ext>
            </a:extLst>
          </p:cNvPr>
          <p:cNvCxnSpPr>
            <a:cxnSpLocks/>
          </p:cNvCxnSpPr>
          <p:nvPr/>
        </p:nvCxnSpPr>
        <p:spPr>
          <a:xfrm flipV="1">
            <a:off x="1994452" y="5605669"/>
            <a:ext cx="0" cy="29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47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80CC10-FE8F-4F01-B870-00BE5AA75FBF}"/>
              </a:ext>
            </a:extLst>
          </p:cNvPr>
          <p:cNvSpPr txBox="1"/>
          <p:nvPr/>
        </p:nvSpPr>
        <p:spPr>
          <a:xfrm>
            <a:off x="1563757" y="622852"/>
            <a:ext cx="9488556" cy="830997"/>
          </a:xfrm>
          <a:prstGeom prst="rect">
            <a:avLst/>
          </a:prstGeom>
          <a:noFill/>
        </p:spPr>
        <p:txBody>
          <a:bodyPr wrap="square" rtlCol="0">
            <a:spAutoFit/>
          </a:bodyPr>
          <a:lstStyle/>
          <a:p>
            <a:r>
              <a:rPr lang="en-US" sz="2400" dirty="0">
                <a:solidFill>
                  <a:srgbClr val="00B0F0"/>
                </a:solidFill>
              </a:rPr>
              <a:t>Additional problem:</a:t>
            </a:r>
          </a:p>
          <a:p>
            <a:r>
              <a:rPr lang="en-US" sz="2400" dirty="0">
                <a:solidFill>
                  <a:srgbClr val="00B0F0"/>
                </a:solidFill>
              </a:rPr>
              <a:t>Sample  problem 15.01; page 420</a:t>
            </a:r>
          </a:p>
        </p:txBody>
      </p:sp>
    </p:spTree>
    <p:extLst>
      <p:ext uri="{BB962C8B-B14F-4D97-AF65-F5344CB8AC3E}">
        <p14:creationId xmlns:p14="http://schemas.microsoft.com/office/powerpoint/2010/main" val="403614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BD8C7-5DCD-4373-A515-8FE5D42A0674}"/>
              </a:ext>
            </a:extLst>
          </p:cNvPr>
          <p:cNvSpPr>
            <a:spLocks noGrp="1"/>
          </p:cNvSpPr>
          <p:nvPr>
            <p:ph idx="1"/>
          </p:nvPr>
        </p:nvSpPr>
        <p:spPr>
          <a:xfrm>
            <a:off x="951060" y="3694044"/>
            <a:ext cx="10611678" cy="1991139"/>
          </a:xfrm>
        </p:spPr>
        <p:txBody>
          <a:bodyPr vert="horz" lIns="91440" tIns="45720" rIns="91440" bIns="45720" rtlCol="0" anchor="t">
            <a:normAutofit fontScale="92500"/>
          </a:bodyPr>
          <a:lstStyle/>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r>
              <a:rPr lang="en-US" sz="2400" b="1" dirty="0">
                <a:latin typeface="Arial" panose="020B0604020202020204" pitchFamily="34" charset="0"/>
                <a:cs typeface="Arial" panose="020B0604020202020204" pitchFamily="34" charset="0"/>
              </a:rPr>
              <a:t>Frequency :</a:t>
            </a:r>
          </a:p>
          <a:p>
            <a:pPr marL="0" indent="0">
              <a:buNone/>
            </a:pPr>
            <a:r>
              <a:rPr lang="en-US" sz="2400" dirty="0">
                <a:latin typeface="Arial" panose="020B0604020202020204" pitchFamily="34" charset="0"/>
                <a:cs typeface="Arial" panose="020B0604020202020204" pitchFamily="34" charset="0"/>
              </a:rPr>
              <a:t>The frequency f of the oscillation is the number of times per second that it completes a full oscillation (a cycle) and has the unit of hertz (abbreviated Hz),</a:t>
            </a:r>
          </a:p>
          <a:p>
            <a:pPr marL="0" indent="0">
              <a:buNone/>
            </a:pPr>
            <a:r>
              <a:rPr lang="en-US" sz="2400" dirty="0">
                <a:latin typeface="Arial" panose="020B0604020202020204" pitchFamily="34" charset="0"/>
                <a:cs typeface="Arial" panose="020B0604020202020204" pitchFamily="34" charset="0"/>
              </a:rPr>
              <a:t>                     where 1 hertz = 1 Hz = 1 oscillation per second = 1 s </a:t>
            </a:r>
            <a:r>
              <a:rPr lang="en-US" sz="2400" baseline="30000" dirty="0">
                <a:latin typeface="Arial" panose="020B0604020202020204" pitchFamily="34" charset="0"/>
                <a:cs typeface="Arial" panose="020B0604020202020204" pitchFamily="34" charset="0"/>
              </a:rPr>
              <a:t>– 1   </a:t>
            </a:r>
            <a:r>
              <a:rPr lang="en-US" sz="2400" dirty="0">
                <a:latin typeface="Arial" panose="020B0604020202020204" pitchFamily="34" charset="0"/>
                <a:cs typeface="Arial" panose="020B0604020202020204" pitchFamily="34" charset="0"/>
              </a:rPr>
              <a:t>………. (2)</a:t>
            </a:r>
          </a:p>
          <a:p>
            <a:pPr marL="0" indent="0">
              <a:buNone/>
            </a:pPr>
            <a:endParaRPr lang="en-US" sz="2400" dirty="0">
              <a:latin typeface="Arial"/>
              <a:cs typeface="Arial"/>
            </a:endParaRPr>
          </a:p>
          <a:p>
            <a:pPr marL="0" indent="0" algn="just">
              <a:buClr>
                <a:schemeClr val="accent1"/>
              </a:buClr>
              <a:buNone/>
            </a:pPr>
            <a:endParaRPr lang="en-US" sz="18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668D03-2A28-4021-932A-9E662B831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051" y="487018"/>
            <a:ext cx="5673897" cy="3207026"/>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848591C-5897-4B2C-9856-E66C94EE6CA3}"/>
                  </a:ext>
                </a:extLst>
              </p:cNvPr>
              <p:cNvSpPr txBox="1"/>
              <p:nvPr/>
            </p:nvSpPr>
            <p:spPr>
              <a:xfrm>
                <a:off x="5638800" y="2975113"/>
                <a:ext cx="20165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US" i="1" smtClean="0">
                          <a:latin typeface="Cambria Math" panose="02040503050406030204" pitchFamily="18" charset="0"/>
                        </a:rPr>
                        <a:t>Type equation here.</a:t>
                      </a:fld>
                    </m:oMath>
                  </m:oMathPara>
                </a14:m>
                <a:endParaRPr lang="en-US" dirty="0"/>
              </a:p>
            </p:txBody>
          </p:sp>
        </mc:Choice>
        <mc:Fallback xmlns="">
          <p:sp>
            <p:nvSpPr>
              <p:cNvPr id="2" name="TextBox 1">
                <a:extLst>
                  <a:ext uri="{FF2B5EF4-FFF2-40B4-BE49-F238E27FC236}">
                    <a16:creationId xmlns:a16="http://schemas.microsoft.com/office/drawing/2014/main" id="{A848591C-5897-4B2C-9856-E66C94EE6CA3}"/>
                  </a:ext>
                </a:extLst>
              </p:cNvPr>
              <p:cNvSpPr txBox="1">
                <a:spLocks noRot="1" noChangeAspect="1" noMove="1" noResize="1" noEditPoints="1" noAdjustHandles="1" noChangeArrowheads="1" noChangeShapeType="1" noTextEdit="1"/>
              </p:cNvSpPr>
              <p:nvPr/>
            </p:nvSpPr>
            <p:spPr>
              <a:xfrm>
                <a:off x="5638800" y="2975113"/>
                <a:ext cx="2016578" cy="276999"/>
              </a:xfrm>
              <a:prstGeom prst="rect">
                <a:avLst/>
              </a:prstGeom>
              <a:blipFill>
                <a:blip r:embed="rId3"/>
                <a:stretch>
                  <a:fillRect l="-3323" r="-2719" b="-35556"/>
                </a:stretch>
              </a:blipFill>
            </p:spPr>
            <p:txBody>
              <a:bodyPr/>
              <a:lstStyle/>
              <a:p>
                <a:r>
                  <a:rPr lang="en-US">
                    <a:noFill/>
                  </a:rPr>
                  <a:t> </a:t>
                </a:r>
              </a:p>
            </p:txBody>
          </p:sp>
        </mc:Fallback>
      </mc:AlternateContent>
    </p:spTree>
    <p:extLst>
      <p:ext uri="{BB962C8B-B14F-4D97-AF65-F5344CB8AC3E}">
        <p14:creationId xmlns:p14="http://schemas.microsoft.com/office/powerpoint/2010/main" val="367704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F4C599-3B29-418C-BC39-3C5595CB52E6}"/>
                  </a:ext>
                </a:extLst>
              </p:cNvPr>
              <p:cNvSpPr>
                <a:spLocks noGrp="1"/>
              </p:cNvSpPr>
              <p:nvPr>
                <p:ph idx="1"/>
              </p:nvPr>
            </p:nvSpPr>
            <p:spPr>
              <a:xfrm>
                <a:off x="387625" y="474696"/>
                <a:ext cx="11102011" cy="5647809"/>
              </a:xfrm>
            </p:spPr>
            <p:txBody>
              <a:bodyPr>
                <a:normAutofit/>
              </a:bodyPr>
              <a:lstStyle/>
              <a:p>
                <a:pPr marL="0" indent="0">
                  <a:buNone/>
                </a:pPr>
                <a:r>
                  <a:rPr lang="en-US" sz="2000" b="1" dirty="0">
                    <a:latin typeface="Arial" panose="020B0604020202020204" pitchFamily="34" charset="0"/>
                    <a:cs typeface="Arial" panose="020B0604020202020204" pitchFamily="34" charset="0"/>
                  </a:rPr>
                  <a:t>Time Period :</a:t>
                </a:r>
              </a:p>
              <a:p>
                <a:pPr marL="0" indent="0">
                  <a:buNone/>
                </a:pPr>
                <a:r>
                  <a:rPr lang="en-US" sz="2000" dirty="0">
                    <a:latin typeface="Arial" panose="020B0604020202020204" pitchFamily="34" charset="0"/>
                    <a:cs typeface="Arial" panose="020B0604020202020204" pitchFamily="34" charset="0"/>
                  </a:rPr>
                  <a:t>The time for one full cycle is the period T of the oscillation , which is</a:t>
                </a:r>
              </a:p>
              <a:p>
                <a:pPr marL="0" indent="0">
                  <a:buNone/>
                </a:pPr>
                <a:r>
                  <a:rPr lang="en-US" sz="2000" b="1" i="1" dirty="0">
                    <a:solidFill>
                      <a:schemeClr val="tx1"/>
                    </a:solidFill>
                    <a:latin typeface="Arial" panose="020B0604020202020204" pitchFamily="34" charset="0"/>
                    <a:cs typeface="Arial" panose="020B0604020202020204" pitchFamily="34" charset="0"/>
                  </a:rPr>
                  <a:t>                                                         T =   </a:t>
                </a:r>
                <a14:m>
                  <m:oMath xmlns:m="http://schemas.openxmlformats.org/officeDocument/2006/math">
                    <m:f>
                      <m:fPr>
                        <m:ctrlPr>
                          <a:rPr lang="en-US" sz="2000" b="1" i="1">
                            <a:solidFill>
                              <a:schemeClr val="tx1"/>
                            </a:solidFill>
                            <a:latin typeface="Cambria Math" panose="02040503050406030204" pitchFamily="18" charset="0"/>
                          </a:rPr>
                        </m:ctrlPr>
                      </m:fPr>
                      <m:num>
                        <m:r>
                          <a:rPr lang="en-US" sz="2000" b="1" i="1">
                            <a:solidFill>
                              <a:schemeClr val="tx1"/>
                            </a:solidFill>
                            <a:latin typeface="Cambria Math" panose="02040503050406030204" pitchFamily="18" charset="0"/>
                          </a:rPr>
                          <m:t>𝟏</m:t>
                        </m:r>
                      </m:num>
                      <m:den>
                        <m:r>
                          <a:rPr lang="en-US" sz="2000" b="1" i="1">
                            <a:solidFill>
                              <a:schemeClr val="tx1"/>
                            </a:solidFill>
                            <a:latin typeface="Cambria Math" panose="02040503050406030204" pitchFamily="18" charset="0"/>
                          </a:rPr>
                          <m:t>𝒇</m:t>
                        </m:r>
                      </m:den>
                    </m:f>
                  </m:oMath>
                </a14:m>
                <a:r>
                  <a:rPr lang="en-US" sz="2000" b="1" i="1" dirty="0">
                    <a:solidFill>
                      <a:schemeClr val="tx1"/>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(3)</a:t>
                </a:r>
              </a:p>
              <a:p>
                <a:pPr marL="0" indent="0">
                  <a:buClr>
                    <a:schemeClr val="accent1"/>
                  </a:buClr>
                  <a:buNone/>
                </a:pPr>
                <a:r>
                  <a:rPr lang="en-US" sz="1400" b="1" dirty="0">
                    <a:solidFill>
                      <a:srgbClr val="FF0000"/>
                    </a:solidFill>
                    <a:latin typeface="Arial" panose="020B0604020202020204" pitchFamily="34" charset="0"/>
                    <a:ea typeface="Cambria Math" panose="02040503050406030204" pitchFamily="18" charset="0"/>
                    <a:cs typeface="Arial" panose="020B0604020202020204" pitchFamily="34" charset="0"/>
                  </a:rPr>
                  <a:t>Amplitude</a:t>
                </a:r>
                <a:r>
                  <a:rPr lang="en-US" sz="1400" b="1" dirty="0">
                    <a:latin typeface="Arial" panose="020B0604020202020204" pitchFamily="34" charset="0"/>
                    <a:ea typeface="Cambria Math" panose="02040503050406030204" pitchFamily="18" charset="0"/>
                    <a:cs typeface="Arial" panose="020B0604020202020204" pitchFamily="34" charset="0"/>
                  </a:rPr>
                  <a:t> is the maximum displacement.</a:t>
                </a:r>
              </a:p>
              <a:p>
                <a:pPr marL="0" indent="0">
                  <a:buClr>
                    <a:schemeClr val="accent1"/>
                  </a:buClr>
                  <a:buNone/>
                </a:pPr>
                <a:endParaRPr lang="en-US" sz="2000" b="1" dirty="0">
                  <a:latin typeface="Arial" panose="020B0604020202020204" pitchFamily="34" charset="0"/>
                  <a:ea typeface="Cambria Math" panose="02040503050406030204" pitchFamily="18" charset="0"/>
                  <a:cs typeface="Arial" panose="020B0604020202020204" pitchFamily="34" charset="0"/>
                </a:endParaRPr>
              </a:p>
              <a:p>
                <a:pPr marL="0" indent="0">
                  <a:buNone/>
                </a:pPr>
                <a:endParaRPr lang="en-US" sz="2000" b="1" dirty="0">
                  <a:latin typeface="Arial" panose="020B0604020202020204" pitchFamily="34" charset="0"/>
                  <a:cs typeface="Arial" panose="020B0604020202020204" pitchFamily="34" charset="0"/>
                </a:endParaRPr>
              </a:p>
              <a:p>
                <a:pPr marL="0" indent="0">
                  <a:buNone/>
                </a:pPr>
                <a:endParaRPr lang="en-US" sz="2000" b="1" dirty="0">
                  <a:latin typeface="Arial" panose="020B0604020202020204" pitchFamily="34" charset="0"/>
                  <a:cs typeface="Arial" panose="020B0604020202020204" pitchFamily="34" charset="0"/>
                </a:endParaRPr>
              </a:p>
              <a:p>
                <a:pPr marL="0" indent="0">
                  <a:buNone/>
                </a:pPr>
                <a:endParaRPr lang="en-US" sz="2000" b="1"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Question :    Proof that ,  </a:t>
                </a:r>
                <a:r>
                  <a:rPr lang="en-US" sz="2000" b="1" i="1" dirty="0">
                    <a:latin typeface="Arial" panose="020B0604020202020204" pitchFamily="34" charset="0"/>
                    <a:cs typeface="Arial" panose="020B0604020202020204" pitchFamily="34" charset="0"/>
                  </a:rPr>
                  <a:t>ω = 2</a:t>
                </a:r>
                <a:r>
                  <a:rPr lang="el-GR" sz="2000" b="1" i="1" dirty="0">
                    <a:latin typeface="Arial" panose="020B0604020202020204" pitchFamily="34" charset="0"/>
                    <a:cs typeface="Arial" panose="020B0604020202020204" pitchFamily="34" charset="0"/>
                  </a:rPr>
                  <a:t>π</a:t>
                </a:r>
                <a:r>
                  <a:rPr lang="en-US" sz="2000" b="1" i="1" dirty="0">
                    <a:latin typeface="Arial" panose="020B0604020202020204" pitchFamily="34" charset="0"/>
                    <a:cs typeface="Arial" panose="020B0604020202020204" pitchFamily="34" charset="0"/>
                  </a:rPr>
                  <a:t>f</a:t>
                </a:r>
              </a:p>
              <a:p>
                <a:pPr marL="0" indent="0">
                  <a:buNone/>
                </a:pPr>
                <a:r>
                  <a:rPr lang="en-US" sz="2000" i="1" dirty="0">
                    <a:latin typeface="Arial" panose="020B0604020202020204" pitchFamily="34" charset="0"/>
                    <a:cs typeface="Arial" panose="020B0604020202020204" pitchFamily="34" charset="0"/>
                  </a:rPr>
                  <a:t>Solution :</a:t>
                </a:r>
              </a:p>
              <a:p>
                <a:pPr>
                  <a:buClr>
                    <a:schemeClr val="tx1"/>
                  </a:buClr>
                  <a:buFont typeface="Wingdings" panose="05000000000000000000" pitchFamily="2" charset="2"/>
                  <a:buChar char="Ø"/>
                </a:pPr>
                <a:r>
                  <a:rPr lang="en-US" sz="2000" dirty="0">
                    <a:solidFill>
                      <a:srgbClr val="FFFF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To relate it to the frequency f and the period T, let’s first note that the position x(t) of the particle must (by definition) return to its initial value at the end of a period.</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That is, if x(t) is the position at some chosen time t, then the particle must return to that same position at time t + T. </a:t>
                </a:r>
              </a:p>
              <a:p>
                <a:pPr marL="0" indent="0">
                  <a:buNone/>
                </a:pPr>
                <a:endParaRPr lang="en-US" sz="2000" dirty="0"/>
              </a:p>
              <a:p>
                <a:pPr marL="0" indent="0">
                  <a:buClr>
                    <a:schemeClr val="accent1"/>
                  </a:buClr>
                  <a:buNone/>
                </a:pPr>
                <a:endParaRPr lang="en-US" sz="2000" b="1" i="1" dirty="0">
                  <a:solidFill>
                    <a:schemeClr val="accent1"/>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94F4C599-3B29-418C-BC39-3C5595CB52E6}"/>
                  </a:ext>
                </a:extLst>
              </p:cNvPr>
              <p:cNvSpPr>
                <a:spLocks noGrp="1" noRot="1" noChangeAspect="1" noMove="1" noResize="1" noEditPoints="1" noAdjustHandles="1" noChangeArrowheads="1" noChangeShapeType="1" noTextEdit="1"/>
              </p:cNvSpPr>
              <p:nvPr>
                <p:ph idx="1"/>
              </p:nvPr>
            </p:nvSpPr>
            <p:spPr>
              <a:xfrm>
                <a:off x="387625" y="474696"/>
                <a:ext cx="11102011" cy="5647809"/>
              </a:xfrm>
              <a:blipFill rotWithShape="0">
                <a:blip r:embed="rId2"/>
                <a:stretch>
                  <a:fillRect l="-604" t="-1080" r="-98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092D915-344E-4B7C-B7FF-BEDC6350F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470" y="1815548"/>
            <a:ext cx="5131178" cy="2565589"/>
          </a:xfrm>
          <a:prstGeom prst="rect">
            <a:avLst/>
          </a:prstGeom>
        </p:spPr>
      </p:pic>
      <p:sp>
        <p:nvSpPr>
          <p:cNvPr id="6" name="Oval 5"/>
          <p:cNvSpPr/>
          <p:nvPr/>
        </p:nvSpPr>
        <p:spPr>
          <a:xfrm>
            <a:off x="4195316" y="2575774"/>
            <a:ext cx="1287887" cy="12621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Connector 6"/>
          <p:cNvCxnSpPr/>
          <p:nvPr/>
        </p:nvCxnSpPr>
        <p:spPr>
          <a:xfrm>
            <a:off x="3834708" y="3206839"/>
            <a:ext cx="210392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44566" y="301365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96327" y="2634372"/>
            <a:ext cx="45719" cy="95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4826188" y="2730321"/>
            <a:ext cx="360801" cy="489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29577" y="2318197"/>
            <a:ext cx="12879" cy="1751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529589" y="2086377"/>
            <a:ext cx="38636" cy="1532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06644" y="2202287"/>
            <a:ext cx="0" cy="1429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56868" y="2318197"/>
            <a:ext cx="12878" cy="1918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907090" y="2318197"/>
            <a:ext cx="25758" cy="1751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71268" y="2086377"/>
            <a:ext cx="38636" cy="19833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87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D28184-6876-408D-8FA1-E8C815B0CA80}"/>
                  </a:ext>
                </a:extLst>
              </p:cNvPr>
              <p:cNvSpPr>
                <a:spLocks noGrp="1"/>
              </p:cNvSpPr>
              <p:nvPr>
                <p:ph idx="1"/>
              </p:nvPr>
            </p:nvSpPr>
            <p:spPr>
              <a:xfrm>
                <a:off x="404191" y="371062"/>
                <a:ext cx="11383617" cy="6149008"/>
              </a:xfrm>
            </p:spPr>
            <p:txBody>
              <a:bodyPr>
                <a:normAutofit fontScale="55000" lnSpcReduction="20000"/>
              </a:bodyPr>
              <a:lstStyle/>
              <a:p>
                <a:pPr>
                  <a:buFont typeface="Wingdings" panose="05000000000000000000" pitchFamily="2" charset="2"/>
                  <a:buChar char="Ø"/>
                </a:pP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Let’s use Eq.1 to express this condition, but let’s also just set </a:t>
                </a:r>
                <a:r>
                  <a:rPr lang="en-US" sz="2000" dirty="0">
                    <a:latin typeface="Arial" panose="020B0604020202020204" pitchFamily="34" charset="0"/>
                    <a:ea typeface="Cambria Math" panose="02040503050406030204" pitchFamily="18" charset="0"/>
                    <a:cs typeface="Arial" panose="020B0604020202020204" pitchFamily="34" charset="0"/>
                  </a:rPr>
                  <a:t>φ</a:t>
                </a:r>
                <a:r>
                  <a:rPr lang="en-US" sz="2000" dirty="0">
                    <a:latin typeface="Arial" panose="020B0604020202020204" pitchFamily="34" charset="0"/>
                    <a:cs typeface="Arial" panose="020B0604020202020204" pitchFamily="34" charset="0"/>
                  </a:rPr>
                  <a:t> = 0 to get it out of the way. </a:t>
                </a:r>
              </a:p>
              <a:p>
                <a:pPr marL="0" indent="0">
                  <a:buNone/>
                </a:pPr>
                <a:r>
                  <a:rPr lang="en-US" sz="2000" dirty="0">
                    <a:latin typeface="Arial" panose="020B0604020202020204" pitchFamily="34" charset="0"/>
                    <a:cs typeface="Arial" panose="020B0604020202020204" pitchFamily="34" charset="0"/>
                  </a:rPr>
                  <a:t>Returning to the same position can then be written as</a:t>
                </a:r>
              </a:p>
              <a:p>
                <a:pPr marL="0" indent="0">
                  <a:buNone/>
                </a:pPr>
                <a:r>
                  <a:rPr lang="en-US" sz="2000" b="1" dirty="0">
                    <a:solidFill>
                      <a:srgbClr val="FFFF00"/>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 </a:t>
                </a:r>
                <a:r>
                  <a:rPr lang="en-US" sz="2000" b="1" i="1" dirty="0">
                    <a:solidFill>
                      <a:prstClr val="black"/>
                    </a:solidFill>
                    <a:latin typeface="Arial" panose="020B0604020202020204" pitchFamily="34" charset="0"/>
                    <a:cs typeface="Arial" panose="020B0604020202020204" pitchFamily="34" charset="0"/>
                  </a:rPr>
                  <a:t>x (t) = </a:t>
                </a:r>
                <a:r>
                  <a:rPr lang="en-US" sz="2000" b="1" i="1" dirty="0" err="1">
                    <a:solidFill>
                      <a:prstClr val="black"/>
                    </a:solidFill>
                    <a:latin typeface="Arial" panose="020B0604020202020204" pitchFamily="34" charset="0"/>
                    <a:cs typeface="Arial" panose="020B0604020202020204" pitchFamily="34" charset="0"/>
                  </a:rPr>
                  <a:t>x</a:t>
                </a:r>
                <a:r>
                  <a:rPr lang="en-US" sz="2000" b="1" i="1" baseline="-25000" dirty="0" err="1">
                    <a:solidFill>
                      <a:prstClr val="black"/>
                    </a:solidFill>
                    <a:latin typeface="Arial" panose="020B0604020202020204" pitchFamily="34" charset="0"/>
                    <a:cs typeface="Arial" panose="020B0604020202020204" pitchFamily="34" charset="0"/>
                  </a:rPr>
                  <a:t>m</a:t>
                </a:r>
                <a:r>
                  <a:rPr lang="en-US" sz="2000" b="1" i="1" baseline="-25000" dirty="0">
                    <a:solidFill>
                      <a:prstClr val="black"/>
                    </a:solidFill>
                    <a:latin typeface="Arial" panose="020B0604020202020204" pitchFamily="34" charset="0"/>
                    <a:cs typeface="Arial" panose="020B0604020202020204" pitchFamily="34" charset="0"/>
                  </a:rPr>
                  <a:t> </a:t>
                </a:r>
                <a:r>
                  <a:rPr lang="en-US" sz="2000" b="1" i="1" dirty="0">
                    <a:solidFill>
                      <a:prstClr val="black"/>
                    </a:solidFill>
                    <a:latin typeface="Arial" panose="020B0604020202020204" pitchFamily="34" charset="0"/>
                    <a:cs typeface="Arial" panose="020B0604020202020204" pitchFamily="34" charset="0"/>
                  </a:rPr>
                  <a:t>cos (</a:t>
                </a:r>
                <a:r>
                  <a:rPr lang="en-US" sz="2000" b="1" i="1" dirty="0" err="1">
                    <a:solidFill>
                      <a:prstClr val="black"/>
                    </a:solidFill>
                    <a:latin typeface="Arial" panose="020B0604020202020204" pitchFamily="34" charset="0"/>
                    <a:cs typeface="Arial" panose="020B0604020202020204" pitchFamily="34" charset="0"/>
                  </a:rPr>
                  <a:t>ωt</a:t>
                </a:r>
                <a:r>
                  <a:rPr lang="en-US" sz="2000" b="1" i="1" dirty="0">
                    <a:solidFill>
                      <a:prstClr val="black"/>
                    </a:solidFill>
                    <a:latin typeface="Arial" panose="020B0604020202020204" pitchFamily="34" charset="0"/>
                    <a:cs typeface="Arial" panose="020B0604020202020204" pitchFamily="34" charset="0"/>
                  </a:rPr>
                  <a:t> + φ</a:t>
                </a:r>
                <a:r>
                  <a:rPr lang="en-US" sz="2000" b="1" dirty="0">
                    <a:solidFill>
                      <a:prstClr val="black"/>
                    </a:solidFill>
                    <a:latin typeface="Arial" panose="020B0604020202020204" pitchFamily="34" charset="0"/>
                    <a:cs typeface="Arial" panose="020B0604020202020204" pitchFamily="34" charset="0"/>
                  </a:rPr>
                  <a:t>) </a:t>
                </a:r>
              </a:p>
              <a:p>
                <a:pPr marL="0" indent="0">
                  <a:buNone/>
                </a:pPr>
                <a:r>
                  <a:rPr lang="en-US" sz="2000" b="1" dirty="0">
                    <a:solidFill>
                      <a:prstClr val="black"/>
                    </a:solidFill>
                    <a:latin typeface="Arial" panose="020B0604020202020204" pitchFamily="34" charset="0"/>
                    <a:cs typeface="Arial" panose="020B0604020202020204" pitchFamily="34" charset="0"/>
                  </a:rPr>
                  <a:t>At t=t</a:t>
                </a:r>
                <a:endParaRPr lang="en-US" sz="2000" b="1" dirty="0">
                  <a:solidFill>
                    <a:srgbClr val="FFFF00"/>
                  </a:solidFill>
                  <a:latin typeface="Arial" panose="020B0604020202020204" pitchFamily="34" charset="0"/>
                  <a:cs typeface="Arial" panose="020B0604020202020204" pitchFamily="34" charset="0"/>
                </a:endParaRPr>
              </a:p>
              <a:p>
                <a:pPr marL="0" indent="0">
                  <a:buNone/>
                </a:pPr>
                <a:r>
                  <a:rPr lang="en-US" sz="2000" b="1" i="1" dirty="0">
                    <a:latin typeface="Arial" panose="020B0604020202020204" pitchFamily="34" charset="0"/>
                    <a:cs typeface="Arial" panose="020B0604020202020204" pitchFamily="34" charset="0"/>
                  </a:rPr>
                  <a:t>x1=</a:t>
                </a:r>
                <a:r>
                  <a:rPr lang="en-US" sz="2000" b="1" i="1" dirty="0" err="1">
                    <a:latin typeface="Arial" panose="020B0604020202020204" pitchFamily="34" charset="0"/>
                    <a:cs typeface="Arial" panose="020B0604020202020204" pitchFamily="34" charset="0"/>
                  </a:rPr>
                  <a:t>x</a:t>
                </a:r>
                <a:r>
                  <a:rPr lang="en-US" sz="2000" b="1" i="1" baseline="-25000" dirty="0" err="1">
                    <a:latin typeface="Arial" panose="020B0604020202020204" pitchFamily="34" charset="0"/>
                    <a:cs typeface="Arial" panose="020B0604020202020204" pitchFamily="34" charset="0"/>
                  </a:rPr>
                  <a:t>m</a:t>
                </a:r>
                <a:r>
                  <a:rPr lang="en-US" sz="2000" b="1" i="1" baseline="-25000" dirty="0">
                    <a:latin typeface="Arial" panose="020B0604020202020204" pitchFamily="34" charset="0"/>
                    <a:cs typeface="Arial" panose="020B0604020202020204" pitchFamily="34" charset="0"/>
                  </a:rPr>
                  <a:t> </a:t>
                </a:r>
                <a:r>
                  <a:rPr lang="en-US" sz="2000" b="1" i="1" dirty="0">
                    <a:latin typeface="Arial" panose="020B0604020202020204" pitchFamily="34" charset="0"/>
                    <a:cs typeface="Arial" panose="020B0604020202020204" pitchFamily="34" charset="0"/>
                  </a:rPr>
                  <a:t>cos </a:t>
                </a:r>
                <a:r>
                  <a:rPr lang="en-US" sz="2000" b="1" i="1" dirty="0" err="1">
                    <a:latin typeface="Arial" panose="020B0604020202020204" pitchFamily="34" charset="0"/>
                    <a:cs typeface="Arial" panose="020B0604020202020204" pitchFamily="34" charset="0"/>
                  </a:rPr>
                  <a:t>ωt</a:t>
                </a:r>
                <a:r>
                  <a:rPr lang="en-US" sz="2000" b="1" i="1" dirty="0">
                    <a:latin typeface="Arial" panose="020B0604020202020204" pitchFamily="34" charset="0"/>
                    <a:cs typeface="Arial" panose="020B0604020202020204" pitchFamily="34" charset="0"/>
                  </a:rPr>
                  <a:t> </a:t>
                </a:r>
              </a:p>
              <a:p>
                <a:pPr marL="0" indent="0">
                  <a:buNone/>
                </a:pPr>
                <a:r>
                  <a:rPr lang="en-US" sz="2000" b="1" i="1" dirty="0">
                    <a:latin typeface="Arial" panose="020B0604020202020204" pitchFamily="34" charset="0"/>
                    <a:cs typeface="Arial" panose="020B0604020202020204" pitchFamily="34" charset="0"/>
                  </a:rPr>
                  <a:t>At t = </a:t>
                </a:r>
                <a:r>
                  <a:rPr lang="en-US" sz="2000" b="1" i="1" dirty="0" err="1">
                    <a:latin typeface="Arial" panose="020B0604020202020204" pitchFamily="34" charset="0"/>
                    <a:cs typeface="Arial" panose="020B0604020202020204" pitchFamily="34" charset="0"/>
                  </a:rPr>
                  <a:t>t+T</a:t>
                </a:r>
                <a:endParaRPr lang="en-US" sz="2000" b="1" i="1" dirty="0">
                  <a:latin typeface="Arial" panose="020B0604020202020204" pitchFamily="34" charset="0"/>
                  <a:cs typeface="Arial" panose="020B0604020202020204" pitchFamily="34" charset="0"/>
                </a:endParaRPr>
              </a:p>
              <a:p>
                <a:pPr marL="0" indent="0">
                  <a:buNone/>
                </a:pPr>
                <a:r>
                  <a:rPr lang="en-US" sz="2000" b="1" i="1" dirty="0">
                    <a:latin typeface="Arial" panose="020B0604020202020204" pitchFamily="34" charset="0"/>
                    <a:cs typeface="Arial" panose="020B0604020202020204" pitchFamily="34" charset="0"/>
                  </a:rPr>
                  <a:t>x2=</a:t>
                </a:r>
                <a:r>
                  <a:rPr lang="en-US" sz="2000" b="1" i="1" dirty="0" err="1">
                    <a:latin typeface="Arial" panose="020B0604020202020204" pitchFamily="34" charset="0"/>
                    <a:cs typeface="Arial" panose="020B0604020202020204" pitchFamily="34" charset="0"/>
                  </a:rPr>
                  <a:t>x</a:t>
                </a:r>
                <a:r>
                  <a:rPr lang="en-US" sz="2000" b="1" i="1" baseline="-25000" dirty="0" err="1">
                    <a:latin typeface="Arial" panose="020B0604020202020204" pitchFamily="34" charset="0"/>
                    <a:cs typeface="Arial" panose="020B0604020202020204" pitchFamily="34" charset="0"/>
                  </a:rPr>
                  <a:t>m</a:t>
                </a:r>
                <a:r>
                  <a:rPr lang="en-US" sz="2000" b="1" i="1" baseline="-25000" dirty="0">
                    <a:latin typeface="Arial" panose="020B0604020202020204" pitchFamily="34" charset="0"/>
                    <a:cs typeface="Arial" panose="020B0604020202020204" pitchFamily="34" charset="0"/>
                  </a:rPr>
                  <a:t> </a:t>
                </a:r>
                <a:r>
                  <a:rPr lang="en-US" sz="2000" b="1" i="1" dirty="0">
                    <a:latin typeface="Arial" panose="020B0604020202020204" pitchFamily="34" charset="0"/>
                    <a:cs typeface="Arial" panose="020B0604020202020204" pitchFamily="34" charset="0"/>
                  </a:rPr>
                  <a:t>cos ω ( t+ T )</a:t>
                </a:r>
              </a:p>
              <a:p>
                <a:pPr marL="0" indent="0">
                  <a:buNone/>
                </a:pPr>
                <a:r>
                  <a:rPr lang="en-US" sz="2000" b="1" i="1" dirty="0">
                    <a:latin typeface="Arial" panose="020B0604020202020204" pitchFamily="34" charset="0"/>
                    <a:cs typeface="Arial" panose="020B0604020202020204" pitchFamily="34" charset="0"/>
                  </a:rPr>
                  <a:t>x1 = x2</a:t>
                </a:r>
              </a:p>
              <a:p>
                <a:pPr marL="0" indent="0">
                  <a:buNone/>
                </a:pPr>
                <a14:m>
                  <m:oMathPara xmlns:m="http://schemas.openxmlformats.org/officeDocument/2006/math">
                    <m:oMathParaPr>
                      <m:jc m:val="centerGroup"/>
                    </m:oMathParaPr>
                    <m:oMath xmlns:m="http://schemas.openxmlformats.org/officeDocument/2006/math">
                      <a:fld id="{825F15A7-03F4-43D7-82C5-3E23DA2F108C}" type="mathplaceholder">
                        <a:rPr lang="en-US" sz="2000" i="1" smtClean="0">
                          <a:latin typeface="Cambria Math" panose="02040503050406030204" pitchFamily="18" charset="0"/>
                          <a:cs typeface="Arial" panose="020B0604020202020204" pitchFamily="34" charset="0"/>
                        </a:rPr>
                        <a:t>Type equation here.</a:t>
                      </a:fld>
                    </m:oMath>
                  </m:oMathPara>
                </a14:m>
                <a:endParaRPr lang="en-US" sz="2000" i="1" dirty="0">
                  <a:latin typeface="Arial" panose="020B0604020202020204" pitchFamily="34" charset="0"/>
                  <a:cs typeface="Arial" panose="020B0604020202020204" pitchFamily="34" charset="0"/>
                </a:endParaRPr>
              </a:p>
              <a:p>
                <a:pPr marL="0" lvl="0" indent="0">
                  <a:buNone/>
                </a:pPr>
                <a:r>
                  <a:rPr lang="en-US" sz="2000" b="1" i="1" dirty="0" err="1">
                    <a:solidFill>
                      <a:prstClr val="black"/>
                    </a:solidFill>
                    <a:latin typeface="Arial" panose="020B0604020202020204" pitchFamily="34" charset="0"/>
                    <a:cs typeface="Arial" panose="020B0604020202020204" pitchFamily="34" charset="0"/>
                  </a:rPr>
                  <a:t>x</a:t>
                </a:r>
                <a:r>
                  <a:rPr lang="en-US" sz="2000" b="1" i="1" baseline="-25000" dirty="0" err="1">
                    <a:solidFill>
                      <a:prstClr val="black"/>
                    </a:solidFill>
                    <a:latin typeface="Arial" panose="020B0604020202020204" pitchFamily="34" charset="0"/>
                    <a:cs typeface="Arial" panose="020B0604020202020204" pitchFamily="34" charset="0"/>
                  </a:rPr>
                  <a:t>m</a:t>
                </a:r>
                <a:r>
                  <a:rPr lang="en-US" sz="2000" b="1" i="1" baseline="-25000" dirty="0">
                    <a:solidFill>
                      <a:prstClr val="black"/>
                    </a:solidFill>
                    <a:latin typeface="Arial" panose="020B0604020202020204" pitchFamily="34" charset="0"/>
                    <a:cs typeface="Arial" panose="020B0604020202020204" pitchFamily="34" charset="0"/>
                  </a:rPr>
                  <a:t> </a:t>
                </a:r>
                <a:r>
                  <a:rPr lang="en-US" sz="2000" b="1" i="1" dirty="0">
                    <a:solidFill>
                      <a:prstClr val="black"/>
                    </a:solidFill>
                    <a:latin typeface="Arial" panose="020B0604020202020204" pitchFamily="34" charset="0"/>
                    <a:cs typeface="Arial" panose="020B0604020202020204" pitchFamily="34" charset="0"/>
                  </a:rPr>
                  <a:t>cos </a:t>
                </a:r>
                <a:r>
                  <a:rPr lang="en-US" sz="2000" b="1" i="1" dirty="0" err="1">
                    <a:solidFill>
                      <a:prstClr val="black"/>
                    </a:solidFill>
                    <a:latin typeface="Arial" panose="020B0604020202020204" pitchFamily="34" charset="0"/>
                    <a:cs typeface="Arial" panose="020B0604020202020204" pitchFamily="34" charset="0"/>
                  </a:rPr>
                  <a:t>ωt</a:t>
                </a:r>
                <a:r>
                  <a:rPr lang="en-US" sz="2000" b="1" i="1" dirty="0">
                    <a:solidFill>
                      <a:prstClr val="black"/>
                    </a:solidFill>
                    <a:latin typeface="Arial" panose="020B0604020202020204" pitchFamily="34" charset="0"/>
                    <a:cs typeface="Arial" panose="020B0604020202020204" pitchFamily="34" charset="0"/>
                  </a:rPr>
                  <a:t> =</a:t>
                </a:r>
                <a:r>
                  <a:rPr lang="en-US" sz="2000" b="1" i="1" dirty="0" err="1">
                    <a:solidFill>
                      <a:prstClr val="black"/>
                    </a:solidFill>
                    <a:latin typeface="Arial" panose="020B0604020202020204" pitchFamily="34" charset="0"/>
                    <a:cs typeface="Arial" panose="020B0604020202020204" pitchFamily="34" charset="0"/>
                  </a:rPr>
                  <a:t>x</a:t>
                </a:r>
                <a:r>
                  <a:rPr lang="en-US" sz="2000" b="1" i="1" baseline="-25000" dirty="0" err="1">
                    <a:solidFill>
                      <a:prstClr val="black"/>
                    </a:solidFill>
                    <a:latin typeface="Arial" panose="020B0604020202020204" pitchFamily="34" charset="0"/>
                    <a:cs typeface="Arial" panose="020B0604020202020204" pitchFamily="34" charset="0"/>
                  </a:rPr>
                  <a:t>m</a:t>
                </a:r>
                <a:r>
                  <a:rPr lang="en-US" sz="2000" b="1" i="1" baseline="-25000" dirty="0">
                    <a:solidFill>
                      <a:prstClr val="black"/>
                    </a:solidFill>
                    <a:latin typeface="Arial" panose="020B0604020202020204" pitchFamily="34" charset="0"/>
                    <a:cs typeface="Arial" panose="020B0604020202020204" pitchFamily="34" charset="0"/>
                  </a:rPr>
                  <a:t> </a:t>
                </a:r>
                <a:r>
                  <a:rPr lang="en-US" sz="2000" b="1" i="1" dirty="0">
                    <a:solidFill>
                      <a:prstClr val="black"/>
                    </a:solidFill>
                    <a:latin typeface="Arial" panose="020B0604020202020204" pitchFamily="34" charset="0"/>
                    <a:cs typeface="Arial" panose="020B0604020202020204" pitchFamily="34" charset="0"/>
                  </a:rPr>
                  <a:t>cos ω ( t+ T )</a:t>
                </a:r>
              </a:p>
              <a:p>
                <a:pPr marL="0" indent="0">
                  <a:buNone/>
                </a:pPr>
                <a:r>
                  <a:rPr lang="en-US" sz="2000" b="1" i="1" dirty="0">
                    <a:solidFill>
                      <a:prstClr val="black"/>
                    </a:solidFill>
                    <a:latin typeface="Arial" panose="020B0604020202020204" pitchFamily="34" charset="0"/>
                    <a:cs typeface="Arial" panose="020B0604020202020204" pitchFamily="34" charset="0"/>
                  </a:rPr>
                  <a:t>Or, </a:t>
                </a:r>
                <a:r>
                  <a:rPr lang="en-US" sz="2000" b="1" i="1" dirty="0" err="1">
                    <a:solidFill>
                      <a:prstClr val="black"/>
                    </a:solidFill>
                    <a:latin typeface="Arial" panose="020B0604020202020204" pitchFamily="34" charset="0"/>
                    <a:cs typeface="Arial" panose="020B0604020202020204" pitchFamily="34" charset="0"/>
                  </a:rPr>
                  <a:t>x</a:t>
                </a:r>
                <a:r>
                  <a:rPr lang="en-US" sz="2000" b="1" i="1" baseline="-25000" dirty="0" err="1">
                    <a:solidFill>
                      <a:prstClr val="black"/>
                    </a:solidFill>
                    <a:latin typeface="Arial" panose="020B0604020202020204" pitchFamily="34" charset="0"/>
                    <a:cs typeface="Arial" panose="020B0604020202020204" pitchFamily="34" charset="0"/>
                  </a:rPr>
                  <a:t>m</a:t>
                </a:r>
                <a:r>
                  <a:rPr lang="en-US" sz="2000" b="1" i="1" baseline="-25000" dirty="0">
                    <a:solidFill>
                      <a:prstClr val="black"/>
                    </a:solidFill>
                    <a:latin typeface="Arial" panose="020B0604020202020204" pitchFamily="34" charset="0"/>
                    <a:cs typeface="Arial" panose="020B0604020202020204" pitchFamily="34" charset="0"/>
                  </a:rPr>
                  <a:t> </a:t>
                </a:r>
                <a:r>
                  <a:rPr lang="en-US" sz="2000" b="1" i="1" dirty="0">
                    <a:solidFill>
                      <a:prstClr val="black"/>
                    </a:solidFill>
                    <a:latin typeface="Arial" panose="020B0604020202020204" pitchFamily="34" charset="0"/>
                    <a:cs typeface="Arial" panose="020B0604020202020204" pitchFamily="34" charset="0"/>
                  </a:rPr>
                  <a:t>cos (ωt+2</a:t>
                </a:r>
                <a:r>
                  <a:rPr lang="el-GR" sz="2000" b="1" i="1" dirty="0">
                    <a:latin typeface="Arial" panose="020B0604020202020204" pitchFamily="34" charset="0"/>
                    <a:cs typeface="Arial" panose="020B0604020202020204" pitchFamily="34" charset="0"/>
                  </a:rPr>
                  <a:t> π</a:t>
                </a:r>
                <a:r>
                  <a:rPr lang="en-US" sz="2000" b="1" i="1" dirty="0">
                    <a:latin typeface="Arial" panose="020B0604020202020204" pitchFamily="34" charset="0"/>
                    <a:cs typeface="Arial" panose="020B0604020202020204" pitchFamily="34" charset="0"/>
                  </a:rPr>
                  <a:t>)</a:t>
                </a:r>
                <a:r>
                  <a:rPr lang="en-US" sz="2000" b="1" i="1" dirty="0">
                    <a:solidFill>
                      <a:prstClr val="black"/>
                    </a:solidFill>
                    <a:latin typeface="Arial" panose="020B0604020202020204" pitchFamily="34" charset="0"/>
                    <a:cs typeface="Arial" panose="020B0604020202020204" pitchFamily="34" charset="0"/>
                  </a:rPr>
                  <a:t> =</a:t>
                </a:r>
                <a:r>
                  <a:rPr lang="en-US" sz="2000" b="1" i="1" dirty="0" err="1">
                    <a:solidFill>
                      <a:prstClr val="black"/>
                    </a:solidFill>
                    <a:latin typeface="Arial" panose="020B0604020202020204" pitchFamily="34" charset="0"/>
                    <a:cs typeface="Arial" panose="020B0604020202020204" pitchFamily="34" charset="0"/>
                  </a:rPr>
                  <a:t>x</a:t>
                </a:r>
                <a:r>
                  <a:rPr lang="en-US" sz="2000" b="1" i="1" baseline="-25000" dirty="0" err="1">
                    <a:solidFill>
                      <a:prstClr val="black"/>
                    </a:solidFill>
                    <a:latin typeface="Arial" panose="020B0604020202020204" pitchFamily="34" charset="0"/>
                    <a:cs typeface="Arial" panose="020B0604020202020204" pitchFamily="34" charset="0"/>
                  </a:rPr>
                  <a:t>m</a:t>
                </a:r>
                <a:r>
                  <a:rPr lang="en-US" sz="2000" b="1" i="1" baseline="-25000" dirty="0">
                    <a:solidFill>
                      <a:prstClr val="black"/>
                    </a:solidFill>
                    <a:latin typeface="Arial" panose="020B0604020202020204" pitchFamily="34" charset="0"/>
                    <a:cs typeface="Arial" panose="020B0604020202020204" pitchFamily="34" charset="0"/>
                  </a:rPr>
                  <a:t> </a:t>
                </a:r>
                <a:r>
                  <a:rPr lang="en-US" sz="2000" b="1" i="1" dirty="0">
                    <a:solidFill>
                      <a:prstClr val="black"/>
                    </a:solidFill>
                    <a:latin typeface="Arial" panose="020B0604020202020204" pitchFamily="34" charset="0"/>
                    <a:cs typeface="Arial" panose="020B0604020202020204" pitchFamily="34" charset="0"/>
                  </a:rPr>
                  <a:t>cos ω ( t+ T )</a:t>
                </a:r>
              </a:p>
              <a:p>
                <a:pPr marL="0" lvl="0" indent="0">
                  <a:buNone/>
                </a:pPr>
                <a:endParaRPr lang="en-US" sz="2000" b="1" i="1" dirty="0">
                  <a:solidFill>
                    <a:prstClr val="black"/>
                  </a:solidFill>
                  <a:latin typeface="Arial" panose="020B0604020202020204" pitchFamily="34" charset="0"/>
                  <a:cs typeface="Arial" panose="020B0604020202020204" pitchFamily="34" charset="0"/>
                </a:endParaRPr>
              </a:p>
              <a:p>
                <a:pPr marL="0" indent="0">
                  <a:buNone/>
                </a:pPr>
                <a:endParaRPr lang="en-US" sz="2000" i="1" dirty="0">
                  <a:latin typeface="Arial" panose="020B0604020202020204" pitchFamily="34" charset="0"/>
                  <a:cs typeface="Arial" panose="020B0604020202020204" pitchFamily="34" charset="0"/>
                </a:endParaRPr>
              </a:p>
              <a:p>
                <a:pPr marL="0" indent="0">
                  <a:buNone/>
                </a:pPr>
                <a:endParaRPr lang="en-US" sz="2000" i="1"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The cosine function first repeats itself when its argument (the phase , remember) has increased by 2 </a:t>
                </a:r>
                <a:r>
                  <a:rPr lang="el-GR" sz="2000" dirty="0">
                    <a:latin typeface="Arial" panose="020B0604020202020204" pitchFamily="34" charset="0"/>
                    <a:cs typeface="Arial" panose="020B0604020202020204" pitchFamily="34" charset="0"/>
                  </a:rPr>
                  <a:t>π</a:t>
                </a:r>
                <a:r>
                  <a:rPr lang="en-US" sz="2000" dirty="0">
                    <a:latin typeface="Arial" panose="020B0604020202020204" pitchFamily="34" charset="0"/>
                    <a:cs typeface="Arial" panose="020B0604020202020204" pitchFamily="34" charset="0"/>
                  </a:rPr>
                  <a:t> rad.  So, Eq. 4 tells us that </a:t>
                </a:r>
              </a:p>
              <a:p>
                <a:pPr marL="0" indent="0">
                  <a:buNone/>
                </a:pPr>
                <a:r>
                  <a:rPr lang="en-US" sz="2000" dirty="0">
                    <a:latin typeface="Arial" panose="020B0604020202020204" pitchFamily="34" charset="0"/>
                    <a:cs typeface="Arial" panose="020B0604020202020204" pitchFamily="34" charset="0"/>
                  </a:rPr>
                  <a:t>                                          </a:t>
                </a:r>
                <a:r>
                  <a:rPr lang="en-US" sz="2000" dirty="0">
                    <a:solidFill>
                      <a:srgbClr val="FFFF00"/>
                    </a:solidFill>
                    <a:latin typeface="Arial" panose="020B0604020202020204" pitchFamily="34" charset="0"/>
                    <a:cs typeface="Arial" panose="020B0604020202020204" pitchFamily="34" charset="0"/>
                  </a:rPr>
                  <a:t> </a:t>
                </a:r>
                <a:r>
                  <a:rPr lang="el-GR" sz="2000" b="1" i="1" dirty="0">
                    <a:latin typeface="Arial" panose="020B0604020202020204" pitchFamily="34" charset="0"/>
                    <a:cs typeface="Arial" panose="020B0604020202020204" pitchFamily="34" charset="0"/>
                  </a:rPr>
                  <a:t>ω</a:t>
                </a:r>
                <a:r>
                  <a:rPr lang="en-US" sz="2000" b="1" i="1" dirty="0">
                    <a:latin typeface="Arial" panose="020B0604020202020204" pitchFamily="34" charset="0"/>
                    <a:cs typeface="Arial" panose="020B0604020202020204" pitchFamily="34" charset="0"/>
                  </a:rPr>
                  <a:t> (t + T) = </a:t>
                </a:r>
                <a:r>
                  <a:rPr lang="el-GR" sz="2000" b="1" i="1" dirty="0">
                    <a:latin typeface="Arial" panose="020B0604020202020204" pitchFamily="34" charset="0"/>
                    <a:cs typeface="Arial" panose="020B0604020202020204" pitchFamily="34" charset="0"/>
                  </a:rPr>
                  <a:t>ω </a:t>
                </a:r>
                <a:r>
                  <a:rPr lang="en-US" sz="2000" b="1" i="1" dirty="0">
                    <a:latin typeface="Arial" panose="020B0604020202020204" pitchFamily="34" charset="0"/>
                    <a:cs typeface="Arial" panose="020B0604020202020204" pitchFamily="34" charset="0"/>
                  </a:rPr>
                  <a:t>t + 2</a:t>
                </a:r>
                <a:r>
                  <a:rPr lang="el-GR" sz="2000" b="1" i="1" dirty="0">
                    <a:latin typeface="Arial" panose="020B0604020202020204" pitchFamily="34" charset="0"/>
                    <a:cs typeface="Arial" panose="020B0604020202020204" pitchFamily="34" charset="0"/>
                  </a:rPr>
                  <a:t> π</a:t>
                </a:r>
                <a:r>
                  <a:rPr lang="en-US" sz="2000" b="1" i="1" dirty="0">
                    <a:latin typeface="Arial" panose="020B0604020202020204" pitchFamily="34" charset="0"/>
                    <a:cs typeface="Arial" panose="020B0604020202020204" pitchFamily="34" charset="0"/>
                  </a:rPr>
                  <a:t>     </a:t>
                </a:r>
              </a:p>
              <a:p>
                <a:pPr marL="0" indent="0">
                  <a:buNone/>
                </a:pPr>
                <a:r>
                  <a:rPr lang="en-US" sz="2000" b="1" i="1" dirty="0">
                    <a:latin typeface="Arial" panose="020B0604020202020204" pitchFamily="34" charset="0"/>
                    <a:cs typeface="Arial" panose="020B0604020202020204" pitchFamily="34" charset="0"/>
                  </a:rPr>
                  <a:t>                                   or,       </a:t>
                </a:r>
                <a:r>
                  <a:rPr lang="el-GR" sz="2000" b="1" i="1" dirty="0">
                    <a:latin typeface="Arial" panose="020B0604020202020204" pitchFamily="34" charset="0"/>
                    <a:cs typeface="Arial" panose="020B0604020202020204" pitchFamily="34" charset="0"/>
                  </a:rPr>
                  <a:t>ω </a:t>
                </a:r>
                <a:r>
                  <a:rPr lang="en-US" sz="2000" b="1" i="1" dirty="0">
                    <a:latin typeface="Arial" panose="020B0604020202020204" pitchFamily="34" charset="0"/>
                    <a:cs typeface="Arial" panose="020B0604020202020204" pitchFamily="34" charset="0"/>
                  </a:rPr>
                  <a:t>T =  2</a:t>
                </a:r>
                <a:r>
                  <a:rPr lang="el-GR" sz="2000" b="1" i="1" dirty="0">
                    <a:latin typeface="Arial" panose="020B0604020202020204" pitchFamily="34" charset="0"/>
                    <a:cs typeface="Arial" panose="020B0604020202020204" pitchFamily="34" charset="0"/>
                  </a:rPr>
                  <a:t> π</a:t>
                </a:r>
                <a:r>
                  <a:rPr lang="en-US" sz="2000" b="1" i="1" dirty="0">
                    <a:latin typeface="Arial" panose="020B0604020202020204" pitchFamily="34" charset="0"/>
                    <a:cs typeface="Arial" panose="020B0604020202020204" pitchFamily="34" charset="0"/>
                  </a:rPr>
                  <a:t> rad</a:t>
                </a:r>
              </a:p>
              <a:p>
                <a:pPr marL="0" indent="0">
                  <a:buNone/>
                </a:pPr>
                <a:r>
                  <a:rPr lang="en-US" sz="2000" dirty="0">
                    <a:latin typeface="Arial" panose="020B0604020202020204" pitchFamily="34" charset="0"/>
                    <a:cs typeface="Arial" panose="020B0604020202020204" pitchFamily="34" charset="0"/>
                  </a:rPr>
                  <a:t>Thus ,    from Eq.2 the angular frequency is </a:t>
                </a:r>
                <a:r>
                  <a:rPr lang="en-US" sz="3200" dirty="0">
                    <a:latin typeface="Arial" panose="020B0604020202020204" pitchFamily="34" charset="0"/>
                    <a:cs typeface="Arial" panose="020B0604020202020204" pitchFamily="34" charset="0"/>
                  </a:rPr>
                  <a:t>,  </a:t>
                </a:r>
                <a:r>
                  <a:rPr lang="en-US" sz="3200" b="1" i="1" dirty="0">
                    <a:solidFill>
                      <a:schemeClr val="tx1"/>
                    </a:solidFill>
                    <a:latin typeface="Arial" panose="020B0604020202020204" pitchFamily="34" charset="0"/>
                    <a:cs typeface="Arial" panose="020B0604020202020204" pitchFamily="34" charset="0"/>
                  </a:rPr>
                  <a:t>ω = </a:t>
                </a:r>
                <a14:m>
                  <m:oMath xmlns:m="http://schemas.openxmlformats.org/officeDocument/2006/math">
                    <m:f>
                      <m:fPr>
                        <m:ctrlPr>
                          <a:rPr lang="en-US" sz="3200" b="1" i="1">
                            <a:solidFill>
                              <a:schemeClr val="tx1"/>
                            </a:solidFill>
                            <a:latin typeface="Cambria Math" panose="02040503050406030204" pitchFamily="18" charset="0"/>
                          </a:rPr>
                        </m:ctrlPr>
                      </m:fPr>
                      <m:num>
                        <m:r>
                          <m:rPr>
                            <m:nor/>
                          </m:rPr>
                          <a:rPr lang="en-US" sz="3200" b="1" i="1" dirty="0">
                            <a:solidFill>
                              <a:schemeClr val="tx1"/>
                            </a:solidFill>
                            <a:latin typeface="Arial" panose="020B0604020202020204" pitchFamily="34" charset="0"/>
                            <a:cs typeface="Arial" panose="020B0604020202020204" pitchFamily="34" charset="0"/>
                          </a:rPr>
                          <m:t>2</m:t>
                        </m:r>
                        <m:r>
                          <m:rPr>
                            <m:nor/>
                          </m:rPr>
                          <a:rPr lang="el-GR" sz="3200" b="1" i="1" dirty="0">
                            <a:solidFill>
                              <a:schemeClr val="tx1"/>
                            </a:solidFill>
                            <a:latin typeface="Arial" panose="020B0604020202020204" pitchFamily="34" charset="0"/>
                            <a:cs typeface="Arial" panose="020B0604020202020204" pitchFamily="34" charset="0"/>
                          </a:rPr>
                          <m:t> </m:t>
                        </m:r>
                        <m:r>
                          <m:rPr>
                            <m:nor/>
                          </m:rPr>
                          <a:rPr lang="el-GR" sz="3200" b="1" i="1" dirty="0">
                            <a:solidFill>
                              <a:schemeClr val="tx1"/>
                            </a:solidFill>
                            <a:latin typeface="Arial" panose="020B0604020202020204" pitchFamily="34" charset="0"/>
                            <a:cs typeface="Arial" panose="020B0604020202020204" pitchFamily="34" charset="0"/>
                          </a:rPr>
                          <m:t>π</m:t>
                        </m:r>
                        <m:r>
                          <m:rPr>
                            <m:nor/>
                          </m:rPr>
                          <a:rPr lang="en-US" sz="3200" b="1" i="1" dirty="0">
                            <a:solidFill>
                              <a:schemeClr val="tx1"/>
                            </a:solidFill>
                            <a:latin typeface="Arial" panose="020B0604020202020204" pitchFamily="34" charset="0"/>
                            <a:cs typeface="Arial" panose="020B0604020202020204" pitchFamily="34" charset="0"/>
                          </a:rPr>
                          <m:t> </m:t>
                        </m:r>
                      </m:num>
                      <m:den>
                        <m:r>
                          <m:rPr>
                            <m:nor/>
                          </m:rPr>
                          <a:rPr lang="en-US" sz="3200" b="1" i="1" dirty="0">
                            <a:solidFill>
                              <a:schemeClr val="tx1"/>
                            </a:solidFill>
                            <a:latin typeface="Arial" panose="020B0604020202020204" pitchFamily="34" charset="0"/>
                            <a:cs typeface="Arial" panose="020B0604020202020204" pitchFamily="34" charset="0"/>
                          </a:rPr>
                          <m:t>T</m:t>
                        </m:r>
                      </m:den>
                    </m:f>
                  </m:oMath>
                </a14:m>
                <a:r>
                  <a:rPr lang="en-US" sz="3200" b="1" i="1" dirty="0">
                    <a:solidFill>
                      <a:schemeClr val="tx1"/>
                    </a:solidFill>
                    <a:latin typeface="Arial" panose="020B0604020202020204" pitchFamily="34" charset="0"/>
                    <a:cs typeface="Arial" panose="020B0604020202020204" pitchFamily="34" charset="0"/>
                  </a:rPr>
                  <a:t> = 2</a:t>
                </a:r>
                <a:r>
                  <a:rPr lang="el-GR" sz="3200" b="1" i="1" dirty="0">
                    <a:solidFill>
                      <a:schemeClr val="tx1"/>
                    </a:solidFill>
                    <a:latin typeface="Arial" panose="020B0604020202020204" pitchFamily="34" charset="0"/>
                    <a:cs typeface="Arial" panose="020B0604020202020204" pitchFamily="34" charset="0"/>
                  </a:rPr>
                  <a:t>π</a:t>
                </a:r>
                <a:r>
                  <a:rPr lang="en-US" sz="3200" b="1" i="1" dirty="0">
                    <a:solidFill>
                      <a:schemeClr val="tx1"/>
                    </a:solidFill>
                    <a:latin typeface="Arial" panose="020B0604020202020204" pitchFamily="34" charset="0"/>
                    <a:cs typeface="Arial" panose="020B0604020202020204" pitchFamily="34" charset="0"/>
                  </a:rPr>
                  <a:t>f    </a:t>
                </a:r>
                <a:r>
                  <a:rPr lang="en-US" sz="2000" i="1" dirty="0">
                    <a:solidFill>
                      <a:schemeClr val="tx1"/>
                    </a:solidFill>
                    <a:latin typeface="Arial" panose="020B0604020202020204" pitchFamily="34" charset="0"/>
                    <a:cs typeface="Arial" panose="020B0604020202020204" pitchFamily="34" charset="0"/>
                  </a:rPr>
                  <a:t>……. (5)</a:t>
                </a:r>
              </a:p>
              <a:p>
                <a:pPr marL="0" indent="0">
                  <a:buNone/>
                </a:pPr>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SI unit </a:t>
                </a:r>
                <a:r>
                  <a:rPr lang="en-US" sz="2000" dirty="0">
                    <a:latin typeface="Arial" panose="020B0604020202020204" pitchFamily="34" charset="0"/>
                    <a:cs typeface="Arial" panose="020B0604020202020204" pitchFamily="34" charset="0"/>
                  </a:rPr>
                  <a:t>of angular frequency is the </a:t>
                </a:r>
                <a:r>
                  <a:rPr lang="en-US" sz="2000" b="1" i="1" dirty="0">
                    <a:latin typeface="Arial" panose="020B0604020202020204" pitchFamily="34" charset="0"/>
                    <a:cs typeface="Arial" panose="020B0604020202020204" pitchFamily="34" charset="0"/>
                  </a:rPr>
                  <a:t>radian per second</a:t>
                </a:r>
                <a:r>
                  <a:rPr lang="en-US" sz="2000" b="1" dirty="0">
                    <a:latin typeface="Arial" panose="020B0604020202020204" pitchFamily="34" charset="0"/>
                    <a:cs typeface="Arial" panose="020B0604020202020204" pitchFamily="34" charset="0"/>
                  </a:rPr>
                  <a:t>.</a:t>
                </a:r>
              </a:p>
              <a:p>
                <a:pPr marL="0" indent="0">
                  <a:buClr>
                    <a:schemeClr val="accent1"/>
                  </a:buClr>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82D28184-6876-408D-8FA1-E8C815B0CA80}"/>
                  </a:ext>
                </a:extLst>
              </p:cNvPr>
              <p:cNvSpPr>
                <a:spLocks noGrp="1" noRot="1" noChangeAspect="1" noMove="1" noResize="1" noEditPoints="1" noAdjustHandles="1" noChangeArrowheads="1" noChangeShapeType="1" noTextEdit="1"/>
              </p:cNvSpPr>
              <p:nvPr>
                <p:ph idx="1"/>
              </p:nvPr>
            </p:nvSpPr>
            <p:spPr>
              <a:xfrm>
                <a:off x="404191" y="371062"/>
                <a:ext cx="11383617" cy="6149008"/>
              </a:xfrm>
              <a:blipFill rotWithShape="0">
                <a:blip r:embed="rId2"/>
                <a:stretch>
                  <a:fillRect t="-89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1827CF3-A9CD-4761-8FBC-54F450B136E8}"/>
              </a:ext>
            </a:extLst>
          </p:cNvPr>
          <p:cNvPicPr>
            <a:picLocks noChangeAspect="1"/>
          </p:cNvPicPr>
          <p:nvPr/>
        </p:nvPicPr>
        <p:blipFill rotWithShape="1">
          <a:blip r:embed="rId3">
            <a:extLst>
              <a:ext uri="{28A0092B-C50C-407E-A947-70E740481C1C}">
                <a14:useLocalDpi xmlns:a14="http://schemas.microsoft.com/office/drawing/2010/main" val="0"/>
              </a:ext>
            </a:extLst>
          </a:blip>
          <a:srcRect l="4660" t="4700"/>
          <a:stretch/>
        </p:blipFill>
        <p:spPr>
          <a:xfrm>
            <a:off x="6611942" y="848138"/>
            <a:ext cx="5175866" cy="2835965"/>
          </a:xfrm>
          <a:prstGeom prst="rect">
            <a:avLst/>
          </a:prstGeom>
        </p:spPr>
      </p:pic>
      <p:cxnSp>
        <p:nvCxnSpPr>
          <p:cNvPr id="5" name="Straight Connector 4"/>
          <p:cNvCxnSpPr/>
          <p:nvPr/>
        </p:nvCxnSpPr>
        <p:spPr>
          <a:xfrm>
            <a:off x="7843234" y="2253803"/>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380372" y="2318197"/>
            <a:ext cx="12879" cy="7340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85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DD956EE-F7AE-4B40-8A23-E22A9B59A3BA}"/>
                  </a:ext>
                </a:extLst>
              </p:cNvPr>
              <p:cNvSpPr>
                <a:spLocks noGrp="1"/>
              </p:cNvSpPr>
              <p:nvPr>
                <p:ph idx="1"/>
              </p:nvPr>
            </p:nvSpPr>
            <p:spPr>
              <a:xfrm>
                <a:off x="202595" y="163134"/>
                <a:ext cx="7845287" cy="6265692"/>
              </a:xfrm>
            </p:spPr>
            <p:txBody>
              <a:bodyPr>
                <a:normAutofit fontScale="92500"/>
              </a:bodyPr>
              <a:lstStyle/>
              <a:p>
                <a:pPr marL="0" indent="0">
                  <a:buNone/>
                </a:pPr>
                <a:r>
                  <a:rPr lang="en-US" sz="2200" b="1" dirty="0">
                    <a:latin typeface="Arial" panose="020B0604020202020204" pitchFamily="34" charset="0"/>
                    <a:cs typeface="Arial" panose="020B0604020202020204" pitchFamily="34" charset="0"/>
                  </a:rPr>
                  <a:t>The Velocity of SHM :</a:t>
                </a:r>
                <a:r>
                  <a:rPr lang="en-US" sz="2200" dirty="0">
                    <a:latin typeface="Arial" panose="020B0604020202020204" pitchFamily="34" charset="0"/>
                    <a:cs typeface="Arial" panose="020B0604020202020204" pitchFamily="34" charset="0"/>
                  </a:rPr>
                  <a:t>To find the velocity v(t) as a function of time , let’s take a time derivative of the position function x(t) in Eq. 1 :</a:t>
                </a:r>
              </a:p>
              <a:p>
                <a:pPr marL="0" indent="0">
                  <a:buNone/>
                </a:pPr>
                <a:r>
                  <a:rPr lang="en-US" sz="2200" b="1" dirty="0">
                    <a:solidFill>
                      <a:schemeClr val="tx1"/>
                    </a:solidFill>
                    <a:latin typeface="Arial" panose="020B0604020202020204" pitchFamily="34" charset="0"/>
                    <a:cs typeface="Arial" panose="020B0604020202020204" pitchFamily="34" charset="0"/>
                  </a:rPr>
                  <a:t>        v(t) =  </a:t>
                </a:r>
                <a14:m>
                  <m:oMath xmlns:m="http://schemas.openxmlformats.org/officeDocument/2006/math">
                    <m:f>
                      <m:fPr>
                        <m:ctrlPr>
                          <a:rPr lang="en-US" sz="2200" b="1" i="1">
                            <a:solidFill>
                              <a:schemeClr val="tx1"/>
                            </a:solidFill>
                            <a:latin typeface="Cambria Math" panose="02040503050406030204" pitchFamily="18" charset="0"/>
                          </a:rPr>
                        </m:ctrlPr>
                      </m:fPr>
                      <m:num>
                        <m:r>
                          <a:rPr lang="en-US" sz="2200" b="1" i="1">
                            <a:solidFill>
                              <a:schemeClr val="tx1"/>
                            </a:solidFill>
                            <a:latin typeface="Cambria Math" panose="02040503050406030204" pitchFamily="18" charset="0"/>
                          </a:rPr>
                          <m:t>𝒅</m:t>
                        </m:r>
                        <m:r>
                          <a:rPr lang="en-US" sz="2200" b="1" i="1">
                            <a:solidFill>
                              <a:schemeClr val="tx1"/>
                            </a:solidFill>
                            <a:latin typeface="Cambria Math" panose="02040503050406030204" pitchFamily="18" charset="0"/>
                          </a:rPr>
                          <m:t> </m:t>
                        </m:r>
                      </m:num>
                      <m:den>
                        <m:r>
                          <a:rPr lang="en-US" sz="2200" b="1" i="1">
                            <a:solidFill>
                              <a:schemeClr val="tx1"/>
                            </a:solidFill>
                            <a:latin typeface="Cambria Math" panose="02040503050406030204" pitchFamily="18" charset="0"/>
                          </a:rPr>
                          <m:t>𝒅𝒕</m:t>
                        </m:r>
                      </m:den>
                    </m:f>
                  </m:oMath>
                </a14:m>
                <a:r>
                  <a:rPr lang="en-US" sz="2200" b="1" dirty="0">
                    <a:solidFill>
                      <a:schemeClr val="tx1"/>
                    </a:solidFill>
                    <a:latin typeface="Arial" panose="020B0604020202020204" pitchFamily="34" charset="0"/>
                    <a:cs typeface="Arial" panose="020B0604020202020204" pitchFamily="34" charset="0"/>
                  </a:rPr>
                  <a:t> </a:t>
                </a:r>
                <a:r>
                  <a:rPr lang="en-US" sz="2200" b="1" i="1" dirty="0">
                    <a:solidFill>
                      <a:schemeClr val="tx1"/>
                    </a:solidFill>
                    <a:latin typeface="Arial" panose="020B0604020202020204" pitchFamily="34" charset="0"/>
                    <a:cs typeface="Arial" panose="020B0604020202020204" pitchFamily="34" charset="0"/>
                  </a:rPr>
                  <a:t>x(t) = </a:t>
                </a:r>
                <a14:m>
                  <m:oMath xmlns:m="http://schemas.openxmlformats.org/officeDocument/2006/math">
                    <m:f>
                      <m:fPr>
                        <m:ctrlPr>
                          <a:rPr lang="en-US" sz="2200" b="1" i="1">
                            <a:solidFill>
                              <a:schemeClr val="tx1"/>
                            </a:solidFill>
                            <a:latin typeface="Cambria Math" panose="02040503050406030204" pitchFamily="18" charset="0"/>
                            <a:ea typeface="Cambria Math" panose="02040503050406030204" pitchFamily="18" charset="0"/>
                          </a:rPr>
                        </m:ctrlPr>
                      </m:fPr>
                      <m:num>
                        <m:r>
                          <a:rPr lang="en-US" sz="2200" b="1" i="1">
                            <a:solidFill>
                              <a:schemeClr val="tx1"/>
                            </a:solidFill>
                            <a:latin typeface="Cambria Math" panose="02040503050406030204" pitchFamily="18" charset="0"/>
                            <a:ea typeface="Cambria Math" panose="02040503050406030204" pitchFamily="18" charset="0"/>
                          </a:rPr>
                          <m:t>𝒅</m:t>
                        </m:r>
                        <m:r>
                          <a:rPr lang="en-US" sz="2200" b="1" i="1">
                            <a:solidFill>
                              <a:schemeClr val="tx1"/>
                            </a:solidFill>
                            <a:latin typeface="Cambria Math" panose="02040503050406030204" pitchFamily="18" charset="0"/>
                            <a:ea typeface="Cambria Math" panose="02040503050406030204" pitchFamily="18" charset="0"/>
                          </a:rPr>
                          <m:t> </m:t>
                        </m:r>
                      </m:num>
                      <m:den>
                        <m:r>
                          <a:rPr lang="en-US" sz="2200" b="1" i="1">
                            <a:solidFill>
                              <a:schemeClr val="tx1"/>
                            </a:solidFill>
                            <a:latin typeface="Cambria Math" panose="02040503050406030204" pitchFamily="18" charset="0"/>
                            <a:ea typeface="Cambria Math" panose="02040503050406030204" pitchFamily="18" charset="0"/>
                          </a:rPr>
                          <m:t>𝒅𝒕</m:t>
                        </m:r>
                      </m:den>
                    </m:f>
                  </m:oMath>
                </a14:m>
                <a:r>
                  <a:rPr lang="en-US" sz="2200" b="1" dirty="0">
                    <a:solidFill>
                      <a:schemeClr val="tx1"/>
                    </a:solidFill>
                    <a:latin typeface="Arial" panose="020B0604020202020204" pitchFamily="34" charset="0"/>
                    <a:ea typeface="Cambria Math" panose="02040503050406030204" pitchFamily="18"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 </a:t>
                </a:r>
                <a:r>
                  <a:rPr lang="en-US" sz="2200" b="1" i="1" dirty="0">
                    <a:solidFill>
                      <a:schemeClr val="tx1"/>
                    </a:solidFill>
                    <a:latin typeface="Arial" panose="020B0604020202020204" pitchFamily="34" charset="0"/>
                    <a:cs typeface="Arial" panose="020B0604020202020204" pitchFamily="34" charset="0"/>
                  </a:rPr>
                  <a:t>x</a:t>
                </a:r>
                <a:r>
                  <a:rPr lang="en-US" sz="2200" b="1" i="1" baseline="-25000" dirty="0">
                    <a:solidFill>
                      <a:schemeClr val="tx1"/>
                    </a:solidFill>
                    <a:latin typeface="Arial" panose="020B0604020202020204" pitchFamily="34" charset="0"/>
                    <a:cs typeface="Arial" panose="020B0604020202020204" pitchFamily="34" charset="0"/>
                  </a:rPr>
                  <a:t>m </a:t>
                </a:r>
                <a:r>
                  <a:rPr lang="en-US" sz="2200" b="1" i="1" dirty="0">
                    <a:solidFill>
                      <a:schemeClr val="tx1"/>
                    </a:solidFill>
                    <a:latin typeface="Arial" panose="020B0604020202020204" pitchFamily="34" charset="0"/>
                    <a:cs typeface="Arial" panose="020B0604020202020204" pitchFamily="34" charset="0"/>
                  </a:rPr>
                  <a:t>cos (ωt + φ</a:t>
                </a:r>
                <a:r>
                  <a:rPr lang="en-US" sz="2200" b="1" dirty="0">
                    <a:solidFill>
                      <a:schemeClr val="tx1"/>
                    </a:solidFill>
                    <a:latin typeface="Arial" panose="020B0604020202020204" pitchFamily="34" charset="0"/>
                    <a:cs typeface="Arial" panose="020B0604020202020204" pitchFamily="34" charset="0"/>
                  </a:rPr>
                  <a:t>) ] </a:t>
                </a:r>
              </a:p>
              <a:p>
                <a:pPr marL="0" indent="0">
                  <a:buNone/>
                </a:pPr>
                <a:r>
                  <a:rPr lang="en-US" sz="2200" b="1" i="1" dirty="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v(t) = - </a:t>
                </a:r>
                <a:r>
                  <a:rPr lang="en-US" sz="2200" b="1" i="1" dirty="0">
                    <a:solidFill>
                      <a:schemeClr val="tx1"/>
                    </a:solidFill>
                    <a:latin typeface="Arial" panose="020B0604020202020204" pitchFamily="34" charset="0"/>
                    <a:cs typeface="Arial" panose="020B0604020202020204" pitchFamily="34" charset="0"/>
                  </a:rPr>
                  <a:t>ω x</a:t>
                </a:r>
                <a:r>
                  <a:rPr lang="en-US" sz="2200" b="1" i="1" baseline="-25000" dirty="0">
                    <a:solidFill>
                      <a:schemeClr val="tx1"/>
                    </a:solidFill>
                    <a:latin typeface="Arial" panose="020B0604020202020204" pitchFamily="34" charset="0"/>
                    <a:cs typeface="Arial" panose="020B0604020202020204" pitchFamily="34" charset="0"/>
                  </a:rPr>
                  <a:t>m </a:t>
                </a:r>
                <a:r>
                  <a:rPr lang="en-US" sz="2200" b="1" i="1" dirty="0">
                    <a:solidFill>
                      <a:schemeClr val="tx1"/>
                    </a:solidFill>
                    <a:latin typeface="Arial" panose="020B0604020202020204" pitchFamily="34" charset="0"/>
                    <a:cs typeface="Arial" panose="020B0604020202020204" pitchFamily="34" charset="0"/>
                  </a:rPr>
                  <a:t>sin (ωt + φ</a:t>
                </a:r>
                <a:r>
                  <a:rPr lang="en-US" sz="2200" b="1" dirty="0">
                    <a:solidFill>
                      <a:schemeClr val="tx1"/>
                    </a:solidFill>
                    <a:latin typeface="Arial" panose="020B0604020202020204" pitchFamily="34" charset="0"/>
                    <a:cs typeface="Arial" panose="020B0604020202020204" pitchFamily="34" charset="0"/>
                  </a:rPr>
                  <a:t>)      (velocity)  ……..  (6)</a:t>
                </a:r>
                <a:endParaRPr lang="en-US" sz="2200" b="1" i="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The velocity depends on time because the sine function varies with time,  between the values of +1 and -1. </a:t>
                </a:r>
              </a:p>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The quantities in front of the sine function determine the extent of the variation in the velocity, between +</a:t>
                </a:r>
                <a:r>
                  <a:rPr lang="en-US" sz="2200" b="1" i="1" dirty="0">
                    <a:solidFill>
                      <a:srgbClr val="FFFF00"/>
                    </a:solidFill>
                    <a:latin typeface="Arial" panose="020B0604020202020204" pitchFamily="34" charset="0"/>
                    <a:cs typeface="Arial" panose="020B0604020202020204" pitchFamily="34" charset="0"/>
                  </a:rPr>
                  <a:t> </a:t>
                </a:r>
                <a:r>
                  <a:rPr lang="en-US" sz="2200" b="1" i="1" dirty="0" err="1">
                    <a:latin typeface="Arial" panose="020B0604020202020204" pitchFamily="34" charset="0"/>
                    <a:cs typeface="Arial" panose="020B0604020202020204" pitchFamily="34" charset="0"/>
                  </a:rPr>
                  <a:t>ωx</a:t>
                </a:r>
                <a:r>
                  <a:rPr lang="en-US" sz="2200" b="1" i="1" baseline="-25000" dirty="0" err="1">
                    <a:latin typeface="Arial" panose="020B0604020202020204" pitchFamily="34" charset="0"/>
                    <a:cs typeface="Arial" panose="020B0604020202020204" pitchFamily="34" charset="0"/>
                  </a:rPr>
                  <a:t>m</a:t>
                </a:r>
                <a:r>
                  <a:rPr lang="en-US" sz="2200" dirty="0">
                    <a:latin typeface="Arial" panose="020B0604020202020204" pitchFamily="34" charset="0"/>
                    <a:cs typeface="Arial" panose="020B0604020202020204" pitchFamily="34" charset="0"/>
                  </a:rPr>
                  <a:t> and  </a:t>
                </a:r>
              </a:p>
              <a:p>
                <a:pPr marL="0" indent="0">
                  <a:buNone/>
                </a:pPr>
                <a:r>
                  <a:rPr lang="en-US" sz="2200" b="1" dirty="0">
                    <a:latin typeface="Arial" panose="020B0604020202020204" pitchFamily="34" charset="0"/>
                    <a:cs typeface="Arial" panose="020B0604020202020204" pitchFamily="34" charset="0"/>
                  </a:rPr>
                  <a:t>   - </a:t>
                </a:r>
                <a:r>
                  <a:rPr lang="en-US" sz="2200" b="1" i="1" dirty="0" err="1">
                    <a:latin typeface="Arial" panose="020B0604020202020204" pitchFamily="34" charset="0"/>
                    <a:cs typeface="Arial" panose="020B0604020202020204" pitchFamily="34" charset="0"/>
                  </a:rPr>
                  <a:t>ωx</a:t>
                </a:r>
                <a:r>
                  <a:rPr lang="en-US" sz="2200" b="1" i="1" baseline="-25000" dirty="0" err="1">
                    <a:latin typeface="Arial" panose="020B0604020202020204" pitchFamily="34" charset="0"/>
                    <a:cs typeface="Arial" panose="020B0604020202020204" pitchFamily="34" charset="0"/>
                  </a:rPr>
                  <a:t>m</a:t>
                </a:r>
                <a:r>
                  <a:rPr lang="en-US" sz="2200" b="1" i="1" baseline="-250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We say that </a:t>
                </a:r>
                <a:r>
                  <a:rPr lang="en-US" sz="2200" b="1" i="1" dirty="0" err="1">
                    <a:latin typeface="Arial" panose="020B0604020202020204" pitchFamily="34" charset="0"/>
                    <a:cs typeface="Arial" panose="020B0604020202020204" pitchFamily="34" charset="0"/>
                  </a:rPr>
                  <a:t>ωx</a:t>
                </a:r>
                <a:r>
                  <a:rPr lang="en-US" sz="2200" b="1" i="1" baseline="-25000" dirty="0" err="1">
                    <a:latin typeface="Arial" panose="020B0604020202020204" pitchFamily="34" charset="0"/>
                    <a:cs typeface="Arial" panose="020B0604020202020204" pitchFamily="34" charset="0"/>
                  </a:rPr>
                  <a:t>m</a:t>
                </a:r>
                <a:r>
                  <a:rPr lang="en-US" sz="2200" dirty="0">
                    <a:latin typeface="Arial" panose="020B0604020202020204" pitchFamily="34" charset="0"/>
                    <a:cs typeface="Arial" panose="020B0604020202020204" pitchFamily="34" charset="0"/>
                  </a:rPr>
                  <a:t> is the velocity amplitude</a:t>
                </a:r>
                <a:r>
                  <a:rPr lang="en-US" sz="2200" b="1" dirty="0">
                    <a:latin typeface="Arial" panose="020B0604020202020204" pitchFamily="34" charset="0"/>
                    <a:cs typeface="Arial" panose="020B0604020202020204" pitchFamily="34" charset="0"/>
                  </a:rPr>
                  <a:t> </a:t>
                </a:r>
                <a:r>
                  <a:rPr lang="en-US" sz="2200" b="1" i="1" dirty="0" err="1">
                    <a:latin typeface="Arial" panose="020B0604020202020204" pitchFamily="34" charset="0"/>
                    <a:cs typeface="Arial" panose="020B0604020202020204" pitchFamily="34" charset="0"/>
                  </a:rPr>
                  <a:t>v</a:t>
                </a:r>
                <a:r>
                  <a:rPr lang="en-US" sz="2200" b="1" i="1" baseline="-25000" dirty="0" err="1">
                    <a:latin typeface="Arial" panose="020B0604020202020204" pitchFamily="34" charset="0"/>
                    <a:cs typeface="Arial" panose="020B0604020202020204" pitchFamily="34" charset="0"/>
                  </a:rPr>
                  <a:t>m</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of the   	velocity variation. </a:t>
                </a:r>
                <a:r>
                  <a:rPr lang="en-US" sz="2200" b="1" i="1" dirty="0" err="1">
                    <a:latin typeface="Arial" panose="020B0604020202020204" pitchFamily="34" charset="0"/>
                    <a:cs typeface="Arial" panose="020B0604020202020204" pitchFamily="34" charset="0"/>
                  </a:rPr>
                  <a:t>v</a:t>
                </a:r>
                <a:r>
                  <a:rPr lang="en-US" sz="2200" b="1" i="1" baseline="-25000" dirty="0" err="1">
                    <a:latin typeface="Arial" panose="020B0604020202020204" pitchFamily="34" charset="0"/>
                    <a:cs typeface="Arial" panose="020B0604020202020204" pitchFamily="34" charset="0"/>
                  </a:rPr>
                  <a:t>m</a:t>
                </a:r>
                <a:r>
                  <a:rPr lang="en-US" sz="2200" b="1" i="1" dirty="0">
                    <a:latin typeface="Arial" panose="020B0604020202020204" pitchFamily="34" charset="0"/>
                    <a:cs typeface="Arial" panose="020B0604020202020204" pitchFamily="34" charset="0"/>
                  </a:rPr>
                  <a:t>= </a:t>
                </a:r>
                <a:r>
                  <a:rPr lang="en-US" sz="2200" b="1" i="1" dirty="0" err="1">
                    <a:latin typeface="Arial" panose="020B0604020202020204" pitchFamily="34" charset="0"/>
                    <a:cs typeface="Arial" panose="020B0604020202020204" pitchFamily="34" charset="0"/>
                  </a:rPr>
                  <a:t>ωx</a:t>
                </a:r>
                <a:r>
                  <a:rPr lang="en-US" sz="2200" b="1" i="1" baseline="-25000" dirty="0" err="1">
                    <a:latin typeface="Arial" panose="020B0604020202020204" pitchFamily="34" charset="0"/>
                    <a:cs typeface="Arial" panose="020B0604020202020204" pitchFamily="34" charset="0"/>
                  </a:rPr>
                  <a:t>m</a:t>
                </a:r>
                <a:r>
                  <a:rPr lang="en-US" sz="2200" b="1" i="1" baseline="-25000" dirty="0">
                    <a:latin typeface="Arial" panose="020B0604020202020204" pitchFamily="34" charset="0"/>
                    <a:cs typeface="Arial" panose="020B0604020202020204" pitchFamily="34" charset="0"/>
                  </a:rPr>
                  <a:t> . </a:t>
                </a:r>
              </a:p>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When the particle is moving rightward through x = 0, its velocity is positive and the magnitude is at this greatest value.</a:t>
                </a:r>
              </a:p>
              <a:p>
                <a:pPr lvl="0">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When it is moving leftward through x = 0,its velocity is negative and the magnitude is again at this greatest value. </a:t>
                </a:r>
              </a:p>
              <a:p>
                <a:pPr lvl="0">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This variation with time (a negative sine function) is displayed in the graph of Fig. b for a phase constant of </a:t>
                </a:r>
                <a:r>
                  <a:rPr lang="en-US" sz="2200" dirty="0">
                    <a:solidFill>
                      <a:prstClr val="black"/>
                    </a:solidFill>
                    <a:latin typeface="Arial" panose="020B0604020202020204" pitchFamily="34" charset="0"/>
                    <a:ea typeface="Cambria Math" panose="02040503050406030204" pitchFamily="18" charset="0"/>
                    <a:cs typeface="Arial" panose="020B0604020202020204" pitchFamily="34" charset="0"/>
                  </a:rPr>
                  <a:t>φ </a:t>
                </a:r>
                <a:r>
                  <a:rPr lang="en-US" sz="2200" dirty="0">
                    <a:solidFill>
                      <a:prstClr val="black"/>
                    </a:solidFill>
                    <a:latin typeface="Arial" panose="020B0604020202020204" pitchFamily="34" charset="0"/>
                    <a:cs typeface="Arial" panose="020B0604020202020204" pitchFamily="34" charset="0"/>
                  </a:rPr>
                  <a:t>= 0, which corresponds to the cosine function for the displacement versus time shown in Fig. a.</a:t>
                </a:r>
                <a:endParaRPr lang="en-US" dirty="0"/>
              </a:p>
            </p:txBody>
          </p:sp>
        </mc:Choice>
        <mc:Fallback xmlns="">
          <p:sp>
            <p:nvSpPr>
              <p:cNvPr id="5" name="Content Placeholder 4">
                <a:extLst>
                  <a:ext uri="{FF2B5EF4-FFF2-40B4-BE49-F238E27FC236}">
                    <a16:creationId xmlns:a16="http://schemas.microsoft.com/office/drawing/2014/main" id="{FDD956EE-F7AE-4B40-8A23-E22A9B59A3BA}"/>
                  </a:ext>
                </a:extLst>
              </p:cNvPr>
              <p:cNvSpPr>
                <a:spLocks noGrp="1" noRot="1" noChangeAspect="1" noMove="1" noResize="1" noEditPoints="1" noAdjustHandles="1" noChangeArrowheads="1" noChangeShapeType="1" noTextEdit="1"/>
              </p:cNvSpPr>
              <p:nvPr>
                <p:ph idx="1"/>
              </p:nvPr>
            </p:nvSpPr>
            <p:spPr>
              <a:xfrm>
                <a:off x="202595" y="163134"/>
                <a:ext cx="7845287" cy="6265692"/>
              </a:xfrm>
              <a:blipFill>
                <a:blip r:embed="rId2"/>
                <a:stretch>
                  <a:fillRect l="-777" t="-973" r="-777" b="-19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0E671D5-A271-4710-86B3-96A1FBC53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872" y="1017097"/>
            <a:ext cx="4072713" cy="4562068"/>
          </a:xfrm>
          <a:prstGeom prst="rect">
            <a:avLst/>
          </a:prstGeom>
        </p:spPr>
      </p:pic>
      <p:sp>
        <p:nvSpPr>
          <p:cNvPr id="2" name="Rectangle 1">
            <a:extLst>
              <a:ext uri="{FF2B5EF4-FFF2-40B4-BE49-F238E27FC236}">
                <a16:creationId xmlns:a16="http://schemas.microsoft.com/office/drawing/2014/main" id="{3B8C5DA8-2693-484E-BC1C-4FA7D44DC7C8}"/>
              </a:ext>
            </a:extLst>
          </p:cNvPr>
          <p:cNvSpPr/>
          <p:nvPr/>
        </p:nvSpPr>
        <p:spPr>
          <a:xfrm>
            <a:off x="8635355" y="245452"/>
            <a:ext cx="2552302" cy="369332"/>
          </a:xfrm>
          <a:prstGeom prst="rect">
            <a:avLst/>
          </a:prstGeom>
        </p:spPr>
        <p:txBody>
          <a:bodyPr wrap="none">
            <a:spAutoFit/>
          </a:bodyPr>
          <a:lstStyle/>
          <a:p>
            <a:r>
              <a:rPr lang="en-US" b="1" i="1" dirty="0">
                <a:latin typeface="Arial" panose="020B0604020202020204" pitchFamily="34" charset="0"/>
                <a:cs typeface="Arial" panose="020B0604020202020204" pitchFamily="34" charset="0"/>
              </a:rPr>
              <a:t>x (t) = x</a:t>
            </a:r>
            <a:r>
              <a:rPr lang="en-US" b="1" i="1" baseline="-25000" dirty="0">
                <a:latin typeface="Arial" panose="020B0604020202020204" pitchFamily="34" charset="0"/>
                <a:cs typeface="Arial" panose="020B0604020202020204" pitchFamily="34" charset="0"/>
              </a:rPr>
              <a:t>m </a:t>
            </a:r>
            <a:r>
              <a:rPr lang="en-US" b="1" i="1" dirty="0">
                <a:latin typeface="Arial" panose="020B0604020202020204" pitchFamily="34" charset="0"/>
                <a:cs typeface="Arial" panose="020B0604020202020204" pitchFamily="34" charset="0"/>
              </a:rPr>
              <a:t>cos (</a:t>
            </a:r>
            <a:r>
              <a:rPr lang="en-US" b="1" i="1" dirty="0" err="1">
                <a:latin typeface="Arial" panose="020B0604020202020204" pitchFamily="34" charset="0"/>
                <a:cs typeface="Arial" panose="020B0604020202020204" pitchFamily="34" charset="0"/>
              </a:rPr>
              <a:t>ωt</a:t>
            </a:r>
            <a:r>
              <a:rPr lang="en-US" b="1" i="1" dirty="0">
                <a:latin typeface="Arial" panose="020B0604020202020204" pitchFamily="34" charset="0"/>
                <a:cs typeface="Arial" panose="020B0604020202020204" pitchFamily="34" charset="0"/>
              </a:rPr>
              <a:t> + φ</a:t>
            </a:r>
            <a:r>
              <a:rPr lang="en-US" b="1" dirty="0">
                <a:latin typeface="Arial" panose="020B060402020202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156545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A476FB-5B72-41CC-82D9-50F041C9DE58}"/>
                  </a:ext>
                </a:extLst>
              </p:cNvPr>
              <p:cNvSpPr>
                <a:spLocks noGrp="1"/>
              </p:cNvSpPr>
              <p:nvPr>
                <p:ph idx="1"/>
              </p:nvPr>
            </p:nvSpPr>
            <p:spPr>
              <a:xfrm>
                <a:off x="477078" y="393555"/>
                <a:ext cx="7513983" cy="6192774"/>
              </a:xfrm>
            </p:spPr>
            <p:txBody>
              <a:bodyPr>
                <a:normAutofit lnSpcReduction="10000"/>
              </a:bodyPr>
              <a:lstStyle/>
              <a:p>
                <a:pPr marL="0" indent="0">
                  <a:buNone/>
                </a:pPr>
                <a:r>
                  <a:rPr lang="en-US" sz="2000" b="1" dirty="0">
                    <a:latin typeface="Arial" panose="020B0604020202020204" pitchFamily="34" charset="0"/>
                    <a:cs typeface="Arial" panose="020B0604020202020204" pitchFamily="34" charset="0"/>
                  </a:rPr>
                  <a:t>The Acceleration of SHM :</a:t>
                </a:r>
              </a:p>
              <a:p>
                <a:pPr marL="0" indent="0">
                  <a:buNone/>
                </a:pPr>
                <a:r>
                  <a:rPr lang="en-US" sz="2000" dirty="0">
                    <a:latin typeface="Arial" panose="020B0604020202020204" pitchFamily="34" charset="0"/>
                    <a:cs typeface="Arial" panose="020B0604020202020204" pitchFamily="34" charset="0"/>
                  </a:rPr>
                  <a:t>It can be found by differentiating the velocity function of Eq. 6 with respect to time to get the acceleration function of the particle in simple harmonic motion:</a:t>
                </a:r>
              </a:p>
              <a:p>
                <a:pPr marL="0" indent="0">
                  <a:buNone/>
                </a:pPr>
                <a:r>
                  <a:rPr lang="en-US" sz="2000" b="1" i="1" dirty="0">
                    <a:solidFill>
                      <a:schemeClr val="tx1"/>
                    </a:solidFill>
                    <a:latin typeface="Arial" panose="020B0604020202020204" pitchFamily="34" charset="0"/>
                    <a:cs typeface="Arial" panose="020B0604020202020204" pitchFamily="34" charset="0"/>
                  </a:rPr>
                  <a:t>         a(t) =  </a:t>
                </a:r>
                <a14:m>
                  <m:oMath xmlns:m="http://schemas.openxmlformats.org/officeDocument/2006/math">
                    <m:f>
                      <m:fPr>
                        <m:ctrlPr>
                          <a:rPr lang="en-US" sz="2000" b="1" i="1">
                            <a:solidFill>
                              <a:schemeClr val="tx1"/>
                            </a:solidFill>
                            <a:latin typeface="Cambria Math" panose="02040503050406030204" pitchFamily="18" charset="0"/>
                          </a:rPr>
                        </m:ctrlPr>
                      </m:fPr>
                      <m:num>
                        <m:r>
                          <a:rPr lang="en-US" sz="2000" b="1" i="1">
                            <a:solidFill>
                              <a:schemeClr val="tx1"/>
                            </a:solidFill>
                            <a:latin typeface="Cambria Math" panose="02040503050406030204" pitchFamily="18" charset="0"/>
                          </a:rPr>
                          <m:t>𝒅</m:t>
                        </m:r>
                        <m:r>
                          <a:rPr lang="en-US" sz="2000" b="1" i="1">
                            <a:solidFill>
                              <a:schemeClr val="tx1"/>
                            </a:solidFill>
                            <a:latin typeface="Cambria Math" panose="02040503050406030204" pitchFamily="18" charset="0"/>
                          </a:rPr>
                          <m:t> </m:t>
                        </m:r>
                      </m:num>
                      <m:den>
                        <m:r>
                          <a:rPr lang="en-US" sz="2000" b="1" i="1">
                            <a:solidFill>
                              <a:schemeClr val="tx1"/>
                            </a:solidFill>
                            <a:latin typeface="Cambria Math" panose="02040503050406030204" pitchFamily="18" charset="0"/>
                          </a:rPr>
                          <m:t>𝒅𝒕</m:t>
                        </m:r>
                      </m:den>
                    </m:f>
                  </m:oMath>
                </a14:m>
                <a:r>
                  <a:rPr lang="en-US" sz="2000" b="1" i="1" dirty="0">
                    <a:solidFill>
                      <a:schemeClr val="tx1"/>
                    </a:solidFill>
                    <a:latin typeface="Arial" panose="020B0604020202020204" pitchFamily="34" charset="0"/>
                    <a:cs typeface="Arial" panose="020B0604020202020204" pitchFamily="34" charset="0"/>
                  </a:rPr>
                  <a:t> v(t) = </a:t>
                </a:r>
                <a14:m>
                  <m:oMath xmlns:m="http://schemas.openxmlformats.org/officeDocument/2006/math">
                    <m:f>
                      <m:fPr>
                        <m:ctrlPr>
                          <a:rPr lang="en-US" sz="2000" b="1" i="1">
                            <a:solidFill>
                              <a:schemeClr val="tx1"/>
                            </a:solidFill>
                            <a:latin typeface="Cambria Math" panose="02040503050406030204" pitchFamily="18" charset="0"/>
                            <a:ea typeface="Cambria Math" panose="02040503050406030204" pitchFamily="18" charset="0"/>
                          </a:rPr>
                        </m:ctrlPr>
                      </m:fPr>
                      <m:num>
                        <m:r>
                          <a:rPr lang="en-US" sz="2000" b="1" i="1">
                            <a:solidFill>
                              <a:schemeClr val="tx1"/>
                            </a:solidFill>
                            <a:latin typeface="Cambria Math" panose="02040503050406030204" pitchFamily="18" charset="0"/>
                            <a:ea typeface="Cambria Math" panose="02040503050406030204" pitchFamily="18" charset="0"/>
                          </a:rPr>
                          <m:t>𝒅</m:t>
                        </m:r>
                        <m:r>
                          <a:rPr lang="en-US" sz="2000" b="1" i="1">
                            <a:solidFill>
                              <a:schemeClr val="tx1"/>
                            </a:solidFill>
                            <a:latin typeface="Cambria Math" panose="02040503050406030204" pitchFamily="18" charset="0"/>
                            <a:ea typeface="Cambria Math" panose="02040503050406030204" pitchFamily="18" charset="0"/>
                          </a:rPr>
                          <m:t> </m:t>
                        </m:r>
                      </m:num>
                      <m:den>
                        <m:r>
                          <a:rPr lang="en-US" sz="2000" b="1" i="1">
                            <a:solidFill>
                              <a:schemeClr val="tx1"/>
                            </a:solidFill>
                            <a:latin typeface="Cambria Math" panose="02040503050406030204" pitchFamily="18" charset="0"/>
                            <a:ea typeface="Cambria Math" panose="02040503050406030204" pitchFamily="18" charset="0"/>
                          </a:rPr>
                          <m:t>𝒅𝒕</m:t>
                        </m:r>
                      </m:den>
                    </m:f>
                  </m:oMath>
                </a14:m>
                <a:r>
                  <a:rPr lang="en-US" sz="2000" b="1" i="1" dirty="0">
                    <a:solidFill>
                      <a:schemeClr val="tx1"/>
                    </a:solidFill>
                    <a:latin typeface="Arial" panose="020B0604020202020204" pitchFamily="34" charset="0"/>
                    <a:ea typeface="Cambria Math" panose="02040503050406030204" pitchFamily="18" charset="0"/>
                    <a:cs typeface="Arial" panose="020B0604020202020204" pitchFamily="34" charset="0"/>
                  </a:rPr>
                  <a:t>  </a:t>
                </a:r>
                <a:r>
                  <a:rPr lang="en-US" sz="2000" b="1" i="1" dirty="0">
                    <a:solidFill>
                      <a:schemeClr val="tx1"/>
                    </a:solidFill>
                    <a:latin typeface="Arial" panose="020B0604020202020204" pitchFamily="34" charset="0"/>
                    <a:cs typeface="Arial" panose="020B0604020202020204" pitchFamily="34" charset="0"/>
                  </a:rPr>
                  <a:t>[- ω x</a:t>
                </a:r>
                <a:r>
                  <a:rPr lang="en-US" sz="2000" b="1" i="1" baseline="-25000" dirty="0">
                    <a:solidFill>
                      <a:schemeClr val="tx1"/>
                    </a:solidFill>
                    <a:latin typeface="Arial" panose="020B0604020202020204" pitchFamily="34" charset="0"/>
                    <a:cs typeface="Arial" panose="020B0604020202020204" pitchFamily="34" charset="0"/>
                  </a:rPr>
                  <a:t>m </a:t>
                </a:r>
                <a:r>
                  <a:rPr lang="en-US" sz="2000" b="1" i="1" dirty="0">
                    <a:solidFill>
                      <a:schemeClr val="tx1"/>
                    </a:solidFill>
                    <a:latin typeface="Arial" panose="020B0604020202020204" pitchFamily="34" charset="0"/>
                    <a:cs typeface="Arial" panose="020B0604020202020204" pitchFamily="34" charset="0"/>
                  </a:rPr>
                  <a:t>sin (ωt + φ) ]</a:t>
                </a:r>
              </a:p>
              <a:p>
                <a:pPr marL="0" indent="0">
                  <a:buNone/>
                </a:pPr>
                <a:r>
                  <a:rPr lang="en-US" sz="2000" b="1" i="1" dirty="0">
                    <a:solidFill>
                      <a:schemeClr val="tx1"/>
                    </a:solidFill>
                    <a:latin typeface="Arial" panose="020B0604020202020204" pitchFamily="34" charset="0"/>
                    <a:cs typeface="Arial" panose="020B0604020202020204" pitchFamily="34" charset="0"/>
                  </a:rPr>
                  <a:t>         a(t) = - ω</a:t>
                </a:r>
                <a:r>
                  <a:rPr lang="en-US" sz="2000" b="1" i="1" baseline="30000" dirty="0">
                    <a:solidFill>
                      <a:schemeClr val="tx1"/>
                    </a:solidFill>
                    <a:latin typeface="Arial" panose="020B0604020202020204" pitchFamily="34" charset="0"/>
                    <a:cs typeface="Arial" panose="020B0604020202020204" pitchFamily="34" charset="0"/>
                  </a:rPr>
                  <a:t>2</a:t>
                </a:r>
                <a:r>
                  <a:rPr lang="en-US" sz="2000" b="1" i="1" dirty="0">
                    <a:solidFill>
                      <a:schemeClr val="tx1"/>
                    </a:solidFill>
                    <a:latin typeface="Arial" panose="020B0604020202020204" pitchFamily="34" charset="0"/>
                    <a:cs typeface="Arial" panose="020B0604020202020204" pitchFamily="34" charset="0"/>
                  </a:rPr>
                  <a:t> x</a:t>
                </a:r>
                <a:r>
                  <a:rPr lang="en-US" sz="2000" b="1" i="1" baseline="-25000" dirty="0">
                    <a:solidFill>
                      <a:schemeClr val="tx1"/>
                    </a:solidFill>
                    <a:latin typeface="Arial" panose="020B0604020202020204" pitchFamily="34" charset="0"/>
                    <a:cs typeface="Arial" panose="020B0604020202020204" pitchFamily="34" charset="0"/>
                  </a:rPr>
                  <a:t>m </a:t>
                </a:r>
                <a:r>
                  <a:rPr lang="en-US" sz="2000" b="1" i="1" dirty="0">
                    <a:solidFill>
                      <a:schemeClr val="tx1"/>
                    </a:solidFill>
                    <a:latin typeface="Arial" panose="020B0604020202020204" pitchFamily="34" charset="0"/>
                    <a:cs typeface="Arial" panose="020B0604020202020204" pitchFamily="34" charset="0"/>
                  </a:rPr>
                  <a:t> cos (ωt + φ)     (acceleration) ….. (7)</a:t>
                </a:r>
              </a:p>
              <a:p>
                <a:pPr marL="0" lvl="0" indent="0">
                  <a:lnSpc>
                    <a:spcPct val="100000"/>
                  </a:lnSpc>
                  <a:spcBef>
                    <a:spcPts val="0"/>
                  </a:spcBef>
                  <a:buFont typeface="Wingdings" panose="05000000000000000000" pitchFamily="2" charset="2"/>
                  <a:buChar char="Ø"/>
                </a:pPr>
                <a:endParaRPr lang="en-US" sz="2000" dirty="0">
                  <a:solidFill>
                    <a:prstClr val="black"/>
                  </a:solidFill>
                  <a:latin typeface="Arial" panose="020B0604020202020204" pitchFamily="34" charset="0"/>
                  <a:cs typeface="Arial" panose="020B0604020202020204" pitchFamily="34" charset="0"/>
                </a:endParaRPr>
              </a:p>
              <a:p>
                <a:pPr marL="0" lvl="0" indent="0">
                  <a:lnSpc>
                    <a:spcPct val="100000"/>
                  </a:lnSpc>
                  <a:spcBef>
                    <a:spcPts val="0"/>
                  </a:spcBef>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acceleration varies because the cosine function varies with time, between +1 and   -1.The variation in the magnitude of the acceleration is set by the acceleration amplitude </a:t>
                </a:r>
                <a:r>
                  <a:rPr lang="en-US" sz="2000" b="1" i="1" dirty="0">
                    <a:solidFill>
                      <a:prstClr val="black"/>
                    </a:solidFill>
                    <a:latin typeface="Arial" panose="020B0604020202020204" pitchFamily="34" charset="0"/>
                    <a:cs typeface="Arial" panose="020B0604020202020204" pitchFamily="34" charset="0"/>
                  </a:rPr>
                  <a:t>a</a:t>
                </a:r>
                <a:r>
                  <a:rPr lang="en-US" sz="2000" b="1" i="1" baseline="-25000" dirty="0">
                    <a:solidFill>
                      <a:prstClr val="black"/>
                    </a:solidFill>
                    <a:latin typeface="Arial" panose="020B0604020202020204" pitchFamily="34" charset="0"/>
                    <a:cs typeface="Arial" panose="020B0604020202020204" pitchFamily="34" charset="0"/>
                  </a:rPr>
                  <a:t>m</a:t>
                </a:r>
                <a:r>
                  <a:rPr lang="en-US" sz="2000" dirty="0">
                    <a:solidFill>
                      <a:prstClr val="black"/>
                    </a:solidFill>
                    <a:latin typeface="Arial" panose="020B0604020202020204" pitchFamily="34" charset="0"/>
                    <a:cs typeface="Arial" panose="020B0604020202020204" pitchFamily="34" charset="0"/>
                  </a:rPr>
                  <a:t>, which is the product </a:t>
                </a:r>
                <a:r>
                  <a:rPr lang="en-US" sz="2000" b="1" i="1" dirty="0">
                    <a:solidFill>
                      <a:prstClr val="black"/>
                    </a:solidFill>
                    <a:latin typeface="Arial" panose="020B0604020202020204" pitchFamily="34" charset="0"/>
                    <a:cs typeface="Arial" panose="020B0604020202020204" pitchFamily="34" charset="0"/>
                  </a:rPr>
                  <a:t>ω</a:t>
                </a:r>
                <a:r>
                  <a:rPr lang="en-US" sz="2000" b="1" i="1" baseline="30000" dirty="0">
                    <a:solidFill>
                      <a:prstClr val="black"/>
                    </a:solidFill>
                    <a:latin typeface="Arial" panose="020B0604020202020204" pitchFamily="34" charset="0"/>
                    <a:cs typeface="Arial" panose="020B0604020202020204" pitchFamily="34" charset="0"/>
                  </a:rPr>
                  <a:t>2</a:t>
                </a:r>
                <a:r>
                  <a:rPr lang="en-US" sz="2000" b="1" i="1" dirty="0">
                    <a:solidFill>
                      <a:prstClr val="black"/>
                    </a:solidFill>
                    <a:latin typeface="Arial" panose="020B0604020202020204" pitchFamily="34" charset="0"/>
                    <a:cs typeface="Arial" panose="020B0604020202020204" pitchFamily="34" charset="0"/>
                  </a:rPr>
                  <a:t> x</a:t>
                </a:r>
                <a:r>
                  <a:rPr lang="en-US" sz="2000" b="1" i="1" baseline="-25000" dirty="0">
                    <a:solidFill>
                      <a:prstClr val="black"/>
                    </a:solidFill>
                    <a:latin typeface="Arial" panose="020B0604020202020204" pitchFamily="34" charset="0"/>
                    <a:cs typeface="Arial" panose="020B0604020202020204" pitchFamily="34" charset="0"/>
                  </a:rPr>
                  <a:t>m</a:t>
                </a:r>
                <a:r>
                  <a:rPr lang="en-US" sz="2000" b="1" i="1"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that multiplies the cosine function. </a:t>
                </a:r>
                <a:r>
                  <a:rPr lang="en-US" sz="2000" b="1" i="1" dirty="0">
                    <a:solidFill>
                      <a:prstClr val="black"/>
                    </a:solidFill>
                    <a:latin typeface="Arial" panose="020B0604020202020204" pitchFamily="34" charset="0"/>
                    <a:cs typeface="Arial" panose="020B0604020202020204" pitchFamily="34" charset="0"/>
                  </a:rPr>
                  <a:t>a</a:t>
                </a:r>
                <a:r>
                  <a:rPr lang="en-US" sz="2000" b="1" i="1" baseline="-25000" dirty="0">
                    <a:solidFill>
                      <a:prstClr val="black"/>
                    </a:solidFill>
                    <a:latin typeface="Arial" panose="020B0604020202020204" pitchFamily="34" charset="0"/>
                    <a:cs typeface="Arial" panose="020B0604020202020204" pitchFamily="34" charset="0"/>
                  </a:rPr>
                  <a:t>m</a:t>
                </a:r>
                <a:r>
                  <a:rPr lang="en-US" sz="2000" b="1" i="1" dirty="0">
                    <a:solidFill>
                      <a:prstClr val="black"/>
                    </a:solidFill>
                    <a:latin typeface="Arial" panose="020B0604020202020204" pitchFamily="34" charset="0"/>
                    <a:cs typeface="Arial" panose="020B0604020202020204" pitchFamily="34" charset="0"/>
                  </a:rPr>
                  <a:t>= ω</a:t>
                </a:r>
                <a:r>
                  <a:rPr lang="en-US" sz="2000" b="1" i="1" baseline="30000" dirty="0">
                    <a:solidFill>
                      <a:prstClr val="black"/>
                    </a:solidFill>
                    <a:latin typeface="Arial" panose="020B0604020202020204" pitchFamily="34" charset="0"/>
                    <a:cs typeface="Arial" panose="020B0604020202020204" pitchFamily="34" charset="0"/>
                  </a:rPr>
                  <a:t>2</a:t>
                </a:r>
                <a:r>
                  <a:rPr lang="en-US" sz="2000" b="1" i="1" dirty="0">
                    <a:solidFill>
                      <a:prstClr val="black"/>
                    </a:solidFill>
                    <a:latin typeface="Arial" panose="020B0604020202020204" pitchFamily="34" charset="0"/>
                    <a:cs typeface="Arial" panose="020B0604020202020204" pitchFamily="34" charset="0"/>
                  </a:rPr>
                  <a:t> x</a:t>
                </a:r>
                <a:r>
                  <a:rPr lang="en-US" sz="2000" b="1" i="1" baseline="-25000" dirty="0">
                    <a:solidFill>
                      <a:prstClr val="black"/>
                    </a:solidFill>
                    <a:latin typeface="Arial" panose="020B0604020202020204" pitchFamily="34" charset="0"/>
                    <a:cs typeface="Arial" panose="020B0604020202020204" pitchFamily="34" charset="0"/>
                  </a:rPr>
                  <a:t>m</a:t>
                </a:r>
                <a:r>
                  <a:rPr lang="en-US" sz="2000" b="1" i="1" dirty="0">
                    <a:solidFill>
                      <a:prstClr val="black"/>
                    </a:solidFill>
                    <a:latin typeface="Arial" panose="020B0604020202020204" pitchFamily="34" charset="0"/>
                    <a:cs typeface="Arial" panose="020B0604020202020204" pitchFamily="34" charset="0"/>
                  </a:rPr>
                  <a:t> </a:t>
                </a:r>
              </a:p>
              <a:p>
                <a:pPr marL="0" lvl="0" indent="0">
                  <a:lnSpc>
                    <a:spcPct val="100000"/>
                  </a:lnSpc>
                  <a:spcBef>
                    <a:spcPts val="0"/>
                  </a:spcBef>
                  <a:buNone/>
                </a:pPr>
                <a:endParaRPr lang="en-US" sz="2000" dirty="0">
                  <a:solidFill>
                    <a:prstClr val="black"/>
                  </a:solidFill>
                  <a:latin typeface="Arial" panose="020B0604020202020204" pitchFamily="34" charset="0"/>
                  <a:cs typeface="Arial" panose="020B0604020202020204" pitchFamily="34" charset="0"/>
                </a:endParaRPr>
              </a:p>
              <a:p>
                <a:pPr marL="0" lvl="0" indent="0">
                  <a:lnSpc>
                    <a:spcPct val="100000"/>
                  </a:lnSpc>
                  <a:spcBef>
                    <a:spcPts val="0"/>
                  </a:spcBef>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Figure c  displays </a:t>
                </a:r>
                <a:r>
                  <a:rPr lang="en-US" sz="2000" b="1" dirty="0">
                    <a:solidFill>
                      <a:prstClr val="black"/>
                    </a:solidFill>
                    <a:latin typeface="Arial" panose="020B0604020202020204" pitchFamily="34" charset="0"/>
                    <a:cs typeface="Arial" panose="020B0604020202020204" pitchFamily="34" charset="0"/>
                  </a:rPr>
                  <a:t>Eq. 7 </a:t>
                </a:r>
                <a:r>
                  <a:rPr lang="en-US" sz="2000" dirty="0">
                    <a:solidFill>
                      <a:prstClr val="black"/>
                    </a:solidFill>
                    <a:latin typeface="Arial" panose="020B0604020202020204" pitchFamily="34" charset="0"/>
                    <a:cs typeface="Arial" panose="020B0604020202020204" pitchFamily="34" charset="0"/>
                  </a:rPr>
                  <a:t>for a phase constant </a:t>
                </a:r>
                <a:r>
                  <a:rPr lang="en-US" sz="2000" b="1" dirty="0">
                    <a:solidFill>
                      <a:prstClr val="black"/>
                    </a:solidFill>
                    <a:latin typeface="Arial" panose="020B0604020202020204" pitchFamily="34" charset="0"/>
                    <a:ea typeface="Cambria Math" panose="02040503050406030204" pitchFamily="18" charset="0"/>
                    <a:cs typeface="Arial" panose="020B0604020202020204" pitchFamily="34" charset="0"/>
                  </a:rPr>
                  <a:t>φ </a:t>
                </a:r>
                <a:r>
                  <a:rPr lang="en-US" sz="2000" b="1" dirty="0">
                    <a:solidFill>
                      <a:prstClr val="black"/>
                    </a:solidFill>
                    <a:latin typeface="Arial" panose="020B0604020202020204" pitchFamily="34" charset="0"/>
                    <a:cs typeface="Arial" panose="020B0604020202020204" pitchFamily="34" charset="0"/>
                  </a:rPr>
                  <a:t>= 0</a:t>
                </a:r>
                <a:r>
                  <a:rPr lang="en-US" sz="2000" dirty="0">
                    <a:solidFill>
                      <a:prstClr val="black"/>
                    </a:solidFill>
                    <a:latin typeface="Arial" panose="020B0604020202020204" pitchFamily="34" charset="0"/>
                    <a:cs typeface="Arial" panose="020B0604020202020204" pitchFamily="34" charset="0"/>
                  </a:rPr>
                  <a:t>, consistent with Figs. a and b. Note that the acceleration magnitude is zero when the cosine is zero , which is when the particle is at </a:t>
                </a:r>
                <a:r>
                  <a:rPr lang="en-US" sz="2000" b="1" dirty="0">
                    <a:solidFill>
                      <a:prstClr val="black"/>
                    </a:solidFill>
                    <a:latin typeface="Arial" panose="020B0604020202020204" pitchFamily="34" charset="0"/>
                    <a:cs typeface="Arial" panose="020B0604020202020204" pitchFamily="34" charset="0"/>
                  </a:rPr>
                  <a:t>x = 0</a:t>
                </a:r>
                <a:r>
                  <a:rPr lang="en-US" sz="2000" dirty="0">
                    <a:solidFill>
                      <a:prstClr val="black"/>
                    </a:solidFill>
                    <a:latin typeface="Arial" panose="020B0604020202020204" pitchFamily="34" charset="0"/>
                    <a:cs typeface="Arial" panose="020B0604020202020204" pitchFamily="34" charset="0"/>
                  </a:rPr>
                  <a:t>.</a:t>
                </a:r>
              </a:p>
              <a:p>
                <a:pPr marL="0" lvl="0" indent="0">
                  <a:lnSpc>
                    <a:spcPct val="100000"/>
                  </a:lnSpc>
                  <a:spcBef>
                    <a:spcPts val="0"/>
                  </a:spcBef>
                  <a:buFont typeface="Wingdings" panose="05000000000000000000" pitchFamily="2" charset="2"/>
                  <a:buChar char="Ø"/>
                </a:pPr>
                <a:endParaRPr lang="en-US" sz="2000" dirty="0">
                  <a:solidFill>
                    <a:prstClr val="black"/>
                  </a:solidFill>
                  <a:latin typeface="Arial" panose="020B0604020202020204" pitchFamily="34" charset="0"/>
                  <a:cs typeface="Arial" panose="020B0604020202020204" pitchFamily="34" charset="0"/>
                </a:endParaRPr>
              </a:p>
              <a:p>
                <a:pPr marL="0" lvl="0" indent="0">
                  <a:lnSpc>
                    <a:spcPct val="100000"/>
                  </a:lnSpc>
                  <a:spcBef>
                    <a:spcPts val="0"/>
                  </a:spcBef>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And the acceleration magnitude is maximum when the cosine magnitude is maximum, which is when the particle is at an extreme point, where it has been slowed to a stop so that its motion can be reversed.</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CA476FB-5B72-41CC-82D9-50F041C9DE58}"/>
                  </a:ext>
                </a:extLst>
              </p:cNvPr>
              <p:cNvSpPr>
                <a:spLocks noGrp="1" noRot="1" noChangeAspect="1" noMove="1" noResize="1" noEditPoints="1" noAdjustHandles="1" noChangeArrowheads="1" noChangeShapeType="1" noTextEdit="1"/>
              </p:cNvSpPr>
              <p:nvPr>
                <p:ph idx="1"/>
              </p:nvPr>
            </p:nvSpPr>
            <p:spPr>
              <a:xfrm>
                <a:off x="477078" y="393555"/>
                <a:ext cx="7513983" cy="6192774"/>
              </a:xfrm>
              <a:blipFill>
                <a:blip r:embed="rId2"/>
                <a:stretch>
                  <a:fillRect l="-811" t="-1478" r="-15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37D68F9-4C5C-4BB2-943F-65DDB7B34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791" y="1052541"/>
            <a:ext cx="4362358" cy="4886517"/>
          </a:xfrm>
          <a:prstGeom prst="rect">
            <a:avLst/>
          </a:prstGeom>
        </p:spPr>
      </p:pic>
    </p:spTree>
    <p:extLst>
      <p:ext uri="{BB962C8B-B14F-4D97-AF65-F5344CB8AC3E}">
        <p14:creationId xmlns:p14="http://schemas.microsoft.com/office/powerpoint/2010/main" val="138932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2FFE3-C98B-481D-8747-64F2B8BCD38A}"/>
              </a:ext>
            </a:extLst>
          </p:cNvPr>
          <p:cNvSpPr>
            <a:spLocks noGrp="1"/>
          </p:cNvSpPr>
          <p:nvPr>
            <p:ph idx="1"/>
          </p:nvPr>
        </p:nvSpPr>
        <p:spPr>
          <a:xfrm>
            <a:off x="695740" y="689114"/>
            <a:ext cx="10800520" cy="5234608"/>
          </a:xfrm>
        </p:spPr>
        <p:txBody>
          <a:bodyPr>
            <a:normAutofit/>
          </a:bodyPr>
          <a:lstStyle/>
          <a:p>
            <a:pPr marL="0" indent="0">
              <a:buNone/>
            </a:pPr>
            <a:r>
              <a:rPr lang="en-US" sz="2000" b="1" i="1" dirty="0">
                <a:solidFill>
                  <a:srgbClr val="FFFF00"/>
                </a:solidFill>
                <a:latin typeface="Arial" panose="020B0604020202020204" pitchFamily="34" charset="0"/>
                <a:cs typeface="Arial" panose="020B0604020202020204" pitchFamily="34" charset="0"/>
              </a:rPr>
              <a:t>          </a:t>
            </a:r>
            <a:r>
              <a:rPr lang="en-US" sz="2000" b="1" i="1" dirty="0">
                <a:latin typeface="Arial" panose="020B0604020202020204" pitchFamily="34" charset="0"/>
                <a:cs typeface="Arial" panose="020B0604020202020204" pitchFamily="34" charset="0"/>
              </a:rPr>
              <a:t>x (t) = x</a:t>
            </a:r>
            <a:r>
              <a:rPr lang="en-US" sz="2000" b="1" i="1" baseline="-25000" dirty="0">
                <a:latin typeface="Arial" panose="020B0604020202020204" pitchFamily="34" charset="0"/>
                <a:cs typeface="Arial" panose="020B0604020202020204" pitchFamily="34" charset="0"/>
              </a:rPr>
              <a:t>m </a:t>
            </a:r>
            <a:r>
              <a:rPr lang="en-US" sz="2000" b="1" i="1" dirty="0">
                <a:latin typeface="Arial" panose="020B0604020202020204" pitchFamily="34" charset="0"/>
                <a:cs typeface="Arial" panose="020B0604020202020204" pitchFamily="34" charset="0"/>
              </a:rPr>
              <a:t>cos (</a:t>
            </a:r>
            <a:r>
              <a:rPr lang="en-US" sz="2000" b="1" i="1" dirty="0" err="1">
                <a:latin typeface="Arial" panose="020B0604020202020204" pitchFamily="34" charset="0"/>
                <a:cs typeface="Arial" panose="020B0604020202020204" pitchFamily="34" charset="0"/>
              </a:rPr>
              <a:t>ωt</a:t>
            </a:r>
            <a:r>
              <a:rPr lang="en-US" sz="2000" b="1" i="1" dirty="0">
                <a:latin typeface="Arial" panose="020B0604020202020204" pitchFamily="34" charset="0"/>
                <a:cs typeface="Arial" panose="020B0604020202020204" pitchFamily="34" charset="0"/>
              </a:rPr>
              <a:t> + φ</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(displacement) ……. (1)</a:t>
            </a:r>
          </a:p>
          <a:p>
            <a:pPr marL="0" indent="0">
              <a:buNone/>
            </a:pPr>
            <a:r>
              <a:rPr lang="en-US" sz="2000" dirty="0">
                <a:latin typeface="Arial" panose="020B0604020202020204" pitchFamily="34" charset="0"/>
                <a:cs typeface="Arial" panose="020B0604020202020204" pitchFamily="34" charset="0"/>
              </a:rPr>
              <a:t>         </a:t>
            </a:r>
            <a:r>
              <a:rPr lang="en-US" sz="2000" b="1" i="1" dirty="0">
                <a:latin typeface="Arial" panose="020B0604020202020204" pitchFamily="34" charset="0"/>
                <a:cs typeface="Arial" panose="020B0604020202020204" pitchFamily="34" charset="0"/>
              </a:rPr>
              <a:t>a(t) = - ω</a:t>
            </a:r>
            <a:r>
              <a:rPr lang="en-US" sz="2000" b="1" i="1" baseline="30000" dirty="0">
                <a:latin typeface="Arial" panose="020B0604020202020204" pitchFamily="34" charset="0"/>
                <a:cs typeface="Arial" panose="020B0604020202020204" pitchFamily="34" charset="0"/>
              </a:rPr>
              <a:t>2</a:t>
            </a:r>
            <a:r>
              <a:rPr lang="en-US" sz="2000" b="1" i="1" dirty="0">
                <a:latin typeface="Arial" panose="020B0604020202020204" pitchFamily="34" charset="0"/>
                <a:cs typeface="Arial" panose="020B0604020202020204" pitchFamily="34" charset="0"/>
              </a:rPr>
              <a:t> x</a:t>
            </a:r>
            <a:r>
              <a:rPr lang="en-US" sz="2000" b="1" i="1" baseline="-25000" dirty="0">
                <a:latin typeface="Arial" panose="020B0604020202020204" pitchFamily="34" charset="0"/>
                <a:cs typeface="Arial" panose="020B0604020202020204" pitchFamily="34" charset="0"/>
              </a:rPr>
              <a:t>m </a:t>
            </a:r>
            <a:r>
              <a:rPr lang="en-US" sz="2000" b="1" i="1" dirty="0">
                <a:latin typeface="Arial" panose="020B0604020202020204" pitchFamily="34" charset="0"/>
                <a:cs typeface="Arial" panose="020B0604020202020204" pitchFamily="34" charset="0"/>
              </a:rPr>
              <a:t> cos (</a:t>
            </a:r>
            <a:r>
              <a:rPr lang="en-US" sz="2000" b="1" i="1" dirty="0" err="1">
                <a:latin typeface="Arial" panose="020B0604020202020204" pitchFamily="34" charset="0"/>
                <a:cs typeface="Arial" panose="020B0604020202020204" pitchFamily="34" charset="0"/>
              </a:rPr>
              <a:t>ωt</a:t>
            </a:r>
            <a:r>
              <a:rPr lang="en-US" sz="2000" b="1" i="1" dirty="0">
                <a:latin typeface="Arial" panose="020B0604020202020204" pitchFamily="34" charset="0"/>
                <a:cs typeface="Arial" panose="020B0604020202020204" pitchFamily="34" charset="0"/>
              </a:rPr>
              <a:t> + φ)     </a:t>
            </a:r>
            <a:r>
              <a:rPr lang="en-US" sz="2000" i="1" dirty="0">
                <a:latin typeface="Arial" panose="020B0604020202020204" pitchFamily="34" charset="0"/>
                <a:cs typeface="Arial" panose="020B0604020202020204" pitchFamily="34" charset="0"/>
              </a:rPr>
              <a:t>(acceleration) …</a:t>
            </a:r>
            <a:r>
              <a:rPr lang="en-US" sz="2000" dirty="0">
                <a:latin typeface="Arial" panose="020B0604020202020204" pitchFamily="34" charset="0"/>
                <a:cs typeface="Arial" panose="020B0604020202020204" pitchFamily="34" charset="0"/>
              </a:rPr>
              <a:t>….. (7)</a:t>
            </a:r>
          </a:p>
          <a:p>
            <a:pPr marL="0" indent="0">
              <a:buNone/>
            </a:pPr>
            <a:r>
              <a:rPr lang="en-US" sz="2000" dirty="0">
                <a:latin typeface="Arial" panose="020B0604020202020204" pitchFamily="34" charset="0"/>
                <a:cs typeface="Arial" panose="020B0604020202020204" pitchFamily="34" charset="0"/>
              </a:rPr>
              <a:t>    Comparing </a:t>
            </a:r>
            <a:r>
              <a:rPr lang="en-US" sz="2000" dirty="0" err="1">
                <a:latin typeface="Arial" panose="020B0604020202020204" pitchFamily="34" charset="0"/>
                <a:cs typeface="Arial" panose="020B0604020202020204" pitchFamily="34" charset="0"/>
              </a:rPr>
              <a:t>Eqs</a:t>
            </a:r>
            <a:r>
              <a:rPr lang="en-US" sz="2000" dirty="0">
                <a:latin typeface="Arial" panose="020B0604020202020204" pitchFamily="34" charset="0"/>
                <a:cs typeface="Arial" panose="020B0604020202020204" pitchFamily="34" charset="0"/>
              </a:rPr>
              <a:t>. 1 and 7 we see an extremely neat relationship:</a:t>
            </a:r>
          </a:p>
          <a:p>
            <a:pPr marL="0" indent="0">
              <a:buNone/>
            </a:pPr>
            <a:r>
              <a:rPr lang="en-US" sz="2000" dirty="0">
                <a:latin typeface="Arial" panose="020B0604020202020204" pitchFamily="34" charset="0"/>
                <a:cs typeface="Arial" panose="020B0604020202020204" pitchFamily="34" charset="0"/>
              </a:rPr>
              <a:t>           </a:t>
            </a:r>
            <a:r>
              <a:rPr lang="en-US" sz="2000" b="1" i="1" dirty="0">
                <a:latin typeface="Arial" panose="020B0604020202020204" pitchFamily="34" charset="0"/>
                <a:cs typeface="Arial" panose="020B0604020202020204" pitchFamily="34" charset="0"/>
              </a:rPr>
              <a:t>a(t) = - ω</a:t>
            </a:r>
            <a:r>
              <a:rPr lang="en-US" sz="2000" b="1" i="1" baseline="30000" dirty="0">
                <a:latin typeface="Arial" panose="020B0604020202020204" pitchFamily="34" charset="0"/>
                <a:cs typeface="Arial" panose="020B0604020202020204" pitchFamily="34" charset="0"/>
              </a:rPr>
              <a:t>2 </a:t>
            </a:r>
            <a:r>
              <a:rPr lang="en-US" sz="2000" b="1" i="1" dirty="0">
                <a:latin typeface="Arial" panose="020B0604020202020204" pitchFamily="34" charset="0"/>
                <a:cs typeface="Arial" panose="020B0604020202020204" pitchFamily="34" charset="0"/>
              </a:rPr>
              <a:t>x (t)   …….. (8)</a:t>
            </a:r>
          </a:p>
          <a:p>
            <a:pPr marL="0" indent="0">
              <a:buNone/>
            </a:pPr>
            <a:r>
              <a:rPr lang="en-US" sz="2000" b="1" i="1" dirty="0">
                <a:latin typeface="Arial" panose="020B0604020202020204" pitchFamily="34" charset="0"/>
                <a:cs typeface="Arial" panose="020B0604020202020204" pitchFamily="34" charset="0"/>
              </a:rPr>
              <a:t>In SHM, the acceleration a is proportional to the displacement x but opposite in sign, and the two quantities are related by the square of the angular frequency </a:t>
            </a:r>
            <a:r>
              <a:rPr lang="el-GR" sz="2000" b="1" i="1" dirty="0">
                <a:latin typeface="Arial" panose="020B0604020202020204" pitchFamily="34" charset="0"/>
                <a:cs typeface="Arial" panose="020B0604020202020204" pitchFamily="34" charset="0"/>
              </a:rPr>
              <a:t>ω</a:t>
            </a:r>
            <a:r>
              <a:rPr lang="en-US" sz="2000" b="1" i="1" dirty="0">
                <a:latin typeface="Arial" panose="020B0604020202020204" pitchFamily="34" charset="0"/>
                <a:cs typeface="Arial" panose="020B0604020202020204" pitchFamily="34" charset="0"/>
              </a:rPr>
              <a:t>.</a:t>
            </a:r>
            <a:endParaRPr lang="en-US" sz="2000" b="1" dirty="0">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1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C67D4-AAE9-47D2-98BF-26BAEE937C09}"/>
              </a:ext>
            </a:extLst>
          </p:cNvPr>
          <p:cNvSpPr>
            <a:spLocks noGrp="1"/>
          </p:cNvSpPr>
          <p:nvPr>
            <p:ph idx="1"/>
          </p:nvPr>
        </p:nvSpPr>
        <p:spPr>
          <a:xfrm>
            <a:off x="437320" y="485399"/>
            <a:ext cx="11145079" cy="6193697"/>
          </a:xfrm>
        </p:spPr>
        <p:txBody>
          <a:bodyPr>
            <a:normAutofit/>
          </a:bodyPr>
          <a:lstStyle/>
          <a:p>
            <a:pPr marL="0" indent="0">
              <a:buNone/>
            </a:pPr>
            <a:r>
              <a:rPr lang="en-US" sz="2400" dirty="0">
                <a:solidFill>
                  <a:srgbClr val="FF0000"/>
                </a:solidFill>
              </a:rPr>
              <a:t>Linear simple harmonic oscillator [undamped oscillator] :The force law for simple harmonic motion</a:t>
            </a:r>
          </a:p>
          <a:p>
            <a:pPr marL="0" indent="0">
              <a:buNone/>
            </a:pPr>
            <a:r>
              <a:rPr lang="en-US" sz="1800" dirty="0">
                <a:latin typeface="Times New Roman" panose="02020603050405020304" pitchFamily="18" charset="0"/>
                <a:cs typeface="Times New Roman" panose="02020603050405020304" pitchFamily="18" charset="0"/>
              </a:rPr>
              <a:t>Let us assume that there is </a:t>
            </a:r>
            <a:r>
              <a:rPr lang="en-US" sz="1800" dirty="0">
                <a:solidFill>
                  <a:srgbClr val="FF0000"/>
                </a:solidFill>
                <a:latin typeface="Times New Roman" panose="02020603050405020304" pitchFamily="18" charset="0"/>
                <a:cs typeface="Times New Roman" panose="02020603050405020304" pitchFamily="18" charset="0"/>
              </a:rPr>
              <a:t>no friction</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Using Eq 8 we can apply </a:t>
            </a:r>
            <a:r>
              <a:rPr lang="en-US" sz="1800" dirty="0">
                <a:solidFill>
                  <a:srgbClr val="FF0000"/>
                </a:solidFill>
                <a:latin typeface="Times New Roman" panose="02020603050405020304" pitchFamily="18" charset="0"/>
                <a:cs typeface="Times New Roman" panose="02020603050405020304" pitchFamily="18" charset="0"/>
              </a:rPr>
              <a:t>Newton’s second law </a:t>
            </a:r>
            <a:r>
              <a:rPr lang="en-US" sz="1800" dirty="0">
                <a:latin typeface="Times New Roman" panose="02020603050405020304" pitchFamily="18" charset="0"/>
                <a:cs typeface="Times New Roman" panose="02020603050405020304" pitchFamily="18" charset="0"/>
              </a:rPr>
              <a:t>to describe the </a:t>
            </a:r>
            <a:r>
              <a:rPr lang="en-US" sz="1800" dirty="0">
                <a:solidFill>
                  <a:srgbClr val="FF0000"/>
                </a:solidFill>
                <a:latin typeface="Times New Roman" panose="02020603050405020304" pitchFamily="18" charset="0"/>
                <a:cs typeface="Times New Roman" panose="02020603050405020304" pitchFamily="18" charset="0"/>
              </a:rPr>
              <a:t>force responsible for SHM</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i="1" dirty="0">
                <a:latin typeface="Times New Roman" panose="02020603050405020304" pitchFamily="18" charset="0"/>
                <a:cs typeface="Times New Roman" panose="02020603050405020304" pitchFamily="18" charset="0"/>
              </a:rPr>
              <a:t> = ma = m(- ω</a:t>
            </a:r>
            <a:r>
              <a:rPr lang="en-US" sz="1800" b="1" i="1" baseline="30000" dirty="0">
                <a:latin typeface="Times New Roman" panose="02020603050405020304" pitchFamily="18" charset="0"/>
                <a:cs typeface="Times New Roman" panose="02020603050405020304" pitchFamily="18" charset="0"/>
              </a:rPr>
              <a:t>2</a:t>
            </a:r>
            <a:r>
              <a:rPr lang="en-US" sz="1800" b="1" i="1" dirty="0">
                <a:latin typeface="Times New Roman" panose="02020603050405020304" pitchFamily="18" charset="0"/>
                <a:cs typeface="Times New Roman" panose="02020603050405020304" pitchFamily="18" charset="0"/>
              </a:rPr>
              <a:t> x )= </a:t>
            </a:r>
            <a:r>
              <a:rPr lang="en-US" sz="1800" b="1" i="1" dirty="0">
                <a:solidFill>
                  <a:srgbClr val="FF0000"/>
                </a:solidFill>
                <a:latin typeface="Times New Roman" panose="02020603050405020304" pitchFamily="18" charset="0"/>
                <a:cs typeface="Times New Roman" panose="02020603050405020304" pitchFamily="18" charset="0"/>
              </a:rPr>
              <a:t>- (m ω</a:t>
            </a:r>
            <a:r>
              <a:rPr lang="en-US" sz="1800" b="1" i="1" baseline="30000" dirty="0">
                <a:solidFill>
                  <a:srgbClr val="FF0000"/>
                </a:solidFill>
                <a:latin typeface="Times New Roman" panose="02020603050405020304" pitchFamily="18" charset="0"/>
                <a:cs typeface="Times New Roman" panose="02020603050405020304" pitchFamily="18" charset="0"/>
              </a:rPr>
              <a:t>2</a:t>
            </a:r>
            <a:r>
              <a:rPr lang="en-US" sz="1800" b="1" i="1" dirty="0">
                <a:solidFill>
                  <a:srgbClr val="FF0000"/>
                </a:solidFill>
                <a:latin typeface="Times New Roman" panose="02020603050405020304" pitchFamily="18" charset="0"/>
                <a:cs typeface="Times New Roman" panose="02020603050405020304" pitchFamily="18" charset="0"/>
              </a:rPr>
              <a:t>)x  </a:t>
            </a:r>
            <a:r>
              <a:rPr lang="en-US" sz="1800" b="1" i="1" dirty="0">
                <a:latin typeface="Times New Roman" panose="02020603050405020304" pitchFamily="18" charset="0"/>
                <a:cs typeface="Times New Roman" panose="02020603050405020304" pitchFamily="18" charset="0"/>
              </a:rPr>
              <a:t>………… (9)</a:t>
            </a:r>
          </a:p>
          <a:p>
            <a:pPr marL="0" indent="0">
              <a:buNone/>
            </a:pPr>
            <a:r>
              <a:rPr lang="en-US" sz="1800" dirty="0">
                <a:latin typeface="Times New Roman" panose="02020603050405020304" pitchFamily="18" charset="0"/>
                <a:cs typeface="Times New Roman" panose="02020603050405020304" pitchFamily="18" charset="0"/>
              </a:rPr>
              <a:t>The </a:t>
            </a:r>
            <a:r>
              <a:rPr lang="en-US" sz="1800" dirty="0">
                <a:solidFill>
                  <a:srgbClr val="FF0000"/>
                </a:solidFill>
                <a:latin typeface="Times New Roman" panose="02020603050405020304" pitchFamily="18" charset="0"/>
                <a:cs typeface="Times New Roman" panose="02020603050405020304" pitchFamily="18" charset="0"/>
              </a:rPr>
              <a:t>minus sign </a:t>
            </a:r>
            <a:r>
              <a:rPr lang="en-US" sz="1800" dirty="0">
                <a:latin typeface="Times New Roman" panose="02020603050405020304" pitchFamily="18" charset="0"/>
                <a:cs typeface="Times New Roman" panose="02020603050405020304" pitchFamily="18" charset="0"/>
              </a:rPr>
              <a:t>means that the direction of the </a:t>
            </a:r>
            <a:r>
              <a:rPr lang="en-US" sz="1800" dirty="0">
                <a:solidFill>
                  <a:srgbClr val="FF0000"/>
                </a:solidFill>
                <a:latin typeface="Times New Roman" panose="02020603050405020304" pitchFamily="18" charset="0"/>
                <a:cs typeface="Times New Roman" panose="02020603050405020304" pitchFamily="18" charset="0"/>
              </a:rPr>
              <a:t>force</a:t>
            </a:r>
            <a:r>
              <a:rPr lang="en-US" sz="1800" dirty="0">
                <a:latin typeface="Times New Roman" panose="02020603050405020304" pitchFamily="18" charset="0"/>
                <a:cs typeface="Times New Roman" panose="02020603050405020304" pitchFamily="18" charset="0"/>
              </a:rPr>
              <a:t> on the particle is </a:t>
            </a:r>
            <a:r>
              <a:rPr lang="en-US" sz="1800" dirty="0">
                <a:solidFill>
                  <a:srgbClr val="FF0000"/>
                </a:solidFill>
                <a:latin typeface="Times New Roman" panose="02020603050405020304" pitchFamily="18" charset="0"/>
                <a:cs typeface="Times New Roman" panose="02020603050405020304" pitchFamily="18" charset="0"/>
              </a:rPr>
              <a:t>opposite</a:t>
            </a:r>
            <a:r>
              <a:rPr lang="en-US" sz="1800" dirty="0">
                <a:latin typeface="Times New Roman" panose="02020603050405020304" pitchFamily="18" charset="0"/>
                <a:cs typeface="Times New Roman" panose="02020603050405020304" pitchFamily="18" charset="0"/>
              </a:rPr>
              <a:t> the direction of the </a:t>
            </a:r>
            <a:r>
              <a:rPr lang="en-US" sz="1800" dirty="0">
                <a:solidFill>
                  <a:srgbClr val="FF0000"/>
                </a:solidFill>
                <a:latin typeface="Times New Roman" panose="02020603050405020304" pitchFamily="18" charset="0"/>
                <a:cs typeface="Times New Roman" panose="02020603050405020304" pitchFamily="18" charset="0"/>
              </a:rPr>
              <a:t>displacement </a:t>
            </a:r>
            <a:r>
              <a:rPr lang="en-US" sz="1800" dirty="0">
                <a:latin typeface="Times New Roman" panose="02020603050405020304" pitchFamily="18" charset="0"/>
                <a:cs typeface="Times New Roman" panose="02020603050405020304" pitchFamily="18" charset="0"/>
              </a:rPr>
              <a:t>of the particle.</a:t>
            </a:r>
          </a:p>
          <a:p>
            <a:pPr marL="0" indent="0">
              <a:buNone/>
            </a:pPr>
            <a:r>
              <a:rPr lang="en-US" sz="1800" dirty="0">
                <a:latin typeface="Times New Roman" panose="02020603050405020304" pitchFamily="18" charset="0"/>
                <a:cs typeface="Times New Roman" panose="02020603050405020304" pitchFamily="18" charset="0"/>
              </a:rPr>
              <a:t> That is , in SHM the force is a </a:t>
            </a:r>
            <a:r>
              <a:rPr lang="en-US" sz="1800" dirty="0">
                <a:solidFill>
                  <a:srgbClr val="FF0000"/>
                </a:solidFill>
                <a:latin typeface="Times New Roman" panose="02020603050405020304" pitchFamily="18" charset="0"/>
                <a:cs typeface="Times New Roman" panose="02020603050405020304" pitchFamily="18" charset="0"/>
              </a:rPr>
              <a:t>restoring force </a:t>
            </a:r>
            <a:r>
              <a:rPr lang="en-US" sz="1800" dirty="0">
                <a:latin typeface="Times New Roman" panose="02020603050405020304" pitchFamily="18" charset="0"/>
                <a:cs typeface="Times New Roman" panose="02020603050405020304" pitchFamily="18" charset="0"/>
              </a:rPr>
              <a:t>in the sense that </a:t>
            </a:r>
            <a:r>
              <a:rPr lang="en-US" sz="1800" dirty="0">
                <a:solidFill>
                  <a:srgbClr val="FF0000"/>
                </a:solidFill>
                <a:latin typeface="Times New Roman" panose="02020603050405020304" pitchFamily="18" charset="0"/>
                <a:cs typeface="Times New Roman" panose="02020603050405020304" pitchFamily="18" charset="0"/>
              </a:rPr>
              <a:t>it fights against the displacement </a:t>
            </a:r>
            <a:r>
              <a:rPr lang="en-US" sz="1800" dirty="0">
                <a:latin typeface="Times New Roman" panose="02020603050405020304" pitchFamily="18" charset="0"/>
                <a:cs typeface="Times New Roman" panose="02020603050405020304" pitchFamily="18" charset="0"/>
              </a:rPr>
              <a:t>, attempting </a:t>
            </a:r>
            <a:r>
              <a:rPr lang="en-US" sz="1800" dirty="0">
                <a:solidFill>
                  <a:srgbClr val="FF0000"/>
                </a:solidFill>
                <a:latin typeface="Times New Roman" panose="02020603050405020304" pitchFamily="18" charset="0"/>
                <a:cs typeface="Times New Roman" panose="02020603050405020304" pitchFamily="18" charset="0"/>
              </a:rPr>
              <a:t>to restore the particle to the center point at </a:t>
            </a:r>
            <a:r>
              <a:rPr lang="en-US" sz="1800" b="1" dirty="0">
                <a:solidFill>
                  <a:srgbClr val="FF0000"/>
                </a:solidFill>
                <a:latin typeface="Times New Roman" panose="02020603050405020304" pitchFamily="18" charset="0"/>
                <a:cs typeface="Times New Roman" panose="02020603050405020304" pitchFamily="18" charset="0"/>
              </a:rPr>
              <a:t>x = 0 </a:t>
            </a:r>
            <a:r>
              <a:rPr lang="en-US" sz="1800" b="1"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Now for a block on a spring as in Fig. we know from  </a:t>
            </a:r>
            <a:r>
              <a:rPr lang="en-US" sz="1800" dirty="0">
                <a:solidFill>
                  <a:srgbClr val="FF0000"/>
                </a:solidFill>
                <a:latin typeface="Times New Roman" panose="02020603050405020304" pitchFamily="18" charset="0"/>
                <a:cs typeface="Times New Roman" panose="02020603050405020304" pitchFamily="18" charset="0"/>
              </a:rPr>
              <a:t>Hooke’s law</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F = - </a:t>
            </a:r>
            <a:r>
              <a:rPr lang="en-US" sz="1800" b="1" i="1" dirty="0" err="1">
                <a:latin typeface="Times New Roman" panose="02020603050405020304" pitchFamily="18" charset="0"/>
                <a:cs typeface="Times New Roman" panose="02020603050405020304" pitchFamily="18" charset="0"/>
              </a:rPr>
              <a:t>kx</a:t>
            </a:r>
            <a:r>
              <a:rPr lang="en-US" sz="1800" b="1" i="1" dirty="0">
                <a:latin typeface="Times New Roman" panose="02020603050405020304" pitchFamily="18" charset="0"/>
                <a:cs typeface="Times New Roman" panose="02020603050405020304" pitchFamily="18" charset="0"/>
              </a:rPr>
              <a:t>                         …………. (10)                                                       </a:t>
            </a:r>
          </a:p>
          <a:p>
            <a:pPr marL="0" indent="0">
              <a:buNone/>
            </a:pPr>
            <a:r>
              <a:rPr lang="en-US" sz="1800" dirty="0">
                <a:latin typeface="Times New Roman" panose="02020603050405020304" pitchFamily="18" charset="0"/>
                <a:cs typeface="Times New Roman" panose="02020603050405020304" pitchFamily="18" charset="0"/>
              </a:rPr>
              <a:t>for the force acting on the block.</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i="1" dirty="0">
                <a:solidFill>
                  <a:prstClr val="black"/>
                </a:solidFill>
                <a:latin typeface="Times New Roman" panose="02020603050405020304" pitchFamily="18" charset="0"/>
                <a:cs typeface="Times New Roman" panose="02020603050405020304" pitchFamily="18" charset="0"/>
              </a:rPr>
              <a:t>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i="1" dirty="0">
                <a:solidFill>
                  <a:prstClr val="black"/>
                </a:solidFill>
                <a:latin typeface="Times New Roman" panose="02020603050405020304" pitchFamily="18" charset="0"/>
                <a:cs typeface="Times New Roman" panose="02020603050405020304" pitchFamily="18" charset="0"/>
              </a:rPr>
              <a:t> = - </a:t>
            </a:r>
            <a:r>
              <a:rPr lang="en-US" sz="1800" b="1" i="1" dirty="0" err="1">
                <a:solidFill>
                  <a:prstClr val="black"/>
                </a:solidFill>
                <a:latin typeface="Times New Roman" panose="02020603050405020304" pitchFamily="18" charset="0"/>
                <a:cs typeface="Times New Roman" panose="02020603050405020304" pitchFamily="18" charset="0"/>
              </a:rPr>
              <a:t>kx</a:t>
            </a:r>
            <a:endParaRPr lang="en-US" sz="1800" b="1" i="1" dirty="0">
              <a:solidFill>
                <a:prstClr val="black"/>
              </a:solidFill>
              <a:latin typeface="Times New Roman" panose="02020603050405020304" pitchFamily="18" charset="0"/>
              <a:cs typeface="Times New Roman" panose="02020603050405020304" pitchFamily="18" charset="0"/>
            </a:endParaRPr>
          </a:p>
          <a:p>
            <a:pPr marL="0" indent="0">
              <a:buNone/>
            </a:pPr>
            <a:r>
              <a:rPr lang="en-US" sz="1800" b="1" i="1" dirty="0">
                <a:solidFill>
                  <a:prstClr val="black"/>
                </a:solidFill>
                <a:latin typeface="Times New Roman" panose="02020603050405020304" pitchFamily="18" charset="0"/>
                <a:cs typeface="Times New Roman" panose="02020603050405020304" pitchFamily="18" charset="0"/>
              </a:rPr>
              <a:t>                               - (m ω</a:t>
            </a:r>
            <a:r>
              <a:rPr lang="en-US" sz="1800" b="1" i="1" baseline="30000" dirty="0">
                <a:solidFill>
                  <a:prstClr val="black"/>
                </a:solidFill>
                <a:latin typeface="Times New Roman" panose="02020603050405020304" pitchFamily="18" charset="0"/>
                <a:cs typeface="Times New Roman" panose="02020603050405020304" pitchFamily="18" charset="0"/>
              </a:rPr>
              <a:t>2</a:t>
            </a:r>
            <a:r>
              <a:rPr lang="en-US" sz="1800" b="1" i="1" dirty="0">
                <a:solidFill>
                  <a:prstClr val="black"/>
                </a:solidFill>
                <a:latin typeface="Times New Roman" panose="02020603050405020304" pitchFamily="18" charset="0"/>
                <a:cs typeface="Times New Roman" panose="02020603050405020304" pitchFamily="18" charset="0"/>
              </a:rPr>
              <a:t>)x = - </a:t>
            </a:r>
            <a:r>
              <a:rPr lang="en-US" sz="1800" b="1" i="1" dirty="0" err="1">
                <a:solidFill>
                  <a:prstClr val="black"/>
                </a:solidFill>
                <a:latin typeface="Times New Roman" panose="02020603050405020304" pitchFamily="18" charset="0"/>
                <a:cs typeface="Times New Roman" panose="02020603050405020304" pitchFamily="18" charset="0"/>
              </a:rPr>
              <a:t>kx</a:t>
            </a:r>
            <a:endParaRPr lang="en-US" sz="1800" b="1" i="1" dirty="0">
              <a:solidFill>
                <a:prstClr val="black"/>
              </a:solidFill>
              <a:latin typeface="Times New Roman" panose="02020603050405020304" pitchFamily="18" charset="0"/>
              <a:cs typeface="Times New Roman" panose="02020603050405020304" pitchFamily="18" charset="0"/>
            </a:endParaRPr>
          </a:p>
          <a:p>
            <a:pPr marL="0" lvl="0" indent="0">
              <a:buNone/>
            </a:pPr>
            <a:r>
              <a:rPr lang="en-US" sz="1800" b="1" i="1" dirty="0">
                <a:solidFill>
                  <a:prstClr val="black"/>
                </a:solidFill>
                <a:latin typeface="Times New Roman" panose="02020603050405020304" pitchFamily="18" charset="0"/>
                <a:cs typeface="Times New Roman" panose="02020603050405020304" pitchFamily="18" charset="0"/>
              </a:rPr>
              <a:t>                                k= m ω</a:t>
            </a:r>
            <a:r>
              <a:rPr lang="en-US" sz="1800" b="1" i="1" baseline="30000" dirty="0">
                <a:solidFill>
                  <a:prstClr val="black"/>
                </a:solidFill>
                <a:latin typeface="Times New Roman" panose="02020603050405020304" pitchFamily="18" charset="0"/>
                <a:cs typeface="Times New Roman" panose="02020603050405020304" pitchFamily="18" charset="0"/>
              </a:rPr>
              <a:t>2</a:t>
            </a:r>
            <a:endParaRPr lang="en-US" dirty="0">
              <a:solidFill>
                <a:prstClr val="black"/>
              </a:solidFill>
            </a:endParaRPr>
          </a:p>
          <a:p>
            <a:endParaRPr lang="en-US" dirty="0"/>
          </a:p>
        </p:txBody>
      </p:sp>
      <p:pic>
        <p:nvPicPr>
          <p:cNvPr id="4" name="Picture 3">
            <a:extLst>
              <a:ext uri="{FF2B5EF4-FFF2-40B4-BE49-F238E27FC236}">
                <a16:creationId xmlns:a16="http://schemas.microsoft.com/office/drawing/2014/main" id="{12E4A2C2-CBD7-4182-8F43-3803791D6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790" y="4428692"/>
            <a:ext cx="5521609" cy="2250404"/>
          </a:xfrm>
          <a:prstGeom prst="rect">
            <a:avLst/>
          </a:prstGeom>
        </p:spPr>
      </p:pic>
    </p:spTree>
    <p:extLst>
      <p:ext uri="{BB962C8B-B14F-4D97-AF65-F5344CB8AC3E}">
        <p14:creationId xmlns:p14="http://schemas.microsoft.com/office/powerpoint/2010/main" val="143820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24C9FF-B575-4208-A98C-65A7715FC35B}"/>
                  </a:ext>
                </a:extLst>
              </p:cNvPr>
              <p:cNvSpPr>
                <a:spLocks noGrp="1"/>
              </p:cNvSpPr>
              <p:nvPr>
                <p:ph idx="1"/>
              </p:nvPr>
            </p:nvSpPr>
            <p:spPr>
              <a:xfrm>
                <a:off x="689989" y="966782"/>
                <a:ext cx="10704443" cy="5261113"/>
              </a:xfrm>
            </p:spPr>
            <p:txBody>
              <a:bodyPr>
                <a:normAutofit fontScale="85000" lnSpcReduction="10000"/>
              </a:bodyPr>
              <a:lstStyle/>
              <a:p>
                <a:pPr marL="0" indent="0">
                  <a:buNone/>
                </a:pPr>
                <a:r>
                  <a:rPr lang="en-US" sz="2200" dirty="0">
                    <a:latin typeface="Times New Roman" panose="02020603050405020304" pitchFamily="18" charset="0"/>
                    <a:cs typeface="Times New Roman" panose="02020603050405020304" pitchFamily="18" charset="0"/>
                  </a:rPr>
                  <a:t>Comparing Eqs.9 and 10,we can now </a:t>
                </a:r>
                <a:r>
                  <a:rPr lang="en-US" sz="2200" dirty="0">
                    <a:solidFill>
                      <a:srgbClr val="FF0000"/>
                    </a:solidFill>
                    <a:latin typeface="Times New Roman" panose="02020603050405020304" pitchFamily="18" charset="0"/>
                    <a:cs typeface="Times New Roman" panose="02020603050405020304" pitchFamily="18" charset="0"/>
                  </a:rPr>
                  <a:t>relate</a:t>
                </a:r>
                <a:r>
                  <a:rPr lang="en-US" sz="2200" dirty="0">
                    <a:latin typeface="Times New Roman" panose="02020603050405020304" pitchFamily="18" charset="0"/>
                    <a:cs typeface="Times New Roman" panose="02020603050405020304" pitchFamily="18" charset="0"/>
                  </a:rPr>
                  <a:t> the spring constant </a:t>
                </a:r>
                <a:r>
                  <a:rPr lang="en-US" sz="2200" dirty="0">
                    <a:solidFill>
                      <a:srgbClr val="FF0000"/>
                    </a:solidFill>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(a measure of the </a:t>
                </a:r>
                <a:r>
                  <a:rPr lang="en-US" sz="2200" dirty="0">
                    <a:solidFill>
                      <a:srgbClr val="FF0000"/>
                    </a:solidFill>
                    <a:latin typeface="Times New Roman" panose="02020603050405020304" pitchFamily="18" charset="0"/>
                    <a:cs typeface="Times New Roman" panose="02020603050405020304" pitchFamily="18" charset="0"/>
                  </a:rPr>
                  <a:t>stiffness</a:t>
                </a:r>
                <a:r>
                  <a:rPr lang="en-US" sz="2200" dirty="0">
                    <a:latin typeface="Times New Roman" panose="02020603050405020304" pitchFamily="18" charset="0"/>
                    <a:cs typeface="Times New Roman" panose="02020603050405020304" pitchFamily="18" charset="0"/>
                  </a:rPr>
                  <a:t> of the spring) to the </a:t>
                </a:r>
                <a:r>
                  <a:rPr lang="en-US" sz="2200" dirty="0">
                    <a:solidFill>
                      <a:srgbClr val="FF0000"/>
                    </a:solidFill>
                    <a:latin typeface="Times New Roman" panose="02020603050405020304" pitchFamily="18" charset="0"/>
                    <a:cs typeface="Times New Roman" panose="02020603050405020304" pitchFamily="18" charset="0"/>
                  </a:rPr>
                  <a:t>mass of the block </a:t>
                </a:r>
                <a:r>
                  <a:rPr lang="en-US" sz="2200" dirty="0">
                    <a:latin typeface="Times New Roman" panose="02020603050405020304" pitchFamily="18" charset="0"/>
                    <a:cs typeface="Times New Roman" panose="02020603050405020304" pitchFamily="18" charset="0"/>
                  </a:rPr>
                  <a:t>and the resulting </a:t>
                </a:r>
                <a:r>
                  <a:rPr lang="en-US" sz="2200" dirty="0">
                    <a:solidFill>
                      <a:srgbClr val="FF0000"/>
                    </a:solidFill>
                    <a:latin typeface="Times New Roman" panose="02020603050405020304" pitchFamily="18" charset="0"/>
                    <a:cs typeface="Times New Roman" panose="02020603050405020304" pitchFamily="18" charset="0"/>
                  </a:rPr>
                  <a:t>angular frequency </a:t>
                </a:r>
                <a:r>
                  <a:rPr lang="en-US" sz="2200" dirty="0">
                    <a:latin typeface="Times New Roman" panose="02020603050405020304" pitchFamily="18" charset="0"/>
                    <a:cs typeface="Times New Roman" panose="02020603050405020304" pitchFamily="18" charset="0"/>
                  </a:rPr>
                  <a:t>of the SHM:                                                        </a:t>
                </a:r>
              </a:p>
              <a:p>
                <a:pPr marL="0" indent="0">
                  <a:buNone/>
                </a:pPr>
                <a:r>
                  <a:rPr lang="en-US" sz="2200" b="1" dirty="0">
                    <a:latin typeface="Times New Roman" panose="02020603050405020304" pitchFamily="18" charset="0"/>
                    <a:cs typeface="Times New Roman" panose="02020603050405020304" pitchFamily="18" charset="0"/>
                  </a:rPr>
                  <a:t>                                                </a:t>
                </a:r>
              </a:p>
              <a:p>
                <a:pPr marL="0" indent="0">
                  <a:buNone/>
                </a:pPr>
                <a:r>
                  <a:rPr lang="en-US" sz="2200" b="1"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k = m ω</a:t>
                </a:r>
                <a:r>
                  <a:rPr lang="en-US" sz="2100" b="1" i="1" baseline="30000" dirty="0">
                    <a:latin typeface="Times New Roman" panose="02020603050405020304" pitchFamily="18" charset="0"/>
                    <a:cs typeface="Times New Roman" panose="02020603050405020304" pitchFamily="18" charset="0"/>
                  </a:rPr>
                  <a:t>2                             </a:t>
                </a:r>
                <a:r>
                  <a:rPr lang="en-US" sz="2100" b="1" i="1" dirty="0">
                    <a:latin typeface="Times New Roman" panose="02020603050405020304" pitchFamily="18" charset="0"/>
                    <a:cs typeface="Times New Roman" panose="02020603050405020304" pitchFamily="18" charset="0"/>
                  </a:rPr>
                  <a:t>……… (11)</a:t>
                </a: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Then the </a:t>
                </a:r>
                <a:r>
                  <a:rPr lang="en-US" sz="2200" dirty="0">
                    <a:solidFill>
                      <a:srgbClr val="FF0000"/>
                    </a:solidFill>
                    <a:latin typeface="Times New Roman" panose="02020603050405020304" pitchFamily="18" charset="0"/>
                    <a:cs typeface="Times New Roman" panose="02020603050405020304" pitchFamily="18" charset="0"/>
                  </a:rPr>
                  <a:t>angular frequency </a:t>
                </a:r>
                <a:r>
                  <a:rPr lang="en-US" sz="2200" dirty="0">
                    <a:latin typeface="Times New Roman" panose="02020603050405020304" pitchFamily="18" charset="0"/>
                    <a:cs typeface="Times New Roman" panose="02020603050405020304" pitchFamily="18" charset="0"/>
                  </a:rPr>
                  <a:t>,             </a:t>
                </a:r>
                <a:r>
                  <a:rPr lang="en-US" sz="2400" b="1" i="1" dirty="0">
                    <a:solidFill>
                      <a:srgbClr val="FF0000"/>
                    </a:solidFill>
                    <a:latin typeface="Times New Roman" panose="02020603050405020304" pitchFamily="18" charset="0"/>
                    <a:cs typeface="Times New Roman" panose="02020603050405020304" pitchFamily="18" charset="0"/>
                  </a:rPr>
                  <a:t>ω = </a:t>
                </a:r>
                <a14:m>
                  <m:oMath xmlns:m="http://schemas.openxmlformats.org/officeDocument/2006/math">
                    <m:rad>
                      <m:radPr>
                        <m:degHide m:val="on"/>
                        <m:ctrlPr>
                          <a:rPr lang="en-US" sz="2400" b="1" i="1">
                            <a:solidFill>
                              <a:srgbClr val="FF0000"/>
                            </a:solidFill>
                            <a:latin typeface="Cambria Math" panose="02040503050406030204" pitchFamily="18" charset="0"/>
                          </a:rPr>
                        </m:ctrlPr>
                      </m:radPr>
                      <m:deg/>
                      <m:e>
                        <m:f>
                          <m:fPr>
                            <m:ctrlPr>
                              <a:rPr lang="en-US" sz="2400" b="1" i="1">
                                <a:solidFill>
                                  <a:srgbClr val="FF0000"/>
                                </a:solidFill>
                                <a:latin typeface="Cambria Math" panose="02040503050406030204" pitchFamily="18" charset="0"/>
                              </a:rPr>
                            </m:ctrlPr>
                          </m:fPr>
                          <m:num>
                            <m:r>
                              <a:rPr lang="en-US" sz="2400" b="1" i="1">
                                <a:solidFill>
                                  <a:srgbClr val="FF0000"/>
                                </a:solidFill>
                                <a:latin typeface="Cambria Math" panose="02040503050406030204" pitchFamily="18" charset="0"/>
                              </a:rPr>
                              <m:t>𝒌</m:t>
                            </m:r>
                          </m:num>
                          <m:den>
                            <m:r>
                              <a:rPr lang="en-US" sz="2400" b="1" i="1">
                                <a:solidFill>
                                  <a:srgbClr val="FF0000"/>
                                </a:solidFill>
                                <a:latin typeface="Cambria Math" panose="02040503050406030204" pitchFamily="18" charset="0"/>
                              </a:rPr>
                              <m:t>𝒎</m:t>
                            </m:r>
                          </m:den>
                        </m:f>
                      </m:e>
                    </m:rad>
                  </m:oMath>
                </a14:m>
                <a:r>
                  <a:rPr lang="en-US" sz="2400" b="1" i="1" dirty="0">
                    <a:solidFill>
                      <a:schemeClr val="tx1"/>
                    </a:solidFill>
                    <a:latin typeface="Times New Roman" panose="02020603050405020304" pitchFamily="18" charset="0"/>
                    <a:cs typeface="Times New Roman" panose="02020603050405020304" pitchFamily="18" charset="0"/>
                  </a:rPr>
                  <a:t>                     …….. (12)</a:t>
                </a:r>
              </a:p>
              <a:p>
                <a:pPr marL="0" indent="0">
                  <a:buNone/>
                </a:pPr>
                <a:endParaRPr lang="en-US" sz="2400" b="1" i="1" dirty="0">
                  <a:solidFill>
                    <a:schemeClr val="tx1"/>
                  </a:solidFill>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 </a:t>
                </a:r>
                <a:r>
                  <a:rPr lang="en-US" sz="2200" dirty="0">
                    <a:solidFill>
                      <a:srgbClr val="FF0000"/>
                    </a:solidFill>
                    <a:latin typeface="Times New Roman" panose="02020603050405020304" pitchFamily="18" charset="0"/>
                    <a:cs typeface="Times New Roman" panose="02020603050405020304" pitchFamily="18" charset="0"/>
                  </a:rPr>
                  <a:t>period of the motion </a:t>
                </a:r>
                <a:r>
                  <a:rPr lang="en-US" sz="2200" dirty="0">
                    <a:latin typeface="Times New Roman" panose="02020603050405020304" pitchFamily="18" charset="0"/>
                    <a:cs typeface="Times New Roman" panose="02020603050405020304" pitchFamily="18" charset="0"/>
                  </a:rPr>
                  <a:t>can be found by combining Eqs.5  [</a:t>
                </a:r>
                <a:r>
                  <a:rPr lang="en-US" sz="2200" i="1" dirty="0">
                    <a:latin typeface="Times New Roman" panose="02020603050405020304" pitchFamily="18" charset="0"/>
                    <a:cs typeface="Times New Roman" panose="02020603050405020304" pitchFamily="18" charset="0"/>
                  </a:rPr>
                  <a:t>ω = </a:t>
                </a:r>
                <a14:m>
                  <m:oMath xmlns:m="http://schemas.openxmlformats.org/officeDocument/2006/math">
                    <m:f>
                      <m:fPr>
                        <m:ctrlPr>
                          <a:rPr lang="en-US" sz="2200" i="1">
                            <a:latin typeface="Cambria Math" panose="02040503050406030204" pitchFamily="18" charset="0"/>
                          </a:rPr>
                        </m:ctrlPr>
                      </m:fPr>
                      <m:num>
                        <m:r>
                          <m:rPr>
                            <m:nor/>
                          </m:rPr>
                          <a:rPr lang="en-US" sz="2200" dirty="0">
                            <a:latin typeface="Times New Roman" panose="02020603050405020304" pitchFamily="18" charset="0"/>
                            <a:cs typeface="Times New Roman" panose="02020603050405020304" pitchFamily="18" charset="0"/>
                          </a:rPr>
                          <m:t>2</m:t>
                        </m:r>
                        <m:r>
                          <m:rPr>
                            <m:nor/>
                          </m:rPr>
                          <a:rPr lang="el-GR" sz="2200" dirty="0">
                            <a:latin typeface="Times New Roman" panose="02020603050405020304" pitchFamily="18" charset="0"/>
                            <a:cs typeface="Times New Roman" panose="02020603050405020304" pitchFamily="18" charset="0"/>
                          </a:rPr>
                          <m:t> </m:t>
                        </m:r>
                        <m:r>
                          <m:rPr>
                            <m:nor/>
                          </m:rPr>
                          <a:rPr lang="el-GR" sz="2200" dirty="0">
                            <a:latin typeface="Times New Roman" panose="02020603050405020304" pitchFamily="18" charset="0"/>
                            <a:cs typeface="Times New Roman" panose="02020603050405020304" pitchFamily="18" charset="0"/>
                          </a:rPr>
                          <m:t>π</m:t>
                        </m:r>
                        <m:r>
                          <m:rPr>
                            <m:nor/>
                          </m:rPr>
                          <a:rPr lang="en-US" sz="2200" dirty="0">
                            <a:latin typeface="Times New Roman" panose="02020603050405020304" pitchFamily="18" charset="0"/>
                            <a:cs typeface="Times New Roman" panose="02020603050405020304" pitchFamily="18" charset="0"/>
                          </a:rPr>
                          <m:t> </m:t>
                        </m:r>
                      </m:num>
                      <m:den>
                        <m:r>
                          <m:rPr>
                            <m:nor/>
                          </m:rPr>
                          <a:rPr lang="en-US" sz="2200" dirty="0">
                            <a:latin typeface="Times New Roman" panose="02020603050405020304" pitchFamily="18" charset="0"/>
                            <a:cs typeface="Times New Roman" panose="02020603050405020304" pitchFamily="18" charset="0"/>
                          </a:rPr>
                          <m:t>T</m:t>
                        </m:r>
                      </m:den>
                    </m:f>
                    <m:r>
                      <a:rPr lang="en-US" sz="2200" i="1" dirty="0">
                        <a:latin typeface="Cambria Math" panose="02040503050406030204" pitchFamily="18" charset="0"/>
                      </a:rPr>
                      <m:t> </m:t>
                    </m:r>
                  </m:oMath>
                </a14:m>
                <a:r>
                  <a:rPr lang="en-US" sz="2200" dirty="0">
                    <a:latin typeface="Times New Roman" panose="02020603050405020304" pitchFamily="18" charset="0"/>
                    <a:cs typeface="Times New Roman" panose="02020603050405020304" pitchFamily="18" charset="0"/>
                  </a:rPr>
                  <a:t>]  and Eq. 12 to write</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i="1" dirty="0">
                    <a:solidFill>
                      <a:prstClr val="black"/>
                    </a:solidFill>
                    <a:latin typeface="Times New Roman" panose="02020603050405020304" pitchFamily="18" charset="0"/>
                    <a:cs typeface="Times New Roman" panose="02020603050405020304" pitchFamily="18" charset="0"/>
                  </a:rPr>
                  <a:t>                                                    ω = </a:t>
                </a:r>
                <a14:m>
                  <m:oMath xmlns:m="http://schemas.openxmlformats.org/officeDocument/2006/math">
                    <m:f>
                      <m:fPr>
                        <m:ctrlPr>
                          <a:rPr lang="en-US" sz="2200" i="1">
                            <a:solidFill>
                              <a:prstClr val="black"/>
                            </a:solidFill>
                            <a:latin typeface="Cambria Math" panose="02040503050406030204" pitchFamily="18" charset="0"/>
                          </a:rPr>
                        </m:ctrlPr>
                      </m:fPr>
                      <m:num>
                        <m:r>
                          <m:rPr>
                            <m:nor/>
                          </m:rPr>
                          <a:rPr lang="en-US" sz="2200" dirty="0">
                            <a:solidFill>
                              <a:prstClr val="black"/>
                            </a:solidFill>
                            <a:latin typeface="Times New Roman" panose="02020603050405020304" pitchFamily="18" charset="0"/>
                            <a:cs typeface="Times New Roman" panose="02020603050405020304" pitchFamily="18" charset="0"/>
                          </a:rPr>
                          <m:t>2</m:t>
                        </m:r>
                        <m:r>
                          <m:rPr>
                            <m:nor/>
                          </m:rPr>
                          <a:rPr lang="el-GR" sz="2200" dirty="0">
                            <a:solidFill>
                              <a:prstClr val="black"/>
                            </a:solidFill>
                            <a:latin typeface="Times New Roman" panose="02020603050405020304" pitchFamily="18" charset="0"/>
                            <a:cs typeface="Times New Roman" panose="02020603050405020304" pitchFamily="18" charset="0"/>
                          </a:rPr>
                          <m:t> </m:t>
                        </m:r>
                        <m:r>
                          <m:rPr>
                            <m:nor/>
                          </m:rPr>
                          <a:rPr lang="el-GR" sz="2200" dirty="0">
                            <a:solidFill>
                              <a:prstClr val="black"/>
                            </a:solidFill>
                            <a:latin typeface="Times New Roman" panose="02020603050405020304" pitchFamily="18" charset="0"/>
                            <a:cs typeface="Times New Roman" panose="02020603050405020304" pitchFamily="18" charset="0"/>
                          </a:rPr>
                          <m:t>π</m:t>
                        </m:r>
                        <m:r>
                          <m:rPr>
                            <m:nor/>
                          </m:rPr>
                          <a:rPr lang="en-US" sz="2200" dirty="0">
                            <a:solidFill>
                              <a:prstClr val="black"/>
                            </a:solidFill>
                            <a:latin typeface="Times New Roman" panose="02020603050405020304" pitchFamily="18" charset="0"/>
                            <a:cs typeface="Times New Roman" panose="02020603050405020304" pitchFamily="18" charset="0"/>
                          </a:rPr>
                          <m:t> </m:t>
                        </m:r>
                      </m:num>
                      <m:den>
                        <m:r>
                          <m:rPr>
                            <m:nor/>
                          </m:rPr>
                          <a:rPr lang="en-US" sz="2200" dirty="0">
                            <a:solidFill>
                              <a:prstClr val="black"/>
                            </a:solidFill>
                            <a:latin typeface="Times New Roman" panose="02020603050405020304" pitchFamily="18" charset="0"/>
                            <a:cs typeface="Times New Roman" panose="02020603050405020304" pitchFamily="18" charset="0"/>
                          </a:rPr>
                          <m:t>T</m:t>
                        </m:r>
                      </m:den>
                    </m:f>
                  </m:oMath>
                </a14:m>
                <a:endParaRPr lang="en-US" sz="22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b="1" i="1" smtClean="0">
                        <a:solidFill>
                          <a:srgbClr val="FF0000"/>
                        </a:solidFill>
                        <a:latin typeface="Cambria Math" panose="02040503050406030204" pitchFamily="18" charset="0"/>
                      </a:rPr>
                      <m:t>                                                        </m:t>
                    </m:r>
                    <m:rad>
                      <m:radPr>
                        <m:degHide m:val="on"/>
                        <m:ctrlPr>
                          <a:rPr lang="en-US" sz="2400" b="1" i="1">
                            <a:solidFill>
                              <a:srgbClr val="FF0000"/>
                            </a:solidFill>
                            <a:latin typeface="Cambria Math" panose="02040503050406030204" pitchFamily="18" charset="0"/>
                          </a:rPr>
                        </m:ctrlPr>
                      </m:radPr>
                      <m:deg/>
                      <m:e>
                        <m:f>
                          <m:fPr>
                            <m:ctrlPr>
                              <a:rPr lang="en-US" sz="2400" b="1" i="1">
                                <a:solidFill>
                                  <a:srgbClr val="FF0000"/>
                                </a:solidFill>
                                <a:latin typeface="Cambria Math" panose="02040503050406030204" pitchFamily="18" charset="0"/>
                              </a:rPr>
                            </m:ctrlPr>
                          </m:fPr>
                          <m:num>
                            <m:r>
                              <a:rPr lang="en-US" sz="2400" b="1" i="1">
                                <a:solidFill>
                                  <a:srgbClr val="FF0000"/>
                                </a:solidFill>
                                <a:latin typeface="Cambria Math" panose="02040503050406030204" pitchFamily="18" charset="0"/>
                              </a:rPr>
                              <m:t>𝒌</m:t>
                            </m:r>
                          </m:num>
                          <m:den>
                            <m:r>
                              <a:rPr lang="en-US" sz="2400" b="1" i="1">
                                <a:solidFill>
                                  <a:srgbClr val="FF0000"/>
                                </a:solidFill>
                                <a:latin typeface="Cambria Math" panose="02040503050406030204" pitchFamily="18" charset="0"/>
                              </a:rPr>
                              <m:t>𝒎</m:t>
                            </m:r>
                          </m:den>
                        </m:f>
                      </m:e>
                    </m:rad>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200" i="1">
                            <a:solidFill>
                              <a:prstClr val="black"/>
                            </a:solidFill>
                            <a:latin typeface="Cambria Math" panose="02040503050406030204" pitchFamily="18" charset="0"/>
                          </a:rPr>
                        </m:ctrlPr>
                      </m:fPr>
                      <m:num>
                        <m:r>
                          <m:rPr>
                            <m:nor/>
                          </m:rPr>
                          <a:rPr lang="en-US" sz="2200" dirty="0">
                            <a:solidFill>
                              <a:prstClr val="black"/>
                            </a:solidFill>
                            <a:latin typeface="Times New Roman" panose="02020603050405020304" pitchFamily="18" charset="0"/>
                            <a:cs typeface="Times New Roman" panose="02020603050405020304" pitchFamily="18" charset="0"/>
                          </a:rPr>
                          <m:t>2</m:t>
                        </m:r>
                        <m:r>
                          <m:rPr>
                            <m:nor/>
                          </m:rPr>
                          <a:rPr lang="el-GR" sz="2200" dirty="0">
                            <a:solidFill>
                              <a:prstClr val="black"/>
                            </a:solidFill>
                            <a:latin typeface="Times New Roman" panose="02020603050405020304" pitchFamily="18" charset="0"/>
                            <a:cs typeface="Times New Roman" panose="02020603050405020304" pitchFamily="18" charset="0"/>
                          </a:rPr>
                          <m:t> </m:t>
                        </m:r>
                        <m:r>
                          <m:rPr>
                            <m:nor/>
                          </m:rPr>
                          <a:rPr lang="el-GR" sz="2200" dirty="0">
                            <a:solidFill>
                              <a:prstClr val="black"/>
                            </a:solidFill>
                            <a:latin typeface="Times New Roman" panose="02020603050405020304" pitchFamily="18" charset="0"/>
                            <a:cs typeface="Times New Roman" panose="02020603050405020304" pitchFamily="18" charset="0"/>
                          </a:rPr>
                          <m:t>π</m:t>
                        </m:r>
                        <m:r>
                          <m:rPr>
                            <m:nor/>
                          </m:rPr>
                          <a:rPr lang="en-US" sz="2200" dirty="0">
                            <a:solidFill>
                              <a:prstClr val="black"/>
                            </a:solidFill>
                            <a:latin typeface="Times New Roman" panose="02020603050405020304" pitchFamily="18" charset="0"/>
                            <a:cs typeface="Times New Roman" panose="02020603050405020304" pitchFamily="18" charset="0"/>
                          </a:rPr>
                          <m:t> </m:t>
                        </m:r>
                      </m:num>
                      <m:den>
                        <m:r>
                          <m:rPr>
                            <m:nor/>
                          </m:rPr>
                          <a:rPr lang="en-US" sz="2200" dirty="0">
                            <a:solidFill>
                              <a:prstClr val="black"/>
                            </a:solidFill>
                            <a:latin typeface="Times New Roman" panose="02020603050405020304" pitchFamily="18" charset="0"/>
                            <a:cs typeface="Times New Roman" panose="02020603050405020304" pitchFamily="18" charset="0"/>
                          </a:rPr>
                          <m:t>T</m:t>
                        </m:r>
                      </m:den>
                    </m:f>
                  </m:oMath>
                </a14:m>
                <a:endParaRPr lang="en-US" sz="2200" dirty="0">
                  <a:latin typeface="Times New Roman" panose="02020603050405020304" pitchFamily="18" charset="0"/>
                  <a:cs typeface="Times New Roman" panose="02020603050405020304" pitchFamily="18" charset="0"/>
                </a:endParaRP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T = </a:t>
                </a:r>
                <a14:m>
                  <m:oMath xmlns:m="http://schemas.openxmlformats.org/officeDocument/2006/math">
                    <m:r>
                      <m:rPr>
                        <m:nor/>
                      </m:rPr>
                      <a:rPr lang="en-US" sz="2400" b="1" dirty="0">
                        <a:solidFill>
                          <a:srgbClr val="FF0000"/>
                        </a:solidFill>
                        <a:latin typeface="Times New Roman" panose="02020603050405020304" pitchFamily="18" charset="0"/>
                        <a:cs typeface="Times New Roman" panose="02020603050405020304" pitchFamily="18" charset="0"/>
                      </a:rPr>
                      <m:t>2</m:t>
                    </m:r>
                    <m:r>
                      <m:rPr>
                        <m:nor/>
                      </m:rPr>
                      <a:rPr lang="el-GR" sz="2400" b="1" dirty="0">
                        <a:solidFill>
                          <a:srgbClr val="FF0000"/>
                        </a:solidFill>
                        <a:latin typeface="Times New Roman" panose="02020603050405020304" pitchFamily="18" charset="0"/>
                        <a:cs typeface="Times New Roman" panose="02020603050405020304" pitchFamily="18" charset="0"/>
                      </a:rPr>
                      <m:t> </m:t>
                    </m:r>
                    <m:r>
                      <m:rPr>
                        <m:nor/>
                      </m:rPr>
                      <a:rPr lang="el-GR" sz="2400" b="1" dirty="0">
                        <a:solidFill>
                          <a:srgbClr val="FF0000"/>
                        </a:solidFill>
                        <a:latin typeface="Times New Roman" panose="02020603050405020304" pitchFamily="18" charset="0"/>
                        <a:cs typeface="Times New Roman" panose="02020603050405020304" pitchFamily="18" charset="0"/>
                      </a:rPr>
                      <m:t>π</m:t>
                    </m:r>
                  </m:oMath>
                </a14:m>
                <a:r>
                  <a:rPr lang="en-US" sz="2400" b="1"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2400" b="1" i="1">
                            <a:solidFill>
                              <a:srgbClr val="FF0000"/>
                            </a:solidFill>
                            <a:latin typeface="Cambria Math" panose="02040503050406030204" pitchFamily="18" charset="0"/>
                          </a:rPr>
                        </m:ctrlPr>
                      </m:radPr>
                      <m:deg/>
                      <m:e>
                        <m:f>
                          <m:fPr>
                            <m:ctrlPr>
                              <a:rPr lang="en-US" sz="2400" b="1" i="1">
                                <a:solidFill>
                                  <a:srgbClr val="FF0000"/>
                                </a:solidFill>
                                <a:latin typeface="Cambria Math" panose="02040503050406030204" pitchFamily="18" charset="0"/>
                              </a:rPr>
                            </m:ctrlPr>
                          </m:fPr>
                          <m:num>
                            <m:r>
                              <a:rPr lang="en-US" sz="2400" b="1" i="1">
                                <a:solidFill>
                                  <a:srgbClr val="FF0000"/>
                                </a:solidFill>
                                <a:latin typeface="Cambria Math" panose="02040503050406030204" pitchFamily="18" charset="0"/>
                              </a:rPr>
                              <m:t>𝒎</m:t>
                            </m:r>
                          </m:num>
                          <m:den>
                            <m:r>
                              <a:rPr lang="en-US" sz="2400" b="1" i="1">
                                <a:solidFill>
                                  <a:srgbClr val="FF0000"/>
                                </a:solidFill>
                                <a:latin typeface="Cambria Math" panose="02040503050406030204" pitchFamily="18" charset="0"/>
                              </a:rPr>
                              <m:t>𝒌</m:t>
                            </m:r>
                          </m:den>
                        </m:f>
                      </m:e>
                    </m:rad>
                  </m:oMath>
                </a14:m>
                <a:r>
                  <a:rPr lang="en-US" sz="2400" b="1" dirty="0">
                    <a:solidFill>
                      <a:schemeClr val="tx1"/>
                    </a:solidFill>
                    <a:latin typeface="Times New Roman" panose="02020603050405020304" pitchFamily="18" charset="0"/>
                    <a:cs typeface="Times New Roman" panose="02020603050405020304" pitchFamily="18" charset="0"/>
                  </a:rPr>
                  <a:t>       ……    </a:t>
                </a:r>
                <a:r>
                  <a:rPr lang="en-US" sz="2400" b="1" i="1" dirty="0">
                    <a:solidFill>
                      <a:schemeClr val="tx1"/>
                    </a:solidFill>
                    <a:latin typeface="Times New Roman" panose="02020603050405020304" pitchFamily="18" charset="0"/>
                    <a:cs typeface="Times New Roman" panose="02020603050405020304" pitchFamily="18" charset="0"/>
                  </a:rPr>
                  <a:t>……. (13)</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924C9FF-B575-4208-A98C-65A7715FC35B}"/>
                  </a:ext>
                </a:extLst>
              </p:cNvPr>
              <p:cNvSpPr>
                <a:spLocks noGrp="1" noRot="1" noChangeAspect="1" noMove="1" noResize="1" noEditPoints="1" noAdjustHandles="1" noChangeArrowheads="1" noChangeShapeType="1" noTextEdit="1"/>
              </p:cNvSpPr>
              <p:nvPr>
                <p:ph idx="1"/>
              </p:nvPr>
            </p:nvSpPr>
            <p:spPr>
              <a:xfrm>
                <a:off x="689989" y="966782"/>
                <a:ext cx="10704443" cy="5261113"/>
              </a:xfrm>
              <a:blipFill>
                <a:blip r:embed="rId2"/>
                <a:stretch>
                  <a:fillRect l="-513" t="-1622" r="-513"/>
                </a:stretch>
              </a:blipFill>
            </p:spPr>
            <p:txBody>
              <a:bodyPr/>
              <a:lstStyle/>
              <a:p>
                <a:r>
                  <a:rPr lang="en-US">
                    <a:noFill/>
                  </a:rPr>
                  <a:t> </a:t>
                </a:r>
              </a:p>
            </p:txBody>
          </p:sp>
        </mc:Fallback>
      </mc:AlternateContent>
    </p:spTree>
    <p:extLst>
      <p:ext uri="{BB962C8B-B14F-4D97-AF65-F5344CB8AC3E}">
        <p14:creationId xmlns:p14="http://schemas.microsoft.com/office/powerpoint/2010/main" val="2658467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f361e67a103f7b186226d74d81b465cb">
  <xsd:schema xmlns:xsd="http://www.w3.org/2001/XMLSchema" xmlns:xs="http://www.w3.org/2001/XMLSchema" xmlns:p="http://schemas.microsoft.com/office/2006/metadata/properties" xmlns:ns2="a12ddc03-b357-499c-864f-c6204d3dd0f9" targetNamespace="http://schemas.microsoft.com/office/2006/metadata/properties" ma:root="true" ma:fieldsID="902c0b63b2fb4e35a9a9cd4607726096"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D70D82-CE44-4ED3-91C9-51488F433089}">
  <ds:schemaRefs>
    <ds:schemaRef ds:uri="http://schemas.microsoft.com/sharepoint/v3/contenttype/forms"/>
  </ds:schemaRefs>
</ds:datastoreItem>
</file>

<file path=customXml/itemProps2.xml><?xml version="1.0" encoding="utf-8"?>
<ds:datastoreItem xmlns:ds="http://schemas.openxmlformats.org/officeDocument/2006/customXml" ds:itemID="{7AD68982-BB06-4490-8C74-5DCD7B54A3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2ddc03-b357-499c-864f-c6204d3dd0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90711B-456D-4A8B-A211-0812C20158E1}">
  <ds:schemaRefs>
    <ds:schemaRef ds:uri="38818bd1-9814-4627-92e6-f988f8c35a1c"/>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9e910c2-2f10-4fc0-8bd4-4d593ed897f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2368</TotalTime>
  <Words>1045</Words>
  <Application>Microsoft Office PowerPoint</Application>
  <PresentationFormat>Widescreen</PresentationFormat>
  <Paragraphs>128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Lecture  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PHYSICS-1  Lesson - 2</dc:title>
  <dc:creator>Nandita Deb</dc:creator>
  <cp:lastModifiedBy>User</cp:lastModifiedBy>
  <cp:revision>126</cp:revision>
  <dcterms:created xsi:type="dcterms:W3CDTF">2020-05-03T11:39:35Z</dcterms:created>
  <dcterms:modified xsi:type="dcterms:W3CDTF">2021-11-13T12:28:16Z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