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32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27" r:id="rId11"/>
    <p:sldId id="328" r:id="rId12"/>
    <p:sldId id="257" r:id="rId13"/>
    <p:sldId id="309" r:id="rId14"/>
    <p:sldId id="311" r:id="rId15"/>
    <p:sldId id="312" r:id="rId16"/>
    <p:sldId id="313" r:id="rId17"/>
    <p:sldId id="314" r:id="rId18"/>
    <p:sldId id="603" r:id="rId19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CA7EBB-4208-44CB-8C48-116A0D7E81A4}" v="1" dt="2020-12-03T07:41:30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88"/>
  </p:normalViewPr>
  <p:slideViewPr>
    <p:cSldViewPr snapToGrid="0">
      <p:cViewPr varScale="1">
        <p:scale>
          <a:sx n="68" d="100"/>
          <a:sy n="68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Rabiul Islam" userId="ae9b879b-79bd-485d-b65b-49b6287df809" providerId="ADAL" clId="{0FCA7EBB-4208-44CB-8C48-116A0D7E81A4}"/>
    <pc:docChg chg="modSld">
      <pc:chgData name="Md. Rabiul Islam" userId="ae9b879b-79bd-485d-b65b-49b6287df809" providerId="ADAL" clId="{0FCA7EBB-4208-44CB-8C48-116A0D7E81A4}" dt="2020-12-03T07:41:30.112" v="2" actId="571"/>
      <pc:docMkLst>
        <pc:docMk/>
      </pc:docMkLst>
      <pc:sldChg chg="addSp modSp mod">
        <pc:chgData name="Md. Rabiul Islam" userId="ae9b879b-79bd-485d-b65b-49b6287df809" providerId="ADAL" clId="{0FCA7EBB-4208-44CB-8C48-116A0D7E81A4}" dt="2020-12-03T07:41:30.112" v="2" actId="571"/>
        <pc:sldMkLst>
          <pc:docMk/>
          <pc:sldMk cId="1281213113" sldId="307"/>
        </pc:sldMkLst>
        <pc:graphicFrameChg chg="mod">
          <ac:chgData name="Md. Rabiul Islam" userId="ae9b879b-79bd-485d-b65b-49b6287df809" providerId="ADAL" clId="{0FCA7EBB-4208-44CB-8C48-116A0D7E81A4}" dt="2020-12-03T07:41:19.867" v="1" actId="1076"/>
          <ac:graphicFrameMkLst>
            <pc:docMk/>
            <pc:sldMk cId="1281213113" sldId="307"/>
            <ac:graphicFrameMk id="7" creationId="{00000000-0000-0000-0000-000000000000}"/>
          </ac:graphicFrameMkLst>
        </pc:graphicFrameChg>
        <pc:graphicFrameChg chg="add mod">
          <ac:chgData name="Md. Rabiul Islam" userId="ae9b879b-79bd-485d-b65b-49b6287df809" providerId="ADAL" clId="{0FCA7EBB-4208-44CB-8C48-116A0D7E81A4}" dt="2020-12-03T07:41:30.112" v="2" actId="571"/>
          <ac:graphicFrameMkLst>
            <pc:docMk/>
            <pc:sldMk cId="1281213113" sldId="307"/>
            <ac:graphicFrameMk id="8" creationId="{11C7E294-D145-497D-846F-00D33FE1399A}"/>
          </ac:graphicFrameMkLst>
        </pc:graphicFrameChg>
      </pc:sldChg>
    </pc:docChg>
  </pc:docChgLst>
  <pc:docChgLst>
    <pc:chgData name="Md. Rabiul Islam" userId="ae9b879b-79bd-485d-b65b-49b6287df809" providerId="ADAL" clId="{F64C0BD5-3DED-412C-A72B-31CFAF275EE7}"/>
    <pc:docChg chg="undo custSel modSld">
      <pc:chgData name="Md. Rabiul Islam" userId="ae9b879b-79bd-485d-b65b-49b6287df809" providerId="ADAL" clId="{F64C0BD5-3DED-412C-A72B-31CFAF275EE7}" dt="2020-09-04T09:48:43.508" v="4" actId="1076"/>
      <pc:docMkLst>
        <pc:docMk/>
      </pc:docMkLst>
      <pc:sldChg chg="modSp mod">
        <pc:chgData name="Md. Rabiul Islam" userId="ae9b879b-79bd-485d-b65b-49b6287df809" providerId="ADAL" clId="{F64C0BD5-3DED-412C-A72B-31CFAF275EE7}" dt="2020-08-25T08:19:05.305" v="3" actId="1076"/>
        <pc:sldMkLst>
          <pc:docMk/>
          <pc:sldMk cId="529824054" sldId="257"/>
        </pc:sldMkLst>
        <pc:spChg chg="mod">
          <ac:chgData name="Md. Rabiul Islam" userId="ae9b879b-79bd-485d-b65b-49b6287df809" providerId="ADAL" clId="{F64C0BD5-3DED-412C-A72B-31CFAF275EE7}" dt="2020-08-25T08:19:05.305" v="3" actId="1076"/>
          <ac:spMkLst>
            <pc:docMk/>
            <pc:sldMk cId="529824054" sldId="257"/>
            <ac:spMk id="3" creationId="{00000000-0000-0000-0000-000000000000}"/>
          </ac:spMkLst>
        </pc:spChg>
        <pc:picChg chg="mod">
          <ac:chgData name="Md. Rabiul Islam" userId="ae9b879b-79bd-485d-b65b-49b6287df809" providerId="ADAL" clId="{F64C0BD5-3DED-412C-A72B-31CFAF275EE7}" dt="2020-08-25T08:19:04.518" v="2" actId="1076"/>
          <ac:picMkLst>
            <pc:docMk/>
            <pc:sldMk cId="529824054" sldId="257"/>
            <ac:picMk id="6" creationId="{00000000-0000-0000-0000-000000000000}"/>
          </ac:picMkLst>
        </pc:picChg>
      </pc:sldChg>
      <pc:sldChg chg="modSp mod">
        <pc:chgData name="Md. Rabiul Islam" userId="ae9b879b-79bd-485d-b65b-49b6287df809" providerId="ADAL" clId="{F64C0BD5-3DED-412C-A72B-31CFAF275EE7}" dt="2020-09-04T09:48:43.508" v="4" actId="1076"/>
        <pc:sldMkLst>
          <pc:docMk/>
          <pc:sldMk cId="2136570458" sldId="328"/>
        </pc:sldMkLst>
        <pc:picChg chg="mod">
          <ac:chgData name="Md. Rabiul Islam" userId="ae9b879b-79bd-485d-b65b-49b6287df809" providerId="ADAL" clId="{F64C0BD5-3DED-412C-A72B-31CFAF275EE7}" dt="2020-09-04T09:48:43.508" v="4" actId="1076"/>
          <ac:picMkLst>
            <pc:docMk/>
            <pc:sldMk cId="2136570458" sldId="328"/>
            <ac:picMk id="6" creationId="{00000000-0000-0000-0000-000000000000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889D-9EBD-4557-A854-C4A5BFA0BA5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B59BE-046B-4B0B-8C7C-7FB65C8A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F3F8-31F7-4A56-BA2D-DC10142AB8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70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B59BE-046B-4B0B-8C7C-7FB65C8A2F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7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0152F5E-5B55-43F9-8AA7-B572829257F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12/3/2020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48821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FBE4DCA-84A6-4BF4-A149-6EED2FA2B2B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12/3/2020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4628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84ACDD7-9B1F-4577-BE13-E5A18DD3AAE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12/3/2020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00107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F77319C7-5345-4CA9-9163-4663F82259F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12/3/2020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6395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E8E8780-F826-4BE9-8A89-D87C5B63F93B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12/3/2020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586704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233418A-1376-44A4-B0A4-D6DCD6262E8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12/3/2020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655158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F084CB89-9BD3-4304-8968-88381D21635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12/3/2020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62251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5099B2C-E26C-4393-80E4-64E5BB2A02E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12/3/2020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151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5974D08-E6BE-4A85-B8B8-9F05413C5CC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12/3/2020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12593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1456B7B-8930-4A50-988B-5B824B58CA6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12/3/2020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443360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39C777F-53FC-4A24-9FF7-CF0674DF15C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12/3/2020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8923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4A83227E-28F1-4D62-B4C3-460D0D607CE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12/3/2020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17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1.wdp"/><Relationship Id="rId5" Type="http://schemas.openxmlformats.org/officeDocument/2006/relationships/image" Target="../media/image17.png"/><Relationship Id="rId4" Type="http://schemas.microsoft.com/office/2007/relationships/hdphoto" Target="../media/hdphoto10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6.bin"/><Relationship Id="rId4" Type="http://schemas.microsoft.com/office/2007/relationships/hdphoto" Target="../media/hdphoto17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11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0.wmf"/><Relationship Id="rId9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E3B238A-95CF-D247-AF6F-D017CD39E0E4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3D49437-97F2-1C46-BCFF-53D28976941C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(Chapter-6)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2B1D5-6796-4242-8D7E-42837C88C7C0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- 04</a:t>
            </a:r>
          </a:p>
        </p:txBody>
      </p:sp>
    </p:spTree>
    <p:extLst>
      <p:ext uri="{BB962C8B-B14F-4D97-AF65-F5344CB8AC3E}">
        <p14:creationId xmlns:p14="http://schemas.microsoft.com/office/powerpoint/2010/main" val="2522001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10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22363" y="2368248"/>
            <a:ext cx="3093244" cy="35290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511694"/>
            <a:ext cx="7073731" cy="212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11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597" y="1443316"/>
            <a:ext cx="7901643" cy="1430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4276" y="3039393"/>
            <a:ext cx="3919611" cy="284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7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511076"/>
            <a:ext cx="7429499" cy="411668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342900"/>
            <a:r>
              <a:rPr lang="en-US" sz="2700" b="1" dirty="0">
                <a:solidFill>
                  <a:srgbClr val="00B050"/>
                </a:solidFill>
              </a:rPr>
              <a:t> 								MOSFETs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48601" y="1910591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MOSFETs have characteristics similar to JFETs and additional characteristics that make them very useful.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There are 2 types: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Depletion-Type MOSFET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Enhancement-Type MOSFET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12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813" y="2537607"/>
            <a:ext cx="4016825" cy="283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2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44" y="161442"/>
            <a:ext cx="8439097" cy="1147099"/>
          </a:xfrm>
        </p:spPr>
        <p:txBody>
          <a:bodyPr>
            <a:noAutofit/>
          </a:bodyPr>
          <a:lstStyle/>
          <a:p>
            <a:r>
              <a:rPr lang="en-US" sz="2700" b="1" dirty="0">
                <a:solidFill>
                  <a:srgbClr val="00B050"/>
                </a:solidFill>
              </a:rPr>
              <a:t>ENHANCEMENT-TYPE MOSFET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4" y="1583993"/>
            <a:ext cx="4934146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 Drain (D) and Source (S) connect to the to n-doped regions. 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Gate (G) connects to the p-doped substrate via a thin insulating layer of SiO2.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There is no channel. The n-doped material lies on a p-doped substrate that may have an additional terminal connection called SS.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In summary, therefore, the construction of an enhancement-type MOSFET is quite similar to that of the depletion-type MOSFET, except for the absence of a channel between the drain and source terminals.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13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24990" y="1604466"/>
            <a:ext cx="3608313" cy="376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5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5964462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 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415582"/>
            <a:ext cx="4604081" cy="4084911"/>
          </a:xfrm>
        </p:spPr>
        <p:txBody>
          <a:bodyPr>
            <a:noAutofit/>
          </a:bodyPr>
          <a:lstStyle/>
          <a:p>
            <a:pPr algn="just"/>
            <a:r>
              <a:rPr lang="en-US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As V</a:t>
            </a:r>
            <a:r>
              <a:rPr lang="en-US" b="1" i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</a:t>
            </a:r>
            <a:r>
              <a:rPr lang="en-US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increases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in magnitude, the </a:t>
            </a:r>
            <a:r>
              <a:rPr lang="en-US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concentration of electrons near the SiO2 surface increases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until eventually the induced n-type region can support a measurable flow between drain and source. </a:t>
            </a:r>
          </a:p>
          <a:p>
            <a:pPr algn="just"/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The level of V</a:t>
            </a:r>
            <a:r>
              <a:rPr lang="en-US" b="1" i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</a:t>
            </a:r>
            <a:r>
              <a:rPr lang="en-US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that results in the </a:t>
            </a:r>
            <a:r>
              <a:rPr lang="en-US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significant increase in drain current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is called the </a:t>
            </a:r>
            <a:r>
              <a:rPr lang="en-US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threshold voltage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and is given the symbol V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. </a:t>
            </a:r>
          </a:p>
          <a:p>
            <a:pPr algn="just"/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Since the channel is nonexistent with V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=0 V and “enhanced” by the application of a positive gate-to-source voltage, this type of MOSFET is called an enhancement-type MOSFET.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14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13678" y="1212129"/>
            <a:ext cx="3470277" cy="449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0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83672"/>
            <a:ext cx="7429499" cy="527726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 CONTINUED…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sz="1500" b="1" i="1" dirty="0">
                <a:latin typeface="Arial Narrow" panose="020B0606020202030204" pitchFamily="34" charset="0"/>
              </a:rPr>
              <a:t>As V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500" b="1" i="1" dirty="0">
                <a:latin typeface="Arial Narrow" panose="020B0606020202030204" pitchFamily="34" charset="0"/>
              </a:rPr>
              <a:t> is increased beyond the threshold level</a:t>
            </a:r>
            <a:r>
              <a:rPr lang="en-US" sz="1500" dirty="0">
                <a:latin typeface="Arial Narrow" panose="020B0606020202030204" pitchFamily="34" charset="0"/>
              </a:rPr>
              <a:t>, the </a:t>
            </a:r>
            <a:r>
              <a:rPr lang="en-US" sz="1500" b="1" i="1" dirty="0">
                <a:latin typeface="Arial Narrow" panose="020B0606020202030204" pitchFamily="34" charset="0"/>
              </a:rPr>
              <a:t>density of free carriers</a:t>
            </a:r>
            <a:r>
              <a:rPr lang="en-US" sz="1500" dirty="0">
                <a:latin typeface="Arial Narrow" panose="020B0606020202030204" pitchFamily="34" charset="0"/>
              </a:rPr>
              <a:t> in the induced channel </a:t>
            </a:r>
            <a:r>
              <a:rPr lang="en-US" sz="1500" b="1" i="1" dirty="0">
                <a:latin typeface="Arial Narrow" panose="020B0606020202030204" pitchFamily="34" charset="0"/>
              </a:rPr>
              <a:t>will increase</a:t>
            </a:r>
            <a:r>
              <a:rPr lang="en-US" sz="1500" dirty="0">
                <a:latin typeface="Arial Narrow" panose="020B0606020202030204" pitchFamily="34" charset="0"/>
              </a:rPr>
              <a:t>, resulting in </a:t>
            </a:r>
            <a:r>
              <a:rPr lang="en-US" sz="1500" b="1" i="1" dirty="0">
                <a:latin typeface="Arial Narrow" panose="020B0606020202030204" pitchFamily="34" charset="0"/>
              </a:rPr>
              <a:t>an increased level of drain current.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However, if we hold V</a:t>
            </a:r>
            <a:r>
              <a:rPr lang="en-US" sz="1500" baseline="-25000" dirty="0">
                <a:latin typeface="Arial Narrow" panose="020B0606020202030204" pitchFamily="34" charset="0"/>
              </a:rPr>
              <a:t>GS</a:t>
            </a:r>
            <a:r>
              <a:rPr lang="en-US" sz="1500" dirty="0">
                <a:latin typeface="Arial Narrow" panose="020B0606020202030204" pitchFamily="34" charset="0"/>
              </a:rPr>
              <a:t> constant and increase the level of V</a:t>
            </a:r>
            <a:r>
              <a:rPr lang="en-US" sz="1500" baseline="-25000" dirty="0">
                <a:latin typeface="Arial Narrow" panose="020B0606020202030204" pitchFamily="34" charset="0"/>
              </a:rPr>
              <a:t>DS</a:t>
            </a:r>
            <a:r>
              <a:rPr lang="en-US" sz="1500" dirty="0">
                <a:latin typeface="Arial Narrow" panose="020B0606020202030204" pitchFamily="34" charset="0"/>
              </a:rPr>
              <a:t>, the drain current will eventually reach a saturation level The levelling off of I</a:t>
            </a:r>
            <a:r>
              <a:rPr lang="en-US" sz="1500" baseline="-25000" dirty="0">
                <a:latin typeface="Arial Narrow" panose="020B0606020202030204" pitchFamily="34" charset="0"/>
              </a:rPr>
              <a:t>D</a:t>
            </a:r>
            <a:r>
              <a:rPr lang="en-US" sz="1500" dirty="0">
                <a:latin typeface="Arial Narrow" panose="020B0606020202030204" pitchFamily="34" charset="0"/>
              </a:rPr>
              <a:t> is due to a pinching-off process depicted by the narrower channel at the drain end of the induced channel.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By applying KVL we get –</a:t>
            </a: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If </a:t>
            </a:r>
            <a:r>
              <a:rPr lang="en-US" sz="1500" b="1" i="1" dirty="0">
                <a:latin typeface="Arial Narrow" panose="020B0606020202030204" pitchFamily="34" charset="0"/>
              </a:rPr>
              <a:t>V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500" b="1" i="1" dirty="0">
                <a:latin typeface="Arial Narrow" panose="020B0606020202030204" pitchFamily="34" charset="0"/>
              </a:rPr>
              <a:t> is held fixed</a:t>
            </a:r>
            <a:r>
              <a:rPr lang="en-US" sz="1500" dirty="0">
                <a:latin typeface="Arial Narrow" panose="020B0606020202030204" pitchFamily="34" charset="0"/>
              </a:rPr>
              <a:t> at some value such as 8 V and </a:t>
            </a:r>
            <a:r>
              <a:rPr lang="en-US" sz="1500" b="1" i="1" dirty="0">
                <a:latin typeface="Arial Narrow" panose="020B0606020202030204" pitchFamily="34" charset="0"/>
              </a:rPr>
              <a:t>V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DS</a:t>
            </a:r>
            <a:r>
              <a:rPr lang="en-US" sz="1500" b="1" i="1" dirty="0">
                <a:latin typeface="Arial Narrow" panose="020B0606020202030204" pitchFamily="34" charset="0"/>
              </a:rPr>
              <a:t> is increased </a:t>
            </a:r>
            <a:r>
              <a:rPr lang="en-US" sz="1500" dirty="0">
                <a:latin typeface="Arial Narrow" panose="020B0606020202030204" pitchFamily="34" charset="0"/>
              </a:rPr>
              <a:t>from 2 to 5V, the voltage will drop from -6 to -3 V. This </a:t>
            </a:r>
            <a:r>
              <a:rPr lang="en-US" sz="1500" b="1" i="1" dirty="0">
                <a:latin typeface="Arial Narrow" panose="020B0606020202030204" pitchFamily="34" charset="0"/>
              </a:rPr>
              <a:t>reduction in gate-to-drain voltage </a:t>
            </a:r>
            <a:r>
              <a:rPr lang="en-US" sz="1500" dirty="0">
                <a:latin typeface="Arial Narrow" panose="020B0606020202030204" pitchFamily="34" charset="0"/>
              </a:rPr>
              <a:t>will in turn </a:t>
            </a:r>
            <a:r>
              <a:rPr lang="en-US" sz="1500" b="1" i="1" dirty="0">
                <a:latin typeface="Arial Narrow" panose="020B0606020202030204" pitchFamily="34" charset="0"/>
              </a:rPr>
              <a:t>reduce the attractive forces for free carriers</a:t>
            </a:r>
            <a:r>
              <a:rPr lang="en-US" sz="1500" dirty="0">
                <a:latin typeface="Arial Narrow" panose="020B0606020202030204" pitchFamily="34" charset="0"/>
              </a:rPr>
              <a:t> (electrons) in this region of the induced channel</a:t>
            </a:r>
            <a:r>
              <a:rPr lang="en-US" sz="1500" b="1" i="1" dirty="0">
                <a:latin typeface="Arial Narrow" panose="020B0606020202030204" pitchFamily="34" charset="0"/>
              </a:rPr>
              <a:t>, causing a reduction in the effective channel width. 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Eventually, the channel will be reduced to the point of pinch-off and a saturation condition will be established.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15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05743" y="3322005"/>
            <a:ext cx="1672733" cy="42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3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43423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 CONTINUED…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16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91563" y="973121"/>
            <a:ext cx="3379859" cy="455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22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 BASIC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764" y="1583993"/>
            <a:ext cx="7615451" cy="36986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 Enhancement-type MOSFET only operates in the enhancement mode.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17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28804" y="2165501"/>
            <a:ext cx="6107906" cy="338613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7763" y="2216450"/>
            <a:ext cx="2288285" cy="347292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r>
              <a:rPr lang="en-US" sz="1500" b="1" i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is always positive.</a:t>
            </a:r>
            <a:endParaRPr lang="en-US" sz="15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solidFill>
                  <a:schemeClr val="tx1"/>
                </a:solidFill>
                <a:latin typeface="Arial Narrow" panose="020B0606020202030204" pitchFamily="34" charset="0"/>
              </a:rPr>
              <a:t>As 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r>
              <a:rPr lang="en-US" sz="1500" b="1" i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increases</a:t>
            </a:r>
            <a:r>
              <a:rPr lang="en-US" sz="15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r>
              <a:rPr lang="en-US" sz="1500" b="1" i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D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increases.</a:t>
            </a:r>
          </a:p>
          <a:p>
            <a:pPr algn="just"/>
            <a:endParaRPr lang="en-US" sz="15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solidFill>
                  <a:schemeClr val="tx1"/>
                </a:solidFill>
                <a:latin typeface="Arial Narrow" panose="020B0606020202030204" pitchFamily="34" charset="0"/>
              </a:rPr>
              <a:t>But if 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r>
              <a:rPr lang="en-US" sz="1500" b="1" i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is kept constant </a:t>
            </a:r>
            <a:r>
              <a:rPr lang="en-US" sz="1500" dirty="0">
                <a:solidFill>
                  <a:schemeClr val="tx1"/>
                </a:solidFill>
                <a:latin typeface="Arial Narrow" panose="020B0606020202030204" pitchFamily="34" charset="0"/>
              </a:rPr>
              <a:t>and 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r>
              <a:rPr lang="en-US" sz="1500" b="1" i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DS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is increased</a:t>
            </a:r>
            <a:r>
              <a:rPr lang="en-US" sz="1500" dirty="0">
                <a:solidFill>
                  <a:schemeClr val="tx1"/>
                </a:solidFill>
                <a:latin typeface="Arial Narrow" panose="020B0606020202030204" pitchFamily="34" charset="0"/>
              </a:rPr>
              <a:t>, then 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r>
              <a:rPr lang="en-US" sz="1500" b="1" i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D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saturates (I</a:t>
            </a:r>
            <a:r>
              <a:rPr lang="en-US" sz="1500" b="1" i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DSS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).</a:t>
            </a:r>
            <a:endParaRPr lang="en-US" sz="15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solidFill>
                  <a:schemeClr val="tx1"/>
                </a:solidFill>
                <a:latin typeface="Arial Narrow" panose="020B0606020202030204" pitchFamily="34" charset="0"/>
              </a:rPr>
              <a:t>The saturation level, </a:t>
            </a:r>
            <a:r>
              <a:rPr lang="en-US" sz="1500" b="1" i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r>
              <a:rPr lang="en-US" sz="1500" b="1" i="1" baseline="-25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DSsat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 is reached.</a:t>
            </a:r>
          </a:p>
          <a:p>
            <a:pPr algn="just"/>
            <a:endParaRPr lang="en-US" sz="15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030313"/>
              </p:ext>
            </p:extLst>
          </p:nvPr>
        </p:nvGraphicFramePr>
        <p:xfrm>
          <a:off x="1242810" y="5035739"/>
          <a:ext cx="133231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5" imgW="939600" imgH="228600" progId="Equation.3">
                  <p:embed/>
                </p:oleObj>
              </mc:Choice>
              <mc:Fallback>
                <p:oleObj name="Equation" r:id="rId5" imgW="939600" imgH="2286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810" y="5035739"/>
                        <a:ext cx="133231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55609" y="5701950"/>
            <a:ext cx="4747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Check this: http://www-g.eng.cam.ac.uk/mmg/teaching/linearcircuits/jfet.html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4914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End of Lecture-4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60151-275B-234C-B96C-37225154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6B988-E08C-4CCC-98F2-2921209802BF}" type="slidenum">
              <a:rPr lang="ja-JP" altLang="en-US" smtClean="0"/>
              <a:pPr>
                <a:defRPr/>
              </a:pPr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5243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989" y="574737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P-CHANNEL JFET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882" y="1568023"/>
            <a:ext cx="4150118" cy="4084911"/>
          </a:xfrm>
        </p:spPr>
        <p:txBody>
          <a:bodyPr>
            <a:noAutofit/>
          </a:bodyPr>
          <a:lstStyle/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As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increases more positively:</a:t>
            </a:r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The depletion zone increases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I</a:t>
            </a:r>
            <a:r>
              <a:rPr lang="en-US" sz="1650" baseline="-25000" dirty="0">
                <a:latin typeface="Arial Narrow" panose="020B0606020202030204" pitchFamily="34" charset="0"/>
              </a:rPr>
              <a:t>D</a:t>
            </a:r>
            <a:r>
              <a:rPr lang="en-US" sz="1650" dirty="0">
                <a:latin typeface="Arial Narrow" panose="020B0606020202030204" pitchFamily="34" charset="0"/>
              </a:rPr>
              <a:t> decreases (I</a:t>
            </a:r>
            <a:r>
              <a:rPr lang="en-US" sz="1650" baseline="-25000" dirty="0">
                <a:latin typeface="Arial Narrow" panose="020B0606020202030204" pitchFamily="34" charset="0"/>
              </a:rPr>
              <a:t>D</a:t>
            </a:r>
            <a:r>
              <a:rPr lang="en-US" sz="1650" dirty="0">
                <a:latin typeface="Arial Narrow" panose="020B0606020202030204" pitchFamily="34" charset="0"/>
              </a:rPr>
              <a:t> &lt; I</a:t>
            </a:r>
            <a:r>
              <a:rPr lang="en-US" sz="1650" baseline="-25000" dirty="0">
                <a:latin typeface="Arial Narrow" panose="020B0606020202030204" pitchFamily="34" charset="0"/>
              </a:rPr>
              <a:t>DSS</a:t>
            </a:r>
            <a:r>
              <a:rPr lang="en-US" sz="1650" dirty="0">
                <a:latin typeface="Arial Narrow" panose="020B0606020202030204" pitchFamily="34" charset="0"/>
              </a:rPr>
              <a:t>)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Eventually I</a:t>
            </a:r>
            <a:r>
              <a:rPr lang="en-US" sz="1650" baseline="-25000" dirty="0">
                <a:latin typeface="Arial Narrow" panose="020B0606020202030204" pitchFamily="34" charset="0"/>
              </a:rPr>
              <a:t>D</a:t>
            </a:r>
            <a:r>
              <a:rPr lang="en-US" sz="1650" dirty="0">
                <a:latin typeface="Arial Narrow" panose="020B0606020202030204" pitchFamily="34" charset="0"/>
              </a:rPr>
              <a:t> = 0A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Also note that at high levels of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the JFET reaches a breakdown situation.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increases uncontrollably if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&gt; </a:t>
            </a:r>
            <a:r>
              <a:rPr lang="en-US" dirty="0" err="1">
                <a:latin typeface="Arial Narrow" panose="020B0606020202030204" pitchFamily="34" charset="0"/>
              </a:rPr>
              <a:t>V</a:t>
            </a:r>
            <a:r>
              <a:rPr lang="en-US" baseline="-25000" dirty="0" err="1">
                <a:latin typeface="Arial Narrow" panose="020B0606020202030204" pitchFamily="34" charset="0"/>
              </a:rPr>
              <a:t>DSmax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2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59696" y="1568023"/>
            <a:ext cx="4062422" cy="33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9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JFET SYMBOLS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3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11582" y="1583994"/>
            <a:ext cx="4225529" cy="361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5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SUMMARY TILL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 maximum current is defined as I</a:t>
            </a:r>
            <a:r>
              <a:rPr lang="en-US" baseline="-25000" dirty="0">
                <a:latin typeface="Arial Narrow" panose="020B0606020202030204" pitchFamily="34" charset="0"/>
              </a:rPr>
              <a:t>DSS</a:t>
            </a:r>
            <a:r>
              <a:rPr lang="en-US" dirty="0">
                <a:latin typeface="Arial Narrow" panose="020B0606020202030204" pitchFamily="34" charset="0"/>
              </a:rPr>
              <a:t> and occurs when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= 0 V and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≥ |</a:t>
            </a:r>
            <a:r>
              <a:rPr lang="en-US" dirty="0" err="1">
                <a:latin typeface="Arial Narrow" panose="020B0606020202030204" pitchFamily="34" charset="0"/>
              </a:rPr>
              <a:t>V</a:t>
            </a:r>
            <a:r>
              <a:rPr lang="en-US" baseline="-25000" dirty="0" err="1">
                <a:latin typeface="Arial Narrow" panose="020B0606020202030204" pitchFamily="34" charset="0"/>
              </a:rPr>
              <a:t>p</a:t>
            </a:r>
            <a:r>
              <a:rPr lang="en-US" dirty="0">
                <a:latin typeface="Arial Narrow" panose="020B0606020202030204" pitchFamily="34" charset="0"/>
              </a:rPr>
              <a:t>|,  as shown in Fig. 6.15a 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 For gate-to-source voltages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is less than (more negative than) the pinch-off level, the drain current is 0 A (I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= 0 A ), as in Fig. 6.15b .</a:t>
            </a:r>
          </a:p>
          <a:p>
            <a:pPr marL="0" indent="0" algn="just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For all levels of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between 0 V and the pinch-off level, the current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will range between I</a:t>
            </a:r>
            <a:r>
              <a:rPr lang="en-US" baseline="-25000" dirty="0">
                <a:latin typeface="Arial Narrow" panose="020B0606020202030204" pitchFamily="34" charset="0"/>
              </a:rPr>
              <a:t>DSS</a:t>
            </a:r>
            <a:r>
              <a:rPr lang="en-US" dirty="0">
                <a:latin typeface="Arial Narrow" panose="020B0606020202030204" pitchFamily="34" charset="0"/>
              </a:rPr>
              <a:t> and 0 A, respectively, as in Fig. 6.15c.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 A similar list can be developed for p-channel JFETs.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4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9071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SUMMARY TILL NOW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9948" y="1569707"/>
            <a:ext cx="3461681" cy="21071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5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22203" y="1562692"/>
            <a:ext cx="2877448" cy="21211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9949" y="3401197"/>
            <a:ext cx="2942408" cy="20554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4032" y="5180999"/>
            <a:ext cx="5593556" cy="56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8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JFET TRANSFER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The transfer characteristic of </a:t>
            </a:r>
            <a:r>
              <a:rPr lang="en-US" altLang="en-US" dirty="0">
                <a:solidFill>
                  <a:srgbClr val="FF33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input-to-output</a:t>
            </a:r>
            <a: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is not as straight forward in a JFET as it was in a BJT. </a:t>
            </a:r>
            <a:b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endParaRPr lang="en-US" altLang="en-US" dirty="0">
              <a:solidFill>
                <a:prstClr val="black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 a BJT, </a:t>
            </a:r>
            <a: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</a:t>
            </a:r>
            <a: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indicated the relationship between I</a:t>
            </a:r>
            <a:r>
              <a:rPr lang="en-US" altLang="en-US" baseline="-25000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</a:t>
            </a:r>
            <a: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(input) and I</a:t>
            </a:r>
            <a:r>
              <a:rPr lang="en-US" altLang="en-US" baseline="-25000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</a:t>
            </a:r>
            <a: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(output).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prstClr val="black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 a JFET, the relationship of V</a:t>
            </a:r>
            <a:r>
              <a:rPr lang="en-US" altLang="en-US" baseline="-25000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GS</a:t>
            </a:r>
            <a: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(input) and I</a:t>
            </a:r>
            <a:r>
              <a:rPr lang="en-US" altLang="en-US" baseline="-25000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</a:t>
            </a:r>
            <a: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(output) is a little more complicated (Shockley’s equation):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6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3376" y="3704475"/>
            <a:ext cx="3794705" cy="16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9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TRANSFER CURVE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7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1696" y="1583994"/>
            <a:ext cx="6642443" cy="388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1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PLOTTING THE TRANSFER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Using I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DSS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and </a:t>
            </a:r>
            <a:r>
              <a:rPr lang="en-US" dirty="0" err="1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r>
              <a:rPr lang="en-US" baseline="-25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(V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GS(off)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) values found in a specification sheet, the Transfer Curve can be plotted using these 3 steps:</a:t>
            </a:r>
          </a:p>
          <a:p>
            <a:pPr algn="just"/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Step 1:	</a:t>
            </a:r>
          </a:p>
          <a:p>
            <a:pPr algn="just"/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				Solving for V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= 0V: 	</a:t>
            </a:r>
          </a:p>
          <a:p>
            <a:pPr algn="just"/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Step 2: 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				Solving for V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 = </a:t>
            </a:r>
            <a:r>
              <a:rPr lang="en-US" dirty="0" err="1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r>
              <a:rPr lang="en-US" baseline="-25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(V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GS(off)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):  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Step 3: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		Solving for V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 = 0V to </a:t>
            </a:r>
            <a:r>
              <a:rPr lang="en-US" dirty="0" err="1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r>
              <a:rPr lang="en-US" baseline="-25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:  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8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2343315" y="2294636"/>
          <a:ext cx="1704969" cy="618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079032" imgH="393529" progId="Equation.3">
                  <p:embed/>
                </p:oleObj>
              </mc:Choice>
              <mc:Fallback>
                <p:oleObj name="Equation" r:id="rId3" imgW="1079032" imgH="393529" progId="Equation.3">
                  <p:embed/>
                  <p:pic>
                    <p:nvPicPr>
                      <p:cNvPr id="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315" y="2294636"/>
                        <a:ext cx="1704969" cy="618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6029415" y="2822566"/>
          <a:ext cx="1857346" cy="535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143000" imgH="330200" progId="Equation.3">
                  <p:embed/>
                </p:oleObj>
              </mc:Choice>
              <mc:Fallback>
                <p:oleObj name="Equation" r:id="rId5" imgW="1143000" imgH="330200" progId="Equation.3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9415" y="2822566"/>
                        <a:ext cx="1857346" cy="535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2603689" y="3606570"/>
          <a:ext cx="1662479" cy="603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1079032" imgH="393529" progId="Equation.3">
                  <p:embed/>
                </p:oleObj>
              </mc:Choice>
              <mc:Fallback>
                <p:oleObj name="Equation" r:id="rId7" imgW="1079032" imgH="393529" progId="Equation.3">
                  <p:embed/>
                  <p:pic>
                    <p:nvPicPr>
                      <p:cNvPr id="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689" y="3606570"/>
                        <a:ext cx="1662479" cy="603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6166610" y="4339349"/>
          <a:ext cx="1582954" cy="515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8" imgW="1130300" imgH="368300" progId="Equation.3">
                  <p:embed/>
                </p:oleObj>
              </mc:Choice>
              <mc:Fallback>
                <p:oleObj name="Equation" r:id="rId8" imgW="1130300" imgH="368300" progId="Equation.3">
                  <p:embed/>
                  <p:pic>
                    <p:nvPicPr>
                      <p:cNvPr id="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6610" y="4339349"/>
                        <a:ext cx="1582954" cy="515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4990075" y="5077163"/>
          <a:ext cx="1704975" cy="591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0" imgW="1130040" imgH="393480" progId="Equation.3">
                  <p:embed/>
                </p:oleObj>
              </mc:Choice>
              <mc:Fallback>
                <p:oleObj name="Equation" r:id="rId10" imgW="1130040" imgH="393480" progId="Equation.3">
                  <p:embed/>
                  <p:pic>
                    <p:nvPicPr>
                      <p:cNvPr id="1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0075" y="5077163"/>
                        <a:ext cx="1704975" cy="591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251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SHORTHAND METHOD</a:t>
            </a:r>
          </a:p>
        </p:txBody>
      </p:sp>
      <p:graphicFrame>
        <p:nvGraphicFramePr>
          <p:cNvPr id="7" name="Group 5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168871"/>
              </p:ext>
            </p:extLst>
          </p:nvPr>
        </p:nvGraphicFramePr>
        <p:xfrm>
          <a:off x="2688688" y="1542702"/>
          <a:ext cx="5086350" cy="2571753"/>
        </p:xfrm>
        <a:graphic>
          <a:graphicData uri="http://schemas.openxmlformats.org/drawingml/2006/table">
            <a:tbl>
              <a:tblPr/>
              <a:tblGrid>
                <a:gridCol w="254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GS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0.3V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/2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0.5V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/4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0mA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9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9370" y="4900400"/>
            <a:ext cx="2405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</a:t>
            </a:r>
            <a:r>
              <a:rPr lang="en-US" i="1" dirty="0"/>
              <a:t>VGS </a:t>
            </a:r>
            <a:r>
              <a:rPr lang="en-US" dirty="0"/>
              <a:t>= 0 V, </a:t>
            </a:r>
            <a:r>
              <a:rPr lang="en-US" i="1" dirty="0"/>
              <a:t>ID </a:t>
            </a:r>
            <a:r>
              <a:rPr lang="en-US" dirty="0"/>
              <a:t>= </a:t>
            </a:r>
            <a:r>
              <a:rPr lang="en-US" i="1" dirty="0"/>
              <a:t>IDSS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47866" y="4900400"/>
            <a:ext cx="2354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</a:t>
            </a:r>
            <a:r>
              <a:rPr lang="en-US" i="1" dirty="0"/>
              <a:t>VGS </a:t>
            </a:r>
            <a:r>
              <a:rPr lang="en-US" dirty="0"/>
              <a:t>= </a:t>
            </a:r>
            <a:r>
              <a:rPr lang="en-US" i="1" dirty="0"/>
              <a:t>VP</a:t>
            </a:r>
            <a:r>
              <a:rPr lang="en-US" dirty="0"/>
              <a:t>, </a:t>
            </a:r>
            <a:r>
              <a:rPr lang="en-US" i="1" dirty="0"/>
              <a:t>ID </a:t>
            </a:r>
            <a:r>
              <a:rPr lang="en-US" dirty="0"/>
              <a:t>= 0 mA</a:t>
            </a:r>
          </a:p>
        </p:txBody>
      </p:sp>
      <p:graphicFrame>
        <p:nvGraphicFramePr>
          <p:cNvPr id="8" name="Group 57">
            <a:extLst>
              <a:ext uri="{FF2B5EF4-FFF2-40B4-BE49-F238E27FC236}">
                <a16:creationId xmlns:a16="http://schemas.microsoft.com/office/drawing/2014/main" id="{11C7E294-D145-497D-846F-00D33FE139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7168871"/>
              </p:ext>
            </p:extLst>
          </p:nvPr>
        </p:nvGraphicFramePr>
        <p:xfrm>
          <a:off x="2688688" y="1578339"/>
          <a:ext cx="5086350" cy="2571753"/>
        </p:xfrm>
        <a:graphic>
          <a:graphicData uri="http://schemas.openxmlformats.org/drawingml/2006/table">
            <a:tbl>
              <a:tblPr/>
              <a:tblGrid>
                <a:gridCol w="254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GS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0.3V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/2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0.5V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/4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0mA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21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2403DA6E5EF4ABBA51A62BC88F8FF" ma:contentTypeVersion="10" ma:contentTypeDescription="Create a new document." ma:contentTypeScope="" ma:versionID="a7bed73d3ce6061177e4ce91bce1a0c9">
  <xsd:schema xmlns:xsd="http://www.w3.org/2001/XMLSchema" xmlns:xs="http://www.w3.org/2001/XMLSchema" xmlns:p="http://schemas.microsoft.com/office/2006/metadata/properties" xmlns:ns2="926699e6-52dd-461e-a5ab-df5fbcd09816" xmlns:ns3="0e313d05-41d7-4c14-bfea-73edb09cef36" targetNamespace="http://schemas.microsoft.com/office/2006/metadata/properties" ma:root="true" ma:fieldsID="bac6c18c863582e436b43f072bb14d7b" ns2:_="" ns3:_="">
    <xsd:import namespace="926699e6-52dd-461e-a5ab-df5fbcd09816"/>
    <xsd:import namespace="0e313d05-41d7-4c14-bfea-73edb09cef36"/>
    <xsd:element name="properties">
      <xsd:complexType>
        <xsd:sequence>
          <xsd:element name="documentManagement">
            <xsd:complexType>
              <xsd:all>
                <xsd:element ref="ns2:SharedWithDetails" minOccurs="0"/>
                <xsd:element ref="ns2:SharedWithUser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6699e6-52dd-461e-a5ab-df5fbcd09816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313d05-41d7-4c14-bfea-73edb09cef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D8FF7A-E53A-4F4B-965C-6F9AA5D5434E}"/>
</file>

<file path=customXml/itemProps2.xml><?xml version="1.0" encoding="utf-8"?>
<ds:datastoreItem xmlns:ds="http://schemas.openxmlformats.org/officeDocument/2006/customXml" ds:itemID="{C1159512-0160-4D56-85A4-BE185411BD14}"/>
</file>

<file path=customXml/itemProps3.xml><?xml version="1.0" encoding="utf-8"?>
<ds:datastoreItem xmlns:ds="http://schemas.openxmlformats.org/officeDocument/2006/customXml" ds:itemID="{AB6CB50F-7951-4AC6-B2BB-B519E89768F4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657</TotalTime>
  <Words>883</Words>
  <Application>Microsoft Office PowerPoint</Application>
  <PresentationFormat>On-screen Show (4:3)</PresentationFormat>
  <Paragraphs>123</Paragraphs>
  <Slides>18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Apple Chancery</vt:lpstr>
      <vt:lpstr>Arial</vt:lpstr>
      <vt:lpstr>Arial Narrow</vt:lpstr>
      <vt:lpstr>Calibri</vt:lpstr>
      <vt:lpstr>Cambria</vt:lpstr>
      <vt:lpstr>Franklin Gothic Book</vt:lpstr>
      <vt:lpstr>Times New Roman</vt:lpstr>
      <vt:lpstr>TimesNewRomanPS</vt:lpstr>
      <vt:lpstr>Wingdings</vt:lpstr>
      <vt:lpstr>Theme1</vt:lpstr>
      <vt:lpstr>Equation</vt:lpstr>
      <vt:lpstr>PowerPoint Presentation</vt:lpstr>
      <vt:lpstr>P-CHANNEL JFET CHARACTERISTICS</vt:lpstr>
      <vt:lpstr>JFET SYMBOLS</vt:lpstr>
      <vt:lpstr>SUMMARY TILL NOW</vt:lpstr>
      <vt:lpstr>SUMMARY TILL NOW</vt:lpstr>
      <vt:lpstr>JFET TRANSFER CHARACTERISTICS</vt:lpstr>
      <vt:lpstr>TRANSFER CURVE</vt:lpstr>
      <vt:lpstr>PLOTTING THE TRANSFER CURVE</vt:lpstr>
      <vt:lpstr>SHORTHAND METHOD</vt:lpstr>
      <vt:lpstr>EXAMPLE</vt:lpstr>
      <vt:lpstr>EXAMPLE</vt:lpstr>
      <vt:lpstr>         MOSFETs</vt:lpstr>
      <vt:lpstr>ENHANCEMENT-TYPE MOSFET CONSTRUCTION</vt:lpstr>
      <vt:lpstr> CONTINUED…</vt:lpstr>
      <vt:lpstr> CONTINUED… </vt:lpstr>
      <vt:lpstr> CONTINUED… </vt:lpstr>
      <vt:lpstr> BASIC OPERATION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CLIPPERS</dc:title>
  <dc:creator>Md. Mamunur Rashid</dc:creator>
  <cp:lastModifiedBy>Md. Rabiul Islam</cp:lastModifiedBy>
  <cp:revision>129</cp:revision>
  <dcterms:created xsi:type="dcterms:W3CDTF">2016-06-11T11:25:17Z</dcterms:created>
  <dcterms:modified xsi:type="dcterms:W3CDTF">2020-12-03T07:41:57Z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0x010100C892403DA6E5EF4ABBA51A62BC88F8FF</vt:lpwstr>
  </property>
</Properties>
</file>