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7" r:id="rId9"/>
    <p:sldId id="285" r:id="rId10"/>
    <p:sldId id="286" r:id="rId11"/>
    <p:sldId id="268" r:id="rId12"/>
    <p:sldId id="269" r:id="rId13"/>
    <p:sldId id="270" r:id="rId14"/>
    <p:sldId id="271" r:id="rId15"/>
    <p:sldId id="272" r:id="rId16"/>
    <p:sldId id="273" r:id="rId17"/>
    <p:sldId id="283" r:id="rId18"/>
    <p:sldId id="274" r:id="rId19"/>
    <p:sldId id="284" r:id="rId20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B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946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1621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5457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3838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2945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2020-07-05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9708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2020-07-05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01706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2020-07-05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2402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2020-07-05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7939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2020-07-05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17601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2020-07-05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3267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0F922-4E2E-4C69-BD69-21F5CB18D0C8}" type="datetimeFigureOut">
              <a:rPr lang="en-CA" smtClean="0"/>
              <a:pPr/>
              <a:t>2020-07-05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6734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775" y="0"/>
            <a:ext cx="9144775" cy="6858000"/>
            <a:chOff x="-775" y="0"/>
            <a:chExt cx="9144775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646331"/>
              <a:ext cx="9144000" cy="62116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775" y="0"/>
              <a:ext cx="9144775" cy="720080"/>
            </a:xfrm>
            <a:prstGeom prst="rect">
              <a:avLst/>
            </a:prstGeom>
            <a:solidFill>
              <a:srgbClr val="BF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7884" y="-9939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  <a:ea typeface="Adobe Myungjo Std M" pitchFamily="18" charset="-128"/>
                <a:cs typeface="Microsoft Himalaya" panose="01010100010101010101" pitchFamily="2" charset="0"/>
              </a:rPr>
              <a:t>TOPIC 1</a:t>
            </a:r>
            <a:r>
              <a:rPr lang="en-C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Myungjo Std M" pitchFamily="18" charset="-128"/>
                <a:ea typeface="Adobe Myungjo Std M" pitchFamily="18" charset="-128"/>
                <a:cs typeface="Microsoft Himalaya" panose="01010100010101010101" pitchFamily="2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46809"/>
            <a:ext cx="4032448" cy="119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Introduction: Thinking Like an Economist</a:t>
            </a:r>
          </a:p>
        </p:txBody>
      </p:sp>
      <p:pic>
        <p:nvPicPr>
          <p:cNvPr id="11" name="Picture 7" descr="chapter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84784"/>
            <a:ext cx="4419600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2781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Opportunity Cost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Opportunity cost: Whatever must be given up to obtain some item</a:t>
            </a:r>
          </a:p>
          <a:p>
            <a:pPr marL="342900" lvl="2" indent="-342900"/>
            <a:r>
              <a:rPr lang="en-US" sz="3300" dirty="0" smtClean="0">
                <a:solidFill>
                  <a:schemeClr val="bg1"/>
                </a:solidFill>
              </a:rPr>
              <a:t>To go to university or not to go?</a:t>
            </a:r>
          </a:p>
          <a:p>
            <a:pPr marL="342900" lvl="2" indent="-342900"/>
            <a:r>
              <a:rPr lang="en-GB" sz="3300" dirty="0" smtClean="0">
                <a:solidFill>
                  <a:schemeClr val="bg1"/>
                </a:solidFill>
              </a:rPr>
              <a:t>You made a decision to read this slide. If you were not reading this slide, what would you be doing?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So what is the opportunity cost in this case?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Self-thinking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If the opportunity cost is higher, will you do the  work?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2161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Economic Models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Economists use models to simplify reality in order to improve our understanding of the world.</a:t>
            </a:r>
          </a:p>
          <a:p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The most basic economic models include:</a:t>
            </a:r>
          </a:p>
          <a:p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r>
              <a:rPr lang="en-CA" sz="2400" dirty="0">
                <a:solidFill>
                  <a:schemeClr val="accent1"/>
                </a:solidFill>
                <a:latin typeface="Lucida Bright" panose="02040602050505020304" pitchFamily="18" charset="0"/>
              </a:rPr>
              <a:t>The Production Possibilities Frontier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accent1"/>
              </a:solidFill>
              <a:latin typeface="Lucida Bright" panose="020406020505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It is used to solve the basic problems in economics.</a:t>
            </a:r>
            <a:endParaRPr lang="en-CA" sz="2400" dirty="0">
              <a:solidFill>
                <a:schemeClr val="accent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44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2161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Assumptions of PPF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Full employment and full production.</a:t>
            </a: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Available supply of factors of production (Land, Labor, Capital and Entrepreneurship) are fixed but they can be shifted or reallocated. </a:t>
            </a: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State of technology does not change.</a:t>
            </a:r>
          </a:p>
        </p:txBody>
      </p:sp>
    </p:spTree>
    <p:extLst>
      <p:ext uri="{BB962C8B-B14F-4D97-AF65-F5344CB8AC3E}">
        <p14:creationId xmlns:p14="http://schemas.microsoft.com/office/powerpoint/2010/main" xmlns="" val="191965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-27384"/>
            <a:ext cx="8222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Alternative Production Possibilities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75777626"/>
              </p:ext>
            </p:extLst>
          </p:nvPr>
        </p:nvGraphicFramePr>
        <p:xfrm>
          <a:off x="467544" y="1196752"/>
          <a:ext cx="8295456" cy="4859565"/>
        </p:xfrm>
        <a:graphic>
          <a:graphicData uri="http://schemas.openxmlformats.org/drawingml/2006/table">
            <a:tbl>
              <a:tblPr/>
              <a:tblGrid>
                <a:gridCol w="2476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7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19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666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Production Possibilities Schedule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2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Possibilities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Sugar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(millions of pounds)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Pizza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thousands)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0030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3206" y="-99392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Model: The Production Possibilities Frontier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737" y="1471910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  <a:latin typeface="Lucida Bright" panose="02040602050505020304" pitchFamily="18" charset="0"/>
              </a:rPr>
              <a:t>The production possibilities frontier  </a:t>
            </a: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is a graph that shows the various alternative combination of the two commodities that a country can produce most efficiently by fully utilizing its factor of production with the available technology. </a:t>
            </a:r>
          </a:p>
          <a:p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It was introduced by Prof. Paul A. Samuelson.</a:t>
            </a:r>
          </a:p>
        </p:txBody>
      </p:sp>
    </p:spTree>
    <p:extLst>
      <p:ext uri="{BB962C8B-B14F-4D97-AF65-F5344CB8AC3E}">
        <p14:creationId xmlns:p14="http://schemas.microsoft.com/office/powerpoint/2010/main" xmlns="" val="337074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96490"/>
            <a:ext cx="869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Production Possibilities Frontier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5890046"/>
            <a:ext cx="8820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B0F0"/>
                </a:solidFill>
              </a:rPr>
              <a:t>Every point along the curve is efficient; points outside the curve are unobtainable </a:t>
            </a:r>
            <a:r>
              <a:rPr lang="en-GB" sz="2800" b="1" i="1" dirty="0" smtClean="0">
                <a:solidFill>
                  <a:srgbClr val="00B0F0"/>
                </a:solidFill>
              </a:rPr>
              <a:t> and inside </a:t>
            </a:r>
            <a:r>
              <a:rPr lang="en-GB" sz="2800" b="1" i="1" smtClean="0">
                <a:solidFill>
                  <a:srgbClr val="00B0F0"/>
                </a:solidFill>
              </a:rPr>
              <a:t>curve are inefficient</a:t>
            </a:r>
            <a:endParaRPr lang="en-GB" sz="28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77" t="22116" r="39885" b="23461"/>
          <a:stretch/>
        </p:blipFill>
        <p:spPr bwMode="auto">
          <a:xfrm>
            <a:off x="0" y="720080"/>
            <a:ext cx="9144000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1206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3206" y="181471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Shifts in the PPF</a:t>
            </a:r>
          </a:p>
        </p:txBody>
      </p:sp>
      <p:pic>
        <p:nvPicPr>
          <p:cNvPr id="2" name="Picture 2" descr="C:\Users\PCTECH\Desktop\w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720080"/>
            <a:ext cx="9144000" cy="61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3245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3206" y="181471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Causes of Shifts in the PPF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552" y="980728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00B0F0"/>
                </a:solidFill>
              </a:rPr>
              <a:t>Shifts in the production possibilities curve are caused by changes in these things:</a:t>
            </a:r>
          </a:p>
          <a:p>
            <a:endParaRPr lang="en-GB" sz="3600" dirty="0">
              <a:solidFill>
                <a:srgbClr val="00B0F0"/>
              </a:solidFill>
            </a:endParaRPr>
          </a:p>
          <a:p>
            <a:r>
              <a:rPr lang="en-GB" sz="3600" dirty="0">
                <a:solidFill>
                  <a:srgbClr val="00B0F0"/>
                </a:solidFill>
              </a:rPr>
              <a:t>• Advances in technology</a:t>
            </a:r>
          </a:p>
          <a:p>
            <a:r>
              <a:rPr lang="en-GB" sz="3600" dirty="0">
                <a:solidFill>
                  <a:srgbClr val="00B0F0"/>
                </a:solidFill>
              </a:rPr>
              <a:t>• Changes in resources</a:t>
            </a:r>
          </a:p>
          <a:p>
            <a:r>
              <a:rPr lang="en-GB" sz="3600" dirty="0">
                <a:solidFill>
                  <a:srgbClr val="00B0F0"/>
                </a:solidFill>
              </a:rPr>
              <a:t>• More education or training (that's what we call human capital)</a:t>
            </a:r>
          </a:p>
          <a:p>
            <a:r>
              <a:rPr lang="en-GB" sz="3600" dirty="0">
                <a:solidFill>
                  <a:srgbClr val="00B0F0"/>
                </a:solidFill>
              </a:rPr>
              <a:t>• Changes in the </a:t>
            </a:r>
            <a:r>
              <a:rPr lang="en-GB" sz="3600" dirty="0" err="1">
                <a:solidFill>
                  <a:srgbClr val="00B0F0"/>
                </a:solidFill>
              </a:rPr>
              <a:t>labor</a:t>
            </a:r>
            <a:r>
              <a:rPr lang="en-GB" sz="3600" dirty="0">
                <a:solidFill>
                  <a:srgbClr val="00B0F0"/>
                </a:solidFill>
              </a:rPr>
              <a:t> force</a:t>
            </a:r>
          </a:p>
        </p:txBody>
      </p:sp>
    </p:spTree>
    <p:extLst>
      <p:ext uri="{BB962C8B-B14F-4D97-AF65-F5344CB8AC3E}">
        <p14:creationId xmlns:p14="http://schemas.microsoft.com/office/powerpoint/2010/main" xmlns="" val="202572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3206" y="181471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Production Possibilities Frontier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737" y="1471910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Concepts Illustrated by the Production Possibilities Frontier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Trade-offs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Opportunity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Economic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Significance of PPF: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Where shall the choice of society lie?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It helps to solve 3 basic problems : what to produce; how to produce; for whom to produce.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To study economic development.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8533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Definition of 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77768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According to Prof. Lionel Robbins, “Economics is the </a:t>
            </a:r>
            <a:r>
              <a:rPr lang="en-US" sz="2800" dirty="0">
                <a:solidFill>
                  <a:schemeClr val="accent1"/>
                </a:solidFill>
                <a:latin typeface="Lucida Bright" panose="02040602050505020304" pitchFamily="18" charset="0"/>
              </a:rPr>
              <a:t>science</a:t>
            </a:r>
            <a:r>
              <a:rPr lang="en-US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 which studies human behavior as a relationship between </a:t>
            </a:r>
            <a:r>
              <a:rPr lang="en-US" sz="2800" dirty="0">
                <a:solidFill>
                  <a:schemeClr val="accent1"/>
                </a:solidFill>
                <a:latin typeface="Lucida Bright" panose="02040602050505020304" pitchFamily="18" charset="0"/>
              </a:rPr>
              <a:t>ends and scarce </a:t>
            </a:r>
            <a:r>
              <a:rPr lang="en-US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means which have </a:t>
            </a:r>
            <a:r>
              <a:rPr lang="en-US" sz="2800" dirty="0">
                <a:solidFill>
                  <a:schemeClr val="accent1"/>
                </a:solidFill>
                <a:latin typeface="Lucida Bright" panose="02040602050505020304" pitchFamily="18" charset="0"/>
              </a:rPr>
              <a:t>alternative uses</a:t>
            </a:r>
            <a:r>
              <a:rPr lang="en-US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”.</a:t>
            </a:r>
          </a:p>
          <a:p>
            <a:endParaRPr lang="en-US" sz="28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r>
              <a:rPr lang="en-US" altLang="en-US" sz="2800" dirty="0">
                <a:solidFill>
                  <a:schemeClr val="accent1"/>
                </a:solidFill>
                <a:latin typeface="Lucida Bright" panose="02040602050505020304" pitchFamily="18" charset="0"/>
              </a:rPr>
              <a:t>Economics</a:t>
            </a:r>
            <a:r>
              <a:rPr lang="en-US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Bright" panose="02040602050505020304" pitchFamily="18" charset="0"/>
              </a:rPr>
              <a:t> is the study of how society manages its scarce resources</a:t>
            </a:r>
            <a:endParaRPr lang="en-US" sz="2800" dirty="0">
              <a:solidFill>
                <a:schemeClr val="accent1"/>
              </a:solidFill>
              <a:latin typeface="Lucida Bright" panose="020406020505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89232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81471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Microeconomics and Macroeconomics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77768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Economics is divided into two subfields: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CA" sz="2800" dirty="0">
                <a:solidFill>
                  <a:schemeClr val="accent1"/>
                </a:solidFill>
                <a:latin typeface="Lucida Bright" panose="02040602050505020304" pitchFamily="18" charset="0"/>
              </a:rPr>
              <a:t>Microeconomics 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focuses on the individual parts of the economy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-How households and firms make decisions and how they interact in specific market</a:t>
            </a:r>
          </a:p>
          <a:p>
            <a:r>
              <a:rPr lang="en-CA" sz="2800" dirty="0">
                <a:solidFill>
                  <a:schemeClr val="accent1"/>
                </a:solidFill>
                <a:latin typeface="Lucida Bright" panose="02040602050505020304" pitchFamily="18" charset="0"/>
              </a:rPr>
              <a:t>Macroeconomics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 looks at the economy as a whole.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-Economy-wide phenomena, including inflation, unemployment, and economic growth</a:t>
            </a:r>
            <a:endParaRPr lang="en-US" sz="28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17746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Microeconomics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777686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accent1"/>
                </a:solidFill>
                <a:latin typeface="Lucida Bright" panose="02040602050505020304" pitchFamily="18" charset="0"/>
              </a:rPr>
              <a:t>Microeconomics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 deals with the behavior of individual economic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Microeconomics explains how and why these units make economic decisions.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These economic units include consumers, workers, investors, owners of land, business firms.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How consumers make purchasing decisions, how firms decide how many workers to hire. </a:t>
            </a:r>
          </a:p>
          <a:p>
            <a:endParaRPr lang="en-CA" sz="28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4371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Economy: In Microeconomics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5457" y="1005015"/>
            <a:ext cx="777686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The word economy comes from a Greek word “</a:t>
            </a:r>
            <a:r>
              <a:rPr lang="en-CA" sz="2800" dirty="0" err="1">
                <a:solidFill>
                  <a:schemeClr val="accent1"/>
                </a:solidFill>
                <a:latin typeface="Lucida Bright" panose="02040602050505020304" pitchFamily="18" charset="0"/>
              </a:rPr>
              <a:t>Oikonomia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” which basically means “</a:t>
            </a:r>
            <a:r>
              <a:rPr lang="en-CA" sz="2800" dirty="0">
                <a:solidFill>
                  <a:schemeClr val="accent1"/>
                </a:solidFill>
                <a:latin typeface="Lucida Bright" panose="02040602050505020304" pitchFamily="18" charset="0"/>
              </a:rPr>
              <a:t>one who manages a household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.”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A household and an economy  face many similar decisions: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Who will 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What goods and how many of them should be produced?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What resources should be used in production?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At what price should the goods be sold?</a:t>
            </a:r>
          </a:p>
          <a:p>
            <a:endParaRPr lang="en-US" altLang="en-US" sz="2800" dirty="0">
              <a:solidFill>
                <a:schemeClr val="accent1"/>
              </a:solidFill>
              <a:latin typeface="Lucida Bright" panose="02040602050505020304" pitchFamily="18" charset="0"/>
            </a:endParaRPr>
          </a:p>
          <a:p>
            <a:r>
              <a:rPr lang="en-US" altLang="en-US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Reiterating : </a:t>
            </a:r>
            <a:r>
              <a:rPr lang="en-US" altLang="en-US" sz="2800" dirty="0">
                <a:solidFill>
                  <a:schemeClr val="accent1"/>
                </a:solidFill>
                <a:latin typeface="Lucida Bright" panose="02040602050505020304" pitchFamily="18" charset="0"/>
              </a:rPr>
              <a:t>Economics</a:t>
            </a:r>
            <a:r>
              <a:rPr lang="en-US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Bright" panose="02040602050505020304" pitchFamily="18" charset="0"/>
              </a:rPr>
              <a:t> is the study of how society manages its scarce resources.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06072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389111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Positive Versus Normative Statements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accent1"/>
                </a:solidFill>
                <a:latin typeface="Lucida Bright" panose="02040602050505020304" pitchFamily="18" charset="0"/>
              </a:rPr>
              <a:t>Economic analysis: 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Economist use two types of statements for analysis:</a:t>
            </a:r>
          </a:p>
          <a:p>
            <a:endParaRPr lang="en-CA" sz="2800" dirty="0">
              <a:solidFill>
                <a:schemeClr val="accent1"/>
              </a:solidFill>
              <a:latin typeface="Lucida Bright" panose="02040602050505020304" pitchFamily="18" charset="0"/>
            </a:endParaRPr>
          </a:p>
          <a:p>
            <a:r>
              <a:rPr lang="en-CA" sz="2800" dirty="0">
                <a:solidFill>
                  <a:schemeClr val="accent1"/>
                </a:solidFill>
                <a:latin typeface="Lucida Bright" panose="02040602050505020304" pitchFamily="18" charset="0"/>
              </a:rPr>
              <a:t>Positive statements 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are statements that attempt to describe the world as it is.	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- Called descriptive analysis</a:t>
            </a:r>
          </a:p>
          <a:p>
            <a:endParaRPr lang="en-CA" sz="2800" dirty="0">
              <a:solidFill>
                <a:schemeClr val="accent1"/>
              </a:solidFill>
              <a:latin typeface="Lucida Bright" panose="02040602050505020304" pitchFamily="18" charset="0"/>
            </a:endParaRPr>
          </a:p>
          <a:p>
            <a:r>
              <a:rPr lang="en-CA" sz="2800" dirty="0">
                <a:solidFill>
                  <a:schemeClr val="accent1"/>
                </a:solidFill>
                <a:latin typeface="Lucida Bright" panose="02040602050505020304" pitchFamily="18" charset="0"/>
              </a:rPr>
              <a:t>Normative statements 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are statements about how the world should be.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- Called prescriptive analysis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00229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-171400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Positive or Normative Statements? </a:t>
            </a:r>
          </a:p>
          <a:p>
            <a:pPr algn="ctr"/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- An increase in the minimum wage will cause a decrease in employment among the least-skilled. </a:t>
            </a:r>
            <a:r>
              <a:rPr lang="en-CA" sz="2400" dirty="0">
                <a:solidFill>
                  <a:schemeClr val="accent1"/>
                </a:solidFill>
                <a:latin typeface="Lucida Bright" panose="02040602050505020304" pitchFamily="18" charset="0"/>
              </a:rPr>
              <a:t>(POSITIVE)</a:t>
            </a: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- Higher federal budget deficits will cause interest rates to increase. </a:t>
            </a:r>
            <a:r>
              <a:rPr lang="en-CA" sz="2400" dirty="0">
                <a:solidFill>
                  <a:schemeClr val="accent1"/>
                </a:solidFill>
                <a:latin typeface="Lucida Bright" panose="02040602050505020304" pitchFamily="18" charset="0"/>
              </a:rPr>
              <a:t>(POSITIVE) </a:t>
            </a: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- The income gains from a higher minimum wage are worth more than any slight reductions in employment. </a:t>
            </a:r>
            <a:r>
              <a:rPr lang="en-CA" sz="2400" dirty="0">
                <a:solidFill>
                  <a:schemeClr val="accent1"/>
                </a:solidFill>
                <a:latin typeface="Lucida Bright" panose="02040602050505020304" pitchFamily="18" charset="0"/>
              </a:rPr>
              <a:t>(NORMATIVE)</a:t>
            </a: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- State governments should be allowed to collect from tobacco companies the costs of treating smoking-related illnesses among the poor. </a:t>
            </a:r>
            <a:r>
              <a:rPr lang="en-CA" sz="2400" dirty="0">
                <a:solidFill>
                  <a:schemeClr val="accent1"/>
                </a:solidFill>
                <a:latin typeface="Lucida Bright" panose="02040602050505020304" pitchFamily="18" charset="0"/>
              </a:rPr>
              <a:t>(NORMATIVE)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98374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2161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Basic Problem of 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There are </a:t>
            </a:r>
            <a:r>
              <a:rPr lang="en-CA" sz="2400" dirty="0">
                <a:solidFill>
                  <a:schemeClr val="accent1"/>
                </a:solidFill>
                <a:latin typeface="Lucida Bright" panose="02040602050505020304" pitchFamily="18" charset="0"/>
              </a:rPr>
              <a:t>three</a:t>
            </a: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 basic problems:</a:t>
            </a:r>
          </a:p>
          <a:p>
            <a:pPr marL="457200" indent="-457200">
              <a:buFont typeface="+mj-lt"/>
              <a:buAutoNum type="arabicPeriod" startAt="8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What commodities should be produced and in what quantities</a:t>
            </a:r>
            <a:r>
              <a:rPr lang="en-CA" sz="2400" dirty="0" smtClean="0">
                <a:solidFill>
                  <a:schemeClr val="bg1"/>
                </a:solidFill>
                <a:latin typeface="Lucida Bright" panose="02040602050505020304" pitchFamily="18" charset="0"/>
              </a:rPr>
              <a:t>? (</a:t>
            </a:r>
            <a:r>
              <a:rPr lang="en-GB" sz="2400" dirty="0" smtClean="0">
                <a:solidFill>
                  <a:srgbClr val="0070C0"/>
                </a:solidFill>
              </a:rPr>
              <a:t>– should the emphasis be on agriculture, manufacturing or services, should it be on sport and leisure or housing</a:t>
            </a:r>
            <a:r>
              <a:rPr lang="en-GB" sz="2400" dirty="0" smtClean="0">
                <a:solidFill>
                  <a:srgbClr val="0070C0"/>
                </a:solidFill>
              </a:rPr>
              <a:t>?)</a:t>
            </a: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How shall goods be produced (by whom and with what resources and in what technical manners to be produced</a:t>
            </a:r>
            <a:r>
              <a:rPr lang="en-CA" sz="2400" dirty="0" smtClean="0">
                <a:solidFill>
                  <a:schemeClr val="bg1"/>
                </a:solidFill>
                <a:latin typeface="Lucida Bright" panose="02040602050505020304" pitchFamily="18" charset="0"/>
              </a:rPr>
              <a:t>)? (</a:t>
            </a:r>
            <a:r>
              <a:rPr lang="en-GB" sz="2400" dirty="0" smtClean="0">
                <a:solidFill>
                  <a:srgbClr val="0070C0"/>
                </a:solidFill>
              </a:rPr>
              <a:t>labour intensive, land intensive, capital intensive</a:t>
            </a:r>
            <a:r>
              <a:rPr lang="en-GB" sz="2400" dirty="0" smtClean="0">
                <a:solidFill>
                  <a:srgbClr val="0070C0"/>
                </a:solidFill>
              </a:rPr>
              <a:t>?)</a:t>
            </a: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For whom shall goods be produced</a:t>
            </a:r>
            <a:r>
              <a:rPr lang="en-CA" sz="2400" dirty="0" smtClean="0">
                <a:solidFill>
                  <a:schemeClr val="bg1"/>
                </a:solidFill>
                <a:latin typeface="Lucida Bright" panose="02040602050505020304" pitchFamily="18" charset="0"/>
              </a:rPr>
              <a:t>? (</a:t>
            </a:r>
            <a:r>
              <a:rPr lang="en-GB" sz="2400" dirty="0" smtClean="0">
                <a:solidFill>
                  <a:srgbClr val="0070C0"/>
                </a:solidFill>
              </a:rPr>
              <a:t>equal distribution? more for the rich? for those who work hard</a:t>
            </a:r>
            <a:r>
              <a:rPr lang="en-GB" sz="2400" dirty="0" smtClean="0">
                <a:solidFill>
                  <a:srgbClr val="0070C0"/>
                </a:solidFill>
              </a:rPr>
              <a:t>?)</a:t>
            </a: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583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Resources / Inputs / Factors of Production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Goods (and services) are produced by firms/businesses.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They are made using resources/inputs/factors of production.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There are </a:t>
            </a:r>
            <a:r>
              <a:rPr lang="en-GB" dirty="0" smtClean="0">
                <a:solidFill>
                  <a:schemeClr val="bg1"/>
                </a:solidFill>
              </a:rPr>
              <a:t>basically three factors of production: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Land – All natural resources, e.g. minerals, forests and water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Labour – Physical </a:t>
            </a:r>
            <a:r>
              <a:rPr lang="en-GB" dirty="0" smtClean="0">
                <a:solidFill>
                  <a:schemeClr val="bg1"/>
                </a:solidFill>
              </a:rPr>
              <a:t>hardship and any skill/knowledge </a:t>
            </a:r>
            <a:r>
              <a:rPr lang="en-GB" dirty="0" smtClean="0">
                <a:solidFill>
                  <a:schemeClr val="bg1"/>
                </a:solidFill>
              </a:rPr>
              <a:t>of workers in the production process (any example?)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Capital –  e.g. factories, machines, computers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Besides </a:t>
            </a:r>
            <a:r>
              <a:rPr lang="en-GB" dirty="0" smtClean="0">
                <a:solidFill>
                  <a:schemeClr val="bg1"/>
                </a:solidFill>
              </a:rPr>
              <a:t>these, </a:t>
            </a:r>
            <a:r>
              <a:rPr lang="en-GB" dirty="0" smtClean="0">
                <a:solidFill>
                  <a:schemeClr val="bg1"/>
                </a:solidFill>
              </a:rPr>
              <a:t>there is another one: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Entrepreneurship – The talent for organizing the above mentioned resources to produce goods. E.g. the manager, CEO or chairman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924</Words>
  <Application>Microsoft Office PowerPoint</Application>
  <PresentationFormat>On-screen Show (4:3)</PresentationFormat>
  <Paragraphs>133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Resources / Inputs / Factors of Production</vt:lpstr>
      <vt:lpstr>Opportunity Cost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Rubayyat</dc:creator>
  <cp:lastModifiedBy>user</cp:lastModifiedBy>
  <cp:revision>42</cp:revision>
  <cp:lastPrinted>2016-01-16T15:54:14Z</cp:lastPrinted>
  <dcterms:created xsi:type="dcterms:W3CDTF">2015-09-12T14:13:23Z</dcterms:created>
  <dcterms:modified xsi:type="dcterms:W3CDTF">2020-07-05T03:32:13Z</dcterms:modified>
</cp:coreProperties>
</file>