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1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0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56" r:id="rId34"/>
    <p:sldId id="277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50359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Matrices</a:t>
            </a:r>
            <a:br>
              <a:rPr lang="en-US" altLang="zh-TW" sz="3200" b="1" dirty="0" smtClean="0">
                <a:latin typeface="+mn-lt"/>
              </a:rPr>
            </a:br>
            <a:r>
              <a:rPr lang="en-US" altLang="zh-TW" sz="3200" b="1" dirty="0" smtClean="0">
                <a:latin typeface="+mn-lt"/>
              </a:rPr>
              <a:t>Mathematical Induction 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b="1" dirty="0" smtClean="0"/>
              <a:t>Product of two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805" y="2123595"/>
            <a:ext cx="851573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</a:rPr>
              <a:t>Definition 4</a:t>
            </a:r>
            <a:r>
              <a:rPr lang="en-US" altLang="zh-TW" sz="2400" dirty="0" smtClean="0"/>
              <a:t>: Let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be </a:t>
            </a:r>
            <a:r>
              <a:rPr lang="en-US" altLang="zh-TW" sz="2400" i="1" dirty="0" smtClean="0"/>
              <a:t>m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altLang="zh-TW" sz="2400" i="1" dirty="0" smtClean="0">
                <a:sym typeface="Symbol" pitchFamily="18" charset="2"/>
              </a:rPr>
              <a:t>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matrix and </a:t>
            </a:r>
            <a:r>
              <a:rPr lang="en-US" altLang="zh-TW" sz="2400" b="1" dirty="0" smtClean="0"/>
              <a:t>B</a:t>
            </a:r>
            <a:r>
              <a:rPr lang="en-US" altLang="zh-TW" sz="2400" dirty="0" smtClean="0"/>
              <a:t> be </a:t>
            </a:r>
            <a:r>
              <a:rPr lang="en-US" altLang="zh-TW" sz="2400" i="1" dirty="0" smtClean="0"/>
              <a:t>k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altLang="zh-TW" sz="2400" i="1" dirty="0" smtClean="0">
                <a:sym typeface="Symbol" pitchFamily="18" charset="2"/>
              </a:rPr>
              <a:t>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matrix. The product of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b="1" dirty="0" smtClean="0"/>
              <a:t>B</a:t>
            </a:r>
            <a:r>
              <a:rPr lang="en-US" altLang="zh-TW" sz="2400" dirty="0" smtClean="0"/>
              <a:t>, denoted by </a:t>
            </a:r>
            <a:r>
              <a:rPr lang="en-US" altLang="zh-TW" sz="2400" b="1" dirty="0" smtClean="0"/>
              <a:t>AB</a:t>
            </a:r>
            <a:r>
              <a:rPr lang="en-US" altLang="zh-TW" sz="2400" dirty="0" smtClean="0"/>
              <a:t>, is the </a:t>
            </a:r>
            <a:r>
              <a:rPr lang="en-US" altLang="zh-TW" sz="2400" i="1" dirty="0" smtClean="0"/>
              <a:t>m</a:t>
            </a:r>
            <a:r>
              <a:rPr lang="en-US" altLang="zh-TW" sz="2400" b="1" i="1" dirty="0" smtClean="0">
                <a:sym typeface="Symbol" pitchFamily="18" charset="2"/>
              </a:rPr>
              <a:t>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matrix with its (</a:t>
            </a:r>
            <a:r>
              <a:rPr lang="en-US" altLang="zh-TW" sz="2400" i="1" dirty="0" err="1" smtClean="0"/>
              <a:t>i,j</a:t>
            </a:r>
            <a:r>
              <a:rPr lang="en-US" altLang="zh-TW" sz="2400" dirty="0" smtClean="0"/>
              <a:t>)th element equal to the sum of the products of the corresponding entries from the </a:t>
            </a:r>
            <a:r>
              <a:rPr lang="en-US" altLang="zh-TW" sz="2400" i="1" dirty="0" err="1" smtClean="0"/>
              <a:t>i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row of </a:t>
            </a:r>
            <a:r>
              <a:rPr lang="en-US" altLang="zh-TW" sz="2400" b="1" dirty="0" smtClean="0"/>
              <a:t>A</a:t>
            </a:r>
            <a:r>
              <a:rPr lang="en-US" altLang="zh-TW" sz="2400" dirty="0" smtClean="0"/>
              <a:t> and the </a:t>
            </a:r>
            <a:r>
              <a:rPr lang="en-US" altLang="zh-TW" sz="2400" i="1" dirty="0" err="1" smtClean="0"/>
              <a:t>j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column of </a:t>
            </a:r>
            <a:r>
              <a:rPr lang="en-US" altLang="zh-TW" sz="2400" b="1" dirty="0" smtClean="0"/>
              <a:t>B</a:t>
            </a:r>
            <a:r>
              <a:rPr lang="en-US" altLang="zh-TW" sz="24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In other words, If </a:t>
            </a:r>
            <a:r>
              <a:rPr lang="en-US" altLang="zh-TW" sz="2400" b="1" dirty="0" smtClean="0"/>
              <a:t>AB</a:t>
            </a:r>
            <a:r>
              <a:rPr lang="en-US" altLang="zh-TW" sz="2400" dirty="0" smtClean="0"/>
              <a:t> = [</a:t>
            </a:r>
            <a:r>
              <a:rPr lang="en-US" altLang="zh-TW" sz="2400" i="1" dirty="0" err="1" smtClean="0"/>
              <a:t>c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], then </a:t>
            </a:r>
            <a:r>
              <a:rPr lang="en-US" altLang="zh-TW" sz="2400" i="1" dirty="0" err="1" smtClean="0"/>
              <a:t>c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 =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i1</a:t>
            </a:r>
            <a:r>
              <a:rPr lang="en-US" altLang="zh-TW" sz="2400" i="1" dirty="0" smtClean="0"/>
              <a:t>b</a:t>
            </a:r>
            <a:r>
              <a:rPr lang="en-US" altLang="zh-TW" sz="2400" i="1" baseline="-25000" dirty="0" smtClean="0"/>
              <a:t>1j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i2</a:t>
            </a:r>
            <a:r>
              <a:rPr lang="en-US" altLang="zh-TW" sz="2400" i="1" dirty="0" smtClean="0"/>
              <a:t>b</a:t>
            </a:r>
            <a:r>
              <a:rPr lang="en-US" altLang="zh-TW" sz="2400" i="1" baseline="-25000" dirty="0" smtClean="0"/>
              <a:t>2j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+</a:t>
            </a:r>
            <a:r>
              <a:rPr lang="en-US" altLang="zh-TW" sz="2400" i="1" dirty="0" smtClean="0"/>
              <a:t>…</a:t>
            </a:r>
            <a:r>
              <a:rPr lang="en-US" altLang="zh-TW" sz="2400" dirty="0" smtClean="0"/>
              <a:t>+ 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ik</a:t>
            </a:r>
            <a:r>
              <a:rPr lang="en-US" altLang="zh-TW" sz="2400" i="1" dirty="0" err="1" smtClean="0"/>
              <a:t>b</a:t>
            </a:r>
            <a:r>
              <a:rPr lang="en-US" altLang="zh-TW" sz="2400" i="1" baseline="-25000" dirty="0" err="1" smtClean="0"/>
              <a:t>kj</a:t>
            </a:r>
            <a:r>
              <a:rPr lang="en-US" altLang="zh-TW" sz="24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0000FF"/>
                </a:solidFill>
              </a:rPr>
              <a:t>A product of two matrices is defined only when the number of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columns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in the first matrix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equals</a:t>
            </a:r>
            <a:r>
              <a:rPr lang="en-US" altLang="zh-TW" sz="2400" dirty="0" smtClean="0">
                <a:solidFill>
                  <a:srgbClr val="0000FF"/>
                </a:solidFill>
              </a:rPr>
              <a:t> 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number of rows of the second matrix. </a:t>
            </a:r>
            <a:endParaRPr lang="en-US" sz="24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0014" y="2197267"/>
            <a:ext cx="6099026" cy="13102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157" y="3916905"/>
            <a:ext cx="8515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000" b="1" i="1" dirty="0" smtClean="0">
                <a:solidFill>
                  <a:srgbClr val="FF0000"/>
                </a:solidFill>
              </a:rPr>
              <a:t>:  </a:t>
            </a:r>
            <a:r>
              <a:rPr lang="en-US" sz="2000" dirty="0" smtClean="0"/>
              <a:t>Here, we always multiply the row of first matrix by the column of the second matrix.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e.g. </a:t>
            </a:r>
            <a:r>
              <a:rPr lang="en-US" sz="2000" dirty="0" smtClean="0"/>
              <a:t>to find the element </a:t>
            </a:r>
            <a:r>
              <a:rPr lang="en-US" sz="2000" b="1" i="1" dirty="0" smtClean="0"/>
              <a:t>a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000" b="1" baseline="-25000" dirty="0" smtClean="0"/>
              <a:t>, </a:t>
            </a:r>
            <a:r>
              <a:rPr lang="en-US" sz="20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 multiply the </a:t>
            </a:r>
            <a:r>
              <a:rPr lang="en-US" sz="2000" dirty="0" smtClean="0">
                <a:solidFill>
                  <a:srgbClr val="FF0000"/>
                </a:solidFill>
              </a:rPr>
              <a:t>third row of First matrix</a:t>
            </a:r>
            <a:r>
              <a:rPr lang="en-US" sz="2000" dirty="0" smtClean="0"/>
              <a:t> by the </a:t>
            </a:r>
            <a:r>
              <a:rPr lang="en-US" sz="2000" dirty="0" smtClean="0">
                <a:solidFill>
                  <a:srgbClr val="0000FF"/>
                </a:solidFill>
              </a:rPr>
              <a:t>second  column of Second matrix</a:t>
            </a:r>
          </a:p>
          <a:p>
            <a:r>
              <a:rPr lang="en-US" sz="2000" dirty="0" smtClean="0"/>
              <a:t> </a:t>
            </a:r>
            <a:r>
              <a:rPr lang="en-US" sz="2400" b="1" i="1" dirty="0" smtClean="0"/>
              <a:t>a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b="1" baseline="-25000" dirty="0" smtClean="0"/>
              <a:t>, 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  </a:t>
            </a:r>
            <a:r>
              <a:rPr lang="en-US" sz="2000" dirty="0" smtClean="0"/>
              <a:t>= 3    1    0 *   4 	= 3*4  + 1*1  + 0*0 = 13</a:t>
            </a:r>
          </a:p>
          <a:p>
            <a:r>
              <a:rPr lang="en-US" sz="2000" dirty="0" smtClean="0"/>
              <a:t>		   1</a:t>
            </a:r>
          </a:p>
          <a:p>
            <a:r>
              <a:rPr lang="en-US" sz="2000" dirty="0" smtClean="0"/>
              <a:t>		    0	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4861" y="503597"/>
            <a:ext cx="7808976" cy="1088136"/>
          </a:xfrm>
        </p:spPr>
        <p:txBody>
          <a:bodyPr/>
          <a:lstStyle/>
          <a:p>
            <a:r>
              <a:rPr lang="en-US" sz="4400" b="1" dirty="0" smtClean="0"/>
              <a:t>Transpose of a Matrix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89325" y="2074460"/>
            <a:ext cx="8652219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Definition</a:t>
            </a:r>
            <a:r>
              <a:rPr lang="en-US" sz="2400" dirty="0" smtClean="0"/>
              <a:t>: Let </a:t>
            </a:r>
            <a:r>
              <a:rPr lang="en-US" sz="2400" b="1" dirty="0" smtClean="0"/>
              <a:t>A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a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ea typeface="Cambria Math" pitchFamily="18" charset="0"/>
              </a:rPr>
              <a:t>] be an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  <a:sym typeface="Symbol"/>
              </a:rPr>
              <a:t> x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n</a:t>
            </a:r>
            <a:r>
              <a:rPr lang="en-US" sz="2400" dirty="0" smtClean="0">
                <a:ea typeface="Cambria Math"/>
                <a:sym typeface="Symbol"/>
              </a:rPr>
              <a:t> matrix. The </a:t>
            </a:r>
            <a:r>
              <a:rPr lang="en-US" sz="2400" i="1" dirty="0" smtClean="0">
                <a:ea typeface="Cambria Math"/>
                <a:sym typeface="Symbol"/>
              </a:rPr>
              <a:t>transpose</a:t>
            </a:r>
            <a:r>
              <a:rPr lang="en-US" sz="2400" dirty="0" smtClean="0">
                <a:ea typeface="Cambria Math"/>
                <a:sym typeface="Symbol"/>
              </a:rPr>
              <a:t> of </a:t>
            </a:r>
            <a:r>
              <a:rPr lang="en-US" sz="2400" b="1" dirty="0" smtClean="0">
                <a:ea typeface="Cambria Math"/>
                <a:sym typeface="Symbol"/>
              </a:rPr>
              <a:t>A</a:t>
            </a:r>
            <a:r>
              <a:rPr lang="en-US" sz="2400" dirty="0" smtClean="0">
                <a:ea typeface="Cambria Math"/>
                <a:sym typeface="Symbol"/>
              </a:rPr>
              <a:t>, denoted by </a:t>
            </a:r>
            <a:r>
              <a:rPr lang="en-US" sz="2400" b="1" dirty="0" smtClean="0"/>
              <a:t>A</a:t>
            </a:r>
            <a:r>
              <a:rPr lang="en-US" sz="2400" b="1" i="1" baseline="30000" dirty="0" smtClean="0">
                <a:ea typeface="Cambria Math"/>
                <a:sym typeface="Symbol"/>
              </a:rPr>
              <a:t>t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smtClean="0"/>
              <a:t>is the </a:t>
            </a:r>
            <a:r>
              <a:rPr lang="en-US" sz="2400" i="1" dirty="0" smtClean="0">
                <a:ea typeface="Cambria Math" pitchFamily="18" charset="0"/>
              </a:rPr>
              <a:t>n x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m</a:t>
            </a:r>
            <a:r>
              <a:rPr lang="en-US" sz="2400" dirty="0" smtClean="0"/>
              <a:t> matrix obtained by interchanging the rows and columns of </a:t>
            </a:r>
            <a:r>
              <a:rPr lang="en-US" sz="2400" b="1" dirty="0" smtClean="0"/>
              <a:t>A</a:t>
            </a:r>
            <a:r>
              <a:rPr lang="en-US" sz="2400" dirty="0" smtClean="0"/>
              <a:t>. 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b="1" dirty="0" smtClean="0"/>
              <a:t>A</a:t>
            </a:r>
            <a:r>
              <a:rPr lang="en-US" sz="2400" b="1" i="1" baseline="30000" dirty="0" smtClean="0">
                <a:ea typeface="Cambria Math"/>
                <a:sym typeface="Symbol"/>
              </a:rPr>
              <a:t>t</a:t>
            </a:r>
            <a:r>
              <a:rPr lang="en-US" sz="2400" dirty="0" smtClean="0">
                <a:sym typeface="Symbol"/>
              </a:rPr>
              <a:t> =</a:t>
            </a:r>
            <a:r>
              <a:rPr lang="en-US" sz="2400" dirty="0" smtClean="0"/>
              <a:t> [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b</a:t>
            </a:r>
            <a:r>
              <a:rPr lang="en-US" sz="2400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sz="2400" i="1" baseline="-25000" dirty="0" smtClean="0">
                <a:ea typeface="Cambria Math" pitchFamily="18" charset="0"/>
                <a:sym typeface="Symbol"/>
              </a:rPr>
              <a:t> </a:t>
            </a:r>
            <a:r>
              <a:rPr lang="en-US" sz="2400" dirty="0" smtClean="0"/>
              <a:t>], then 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b</a:t>
            </a:r>
            <a:r>
              <a:rPr lang="en-US" sz="2400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sz="2400" baseline="-25000" dirty="0" smtClean="0"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ea typeface="Cambria Math" pitchFamily="18" charset="0"/>
                <a:sym typeface="Symbol"/>
              </a:rPr>
              <a:t> =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sz="2400" baseline="-25000" dirty="0" err="1" smtClean="0">
                <a:ea typeface="Cambria Math" pitchFamily="18" charset="0"/>
                <a:sym typeface="Symbol"/>
              </a:rPr>
              <a:t>ji</a:t>
            </a:r>
            <a:r>
              <a:rPr lang="en-US" sz="2400" dirty="0" smtClean="0">
                <a:ea typeface="Cambria Math" pitchFamily="18" charset="0"/>
                <a:sym typeface="Symbol"/>
              </a:rPr>
              <a:t> for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sz="2400" dirty="0" smtClean="0">
                <a:ea typeface="Cambria Math" pitchFamily="18" charset="0"/>
                <a:sym typeface="Symbol"/>
              </a:rPr>
              <a:t> = 1, 2,…,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n</a:t>
            </a:r>
            <a:r>
              <a:rPr lang="en-US" sz="2400" dirty="0" smtClean="0">
                <a:ea typeface="Cambria Math" pitchFamily="18" charset="0"/>
                <a:sym typeface="Symbol"/>
              </a:rPr>
              <a:t>   and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j</a:t>
            </a:r>
            <a:r>
              <a:rPr lang="en-US" sz="2400" dirty="0" smtClean="0">
                <a:ea typeface="Cambria Math" pitchFamily="18" charset="0"/>
                <a:sym typeface="Symbol"/>
              </a:rPr>
              <a:t> = 1, 2, ...,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m</a:t>
            </a:r>
            <a:r>
              <a:rPr lang="en-US" sz="2400" dirty="0" smtClean="0">
                <a:ea typeface="Cambria Math" pitchFamily="18" charset="0"/>
                <a:sym typeface="Symbol"/>
              </a:rPr>
              <a:t>. </a:t>
            </a:r>
            <a:endParaRPr lang="en-US" sz="2400" dirty="0" smtClean="0">
              <a:ea typeface="Cambria Math"/>
              <a:sym typeface="Symbol"/>
            </a:endParaRP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ea typeface="Cambria Math"/>
              <a:sym typeface="Symbol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69784" y="4964376"/>
            <a:ext cx="7473315" cy="912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176" y="4718712"/>
            <a:ext cx="146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 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/>
              <a:t>Zero-One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861" y="2413338"/>
            <a:ext cx="85157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Definition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A matrix with entries that are either 0 or 1 is called </a:t>
            </a:r>
            <a:r>
              <a:rPr lang="en-US" sz="2400" i="1" dirty="0" smtClean="0">
                <a:solidFill>
                  <a:srgbClr val="0000FF"/>
                </a:solidFill>
              </a:rPr>
              <a:t>zero-one matrix.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Algorithms operating on discrete structures represented by zero-one matrices are based on </a:t>
            </a:r>
            <a:r>
              <a:rPr lang="en-US" sz="2400" b="1" dirty="0" smtClean="0"/>
              <a:t>Boolean arithmetic </a:t>
            </a:r>
            <a:r>
              <a:rPr lang="en-US" sz="2400" dirty="0" smtClean="0"/>
              <a:t>defined by the following </a:t>
            </a:r>
            <a:r>
              <a:rPr lang="en-US" sz="2400" b="1" dirty="0" smtClean="0"/>
              <a:t>Boolean operations</a:t>
            </a:r>
            <a:r>
              <a:rPr lang="en-US" sz="2400" dirty="0" smtClean="0"/>
              <a:t>:</a:t>
            </a:r>
          </a:p>
          <a:p>
            <a:pPr marL="274320" indent="-27432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27808" y="4648199"/>
            <a:ext cx="3152622" cy="675133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698097" y="4648200"/>
            <a:ext cx="368617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3438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Join</a:t>
            </a:r>
            <a:r>
              <a:rPr lang="en-US" sz="4400" dirty="0" smtClean="0"/>
              <a:t> and </a:t>
            </a:r>
            <a:r>
              <a:rPr lang="en-US" sz="4400" b="1" dirty="0" smtClean="0"/>
              <a:t>Meet</a:t>
            </a:r>
            <a:r>
              <a:rPr lang="en-US" sz="4400" dirty="0" smtClean="0"/>
              <a:t> of </a:t>
            </a:r>
            <a:br>
              <a:rPr lang="en-US" sz="4400" dirty="0" smtClean="0"/>
            </a:br>
            <a:r>
              <a:rPr lang="en-US" sz="4400" dirty="0" smtClean="0"/>
              <a:t>Zero-One Matrices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365" y="2101313"/>
            <a:ext cx="859809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FF3300"/>
                </a:solidFill>
              </a:rPr>
              <a:t>Definition</a:t>
            </a:r>
            <a:r>
              <a:rPr lang="en-US" sz="2000" b="1" dirty="0" smtClean="0">
                <a:solidFill>
                  <a:srgbClr val="FF3300"/>
                </a:solidFill>
              </a:rPr>
              <a:t>:</a:t>
            </a:r>
            <a:r>
              <a:rPr lang="en-US" sz="2000" dirty="0" smtClean="0"/>
              <a:t> Let </a:t>
            </a:r>
            <a:r>
              <a:rPr lang="en-US" sz="2000" b="1" dirty="0" smtClean="0"/>
              <a:t>A</a:t>
            </a:r>
            <a:r>
              <a:rPr lang="en-US" sz="2000" dirty="0" smtClean="0"/>
              <a:t> = [</a:t>
            </a:r>
            <a:r>
              <a:rPr lang="en-US" sz="2000" i="1" dirty="0" err="1" smtClean="0">
                <a:ea typeface="Cambria Math" pitchFamily="18" charset="0"/>
              </a:rPr>
              <a:t>a</a:t>
            </a:r>
            <a:r>
              <a:rPr lang="en-US" sz="2000" i="1" baseline="-25000" dirty="0" err="1" smtClean="0">
                <a:ea typeface="Cambria Math" pitchFamily="18" charset="0"/>
              </a:rPr>
              <a:t>ij</a:t>
            </a:r>
            <a:r>
              <a:rPr lang="en-US" sz="2000" dirty="0" smtClean="0">
                <a:ea typeface="Cambria Math" pitchFamily="18" charset="0"/>
              </a:rPr>
              <a:t>]  and </a:t>
            </a:r>
            <a:r>
              <a:rPr lang="en-US" sz="2000" b="1" dirty="0" smtClean="0"/>
              <a:t>B</a:t>
            </a:r>
            <a:r>
              <a:rPr lang="en-US" sz="2000" dirty="0" smtClean="0"/>
              <a:t> = [</a:t>
            </a:r>
            <a:r>
              <a:rPr lang="en-US" sz="2000" i="1" dirty="0" err="1" smtClean="0">
                <a:ea typeface="Cambria Math" pitchFamily="18" charset="0"/>
              </a:rPr>
              <a:t>b</a:t>
            </a:r>
            <a:r>
              <a:rPr lang="en-US" sz="2000" i="1" baseline="-25000" dirty="0" err="1" smtClean="0">
                <a:ea typeface="Cambria Math" pitchFamily="18" charset="0"/>
              </a:rPr>
              <a:t>ij</a:t>
            </a:r>
            <a:r>
              <a:rPr lang="en-US" sz="2000" dirty="0" smtClean="0">
                <a:ea typeface="Cambria Math" pitchFamily="18" charset="0"/>
              </a:rPr>
              <a:t>] be an </a:t>
            </a:r>
            <a:r>
              <a:rPr lang="en-US" sz="2000" i="1" dirty="0" smtClean="0">
                <a:ea typeface="Cambria Math" pitchFamily="18" charset="0"/>
              </a:rPr>
              <a:t>m </a:t>
            </a:r>
            <a:r>
              <a:rPr lang="en-US" sz="2000" dirty="0" smtClean="0">
                <a:ea typeface="Cambria Math" pitchFamily="18" charset="0"/>
                <a:sym typeface="Symbol"/>
              </a:rPr>
              <a:t>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000" dirty="0" smtClean="0">
                <a:ea typeface="Cambria Math"/>
                <a:sym typeface="Symbol"/>
              </a:rPr>
              <a:t> zero-one matrices.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000" dirty="0" smtClean="0">
                <a:ea typeface="Cambria Math"/>
                <a:sym typeface="Symbol"/>
              </a:rPr>
              <a:t>	The </a:t>
            </a:r>
            <a:r>
              <a:rPr lang="en-US" sz="2000" b="1" i="1" dirty="0" smtClean="0">
                <a:solidFill>
                  <a:srgbClr val="0000FF"/>
                </a:solidFill>
                <a:ea typeface="Cambria Math"/>
                <a:sym typeface="Symbol"/>
              </a:rPr>
              <a:t>join</a:t>
            </a:r>
            <a:r>
              <a:rPr lang="en-US" sz="2000" dirty="0" smtClean="0">
                <a:ea typeface="Cambria Math"/>
                <a:sym typeface="Symbol"/>
              </a:rPr>
              <a:t> of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>
                <a:ea typeface="Cambria Math"/>
                <a:sym typeface="Symbol"/>
              </a:rPr>
              <a:t>is the zero-one matrix with (</a:t>
            </a:r>
            <a:r>
              <a:rPr lang="en-US" sz="2000" i="1" dirty="0" err="1" smtClean="0">
                <a:ea typeface="Cambria Math"/>
                <a:sym typeface="Symbol"/>
              </a:rPr>
              <a:t>i,j</a:t>
            </a:r>
            <a:r>
              <a:rPr lang="en-US" sz="2000" dirty="0" smtClean="0">
                <a:ea typeface="Cambria Math"/>
                <a:sym typeface="Symbol"/>
              </a:rPr>
              <a:t>)th  entry  </a:t>
            </a:r>
            <a:r>
              <a:rPr lang="en-US" sz="2000" i="1" dirty="0" err="1" smtClean="0">
                <a:ea typeface="Cambria Math"/>
                <a:sym typeface="Symbol"/>
              </a:rPr>
              <a:t>a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ea typeface="Cambria Math"/>
                <a:sym typeface="Symbol"/>
              </a:rPr>
              <a:t> ∨ </a:t>
            </a:r>
            <a:r>
              <a:rPr lang="en-US" sz="2000" i="1" dirty="0" err="1" smtClean="0">
                <a:ea typeface="Cambria Math"/>
                <a:sym typeface="Symbol"/>
              </a:rPr>
              <a:t>b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ea typeface="Cambria Math"/>
                <a:sym typeface="Symbol"/>
              </a:rPr>
              <a:t>. The </a:t>
            </a:r>
            <a:r>
              <a:rPr lang="en-US" sz="2000" i="1" dirty="0" smtClean="0">
                <a:ea typeface="Cambria Math"/>
                <a:sym typeface="Symbol"/>
              </a:rPr>
              <a:t>join</a:t>
            </a:r>
            <a:r>
              <a:rPr lang="en-US" sz="2000" dirty="0" smtClean="0">
                <a:ea typeface="Cambria Math"/>
                <a:sym typeface="Symbol"/>
              </a:rPr>
              <a:t> of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/>
              <a:t>is denoted by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∨ </a:t>
            </a:r>
            <a:r>
              <a:rPr lang="en-US" sz="2000" b="1" dirty="0" smtClean="0">
                <a:ea typeface="Cambria Math"/>
                <a:sym typeface="Symbol"/>
              </a:rPr>
              <a:t>B</a:t>
            </a:r>
            <a:r>
              <a:rPr lang="en-US" sz="2000" dirty="0" smtClean="0">
                <a:ea typeface="Cambria Math"/>
                <a:sym typeface="Symbol"/>
              </a:rPr>
              <a:t>.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000" dirty="0" smtClean="0">
                <a:ea typeface="Cambria Math"/>
                <a:sym typeface="Symbol"/>
              </a:rPr>
              <a:t>	</a:t>
            </a:r>
            <a:r>
              <a:rPr lang="en-US" sz="2000" dirty="0" smtClean="0">
                <a:sym typeface="Symbol"/>
              </a:rPr>
              <a:t>T</a:t>
            </a:r>
            <a:r>
              <a:rPr lang="en-US" sz="2000" dirty="0" smtClean="0"/>
              <a:t>he </a:t>
            </a:r>
            <a:r>
              <a:rPr lang="en-US" sz="2000" b="1" dirty="0" smtClean="0">
                <a:solidFill>
                  <a:srgbClr val="0000FF"/>
                </a:solidFill>
              </a:rPr>
              <a:t>meet</a:t>
            </a:r>
            <a:r>
              <a:rPr lang="en-US" sz="2000" dirty="0" smtClean="0"/>
              <a:t> of </a:t>
            </a:r>
            <a:r>
              <a:rPr lang="en-US" sz="2000" dirty="0" err="1" smtClean="0">
                <a:ea typeface="Cambria Math"/>
                <a:sym typeface="Symbol"/>
              </a:rPr>
              <a:t>of</a:t>
            </a:r>
            <a:r>
              <a:rPr lang="en-US" sz="2000" dirty="0" smtClean="0">
                <a:ea typeface="Cambria Math"/>
                <a:sym typeface="Symbol"/>
              </a:rPr>
              <a:t>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/>
              <a:t>is the zero-one matrix with </a:t>
            </a:r>
            <a:r>
              <a:rPr lang="en-US" sz="2000" dirty="0" smtClean="0">
                <a:ea typeface="Cambria Math"/>
                <a:sym typeface="Symbol"/>
              </a:rPr>
              <a:t>(</a:t>
            </a:r>
            <a:r>
              <a:rPr lang="en-US" sz="2000" i="1" dirty="0" err="1" smtClean="0">
                <a:ea typeface="Cambria Math"/>
                <a:sym typeface="Symbol"/>
              </a:rPr>
              <a:t>i,j</a:t>
            </a:r>
            <a:r>
              <a:rPr lang="en-US" sz="2000" dirty="0" smtClean="0">
                <a:ea typeface="Cambria Math"/>
                <a:sym typeface="Symbol"/>
              </a:rPr>
              <a:t>)th</a:t>
            </a:r>
            <a:r>
              <a:rPr lang="en-US" sz="2000" dirty="0" smtClean="0"/>
              <a:t> </a:t>
            </a:r>
            <a:r>
              <a:rPr lang="en-US" sz="2000" dirty="0" smtClean="0">
                <a:ea typeface="Cambria Math" pitchFamily="18" charset="0"/>
              </a:rPr>
              <a:t>entry</a:t>
            </a:r>
            <a:r>
              <a:rPr lang="en-US" sz="2000" i="1" dirty="0" smtClean="0">
                <a:ea typeface="Cambria Math" pitchFamily="18" charset="0"/>
              </a:rPr>
              <a:t> </a:t>
            </a:r>
            <a:r>
              <a:rPr lang="en-US" sz="2000" i="1" dirty="0" err="1" smtClean="0">
                <a:ea typeface="Cambria Math"/>
                <a:sym typeface="Symbol"/>
              </a:rPr>
              <a:t>a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ea typeface="Cambria Math"/>
                <a:sym typeface="Symbol"/>
              </a:rPr>
              <a:t> ∧ </a:t>
            </a:r>
            <a:r>
              <a:rPr lang="en-US" sz="2000" i="1" dirty="0" err="1" smtClean="0">
                <a:ea typeface="Cambria Math"/>
                <a:sym typeface="Symbol"/>
              </a:rPr>
              <a:t>b</a:t>
            </a:r>
            <a:r>
              <a:rPr lang="en-US" sz="2000" baseline="-25000" dirty="0" err="1" smtClean="0">
                <a:ea typeface="Cambria Math"/>
                <a:sym typeface="Symbol"/>
              </a:rPr>
              <a:t>ij</a:t>
            </a:r>
            <a:r>
              <a:rPr lang="en-US" sz="2000" dirty="0" smtClean="0">
                <a:sym typeface="Symbol"/>
              </a:rPr>
              <a:t>.</a:t>
            </a:r>
            <a:r>
              <a:rPr lang="en-US" sz="2000" dirty="0" smtClean="0"/>
              <a:t> </a:t>
            </a:r>
            <a:r>
              <a:rPr lang="en-US" sz="2000" dirty="0" smtClean="0">
                <a:ea typeface="Cambria Math"/>
                <a:sym typeface="Symbol"/>
              </a:rPr>
              <a:t> The </a:t>
            </a:r>
            <a:r>
              <a:rPr lang="en-US" sz="2000" i="1" dirty="0" smtClean="0">
                <a:ea typeface="Cambria Math"/>
                <a:sym typeface="Symbol"/>
              </a:rPr>
              <a:t>meet</a:t>
            </a:r>
            <a:r>
              <a:rPr lang="en-US" sz="2000" dirty="0" smtClean="0">
                <a:ea typeface="Cambria Math"/>
                <a:sym typeface="Symbol"/>
              </a:rPr>
              <a:t> of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and </a:t>
            </a:r>
            <a:r>
              <a:rPr lang="en-US" sz="2000" b="1" dirty="0" smtClean="0">
                <a:ea typeface="Cambria Math"/>
                <a:sym typeface="Symbol"/>
              </a:rPr>
              <a:t>B </a:t>
            </a:r>
            <a:r>
              <a:rPr lang="en-US" sz="2000" dirty="0" smtClean="0"/>
              <a:t>is denoted by </a:t>
            </a:r>
            <a:r>
              <a:rPr lang="en-US" sz="2000" b="1" dirty="0" smtClean="0">
                <a:ea typeface="Cambria Math"/>
                <a:sym typeface="Symbol"/>
              </a:rPr>
              <a:t>A </a:t>
            </a:r>
            <a:r>
              <a:rPr lang="en-US" sz="2000" dirty="0" smtClean="0">
                <a:ea typeface="Cambria Math"/>
                <a:sym typeface="Symbol"/>
              </a:rPr>
              <a:t>∧ </a:t>
            </a:r>
            <a:r>
              <a:rPr lang="en-US" sz="2000" b="1" dirty="0" smtClean="0">
                <a:ea typeface="Cambria Math"/>
                <a:sym typeface="Symbol"/>
              </a:rPr>
              <a:t>B</a:t>
            </a:r>
            <a:r>
              <a:rPr lang="en-US" sz="2000" dirty="0" smtClean="0">
                <a:ea typeface="Cambria Math"/>
                <a:sym typeface="Symbol"/>
              </a:rPr>
              <a:t>. </a:t>
            </a:r>
            <a:endParaRPr lang="en-US" sz="2000" dirty="0" smtClean="0"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endParaRPr lang="en-US" sz="20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endParaRPr lang="en-US" sz="20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endParaRPr lang="en-US" sz="20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r>
              <a:rPr lang="en-US" sz="2000" b="1" u="sng" dirty="0" smtClean="0">
                <a:solidFill>
                  <a:srgbClr val="FF3300"/>
                </a:solidFill>
                <a:ea typeface="Cambria Math"/>
                <a:sym typeface="Symbol"/>
              </a:rPr>
              <a:t>Note:</a:t>
            </a:r>
            <a:r>
              <a:rPr lang="en-US" sz="2000" dirty="0" smtClean="0">
                <a:ea typeface="Cambria Math"/>
                <a:sym typeface="Symbol"/>
              </a:rPr>
              <a:t> </a:t>
            </a:r>
            <a:r>
              <a:rPr lang="en-US" sz="2000" dirty="0" smtClean="0">
                <a:solidFill>
                  <a:srgbClr val="FF3300"/>
                </a:solidFill>
                <a:ea typeface="Cambria Math"/>
                <a:sym typeface="Symbol"/>
              </a:rPr>
              <a:t>These operations(join and meet) are only possible when </a:t>
            </a:r>
            <a:r>
              <a:rPr lang="en-US" sz="2000" b="1" dirty="0" smtClean="0">
                <a:solidFill>
                  <a:srgbClr val="FF3300"/>
                </a:solidFill>
                <a:ea typeface="Cambria Math"/>
                <a:sym typeface="Symbol"/>
              </a:rPr>
              <a:t>A </a:t>
            </a:r>
            <a:r>
              <a:rPr lang="en-US" sz="2000" dirty="0" smtClean="0">
                <a:solidFill>
                  <a:srgbClr val="FF3300"/>
                </a:solidFill>
                <a:ea typeface="Cambria Math"/>
                <a:sym typeface="Symbol"/>
              </a:rPr>
              <a:t>and </a:t>
            </a:r>
            <a:r>
              <a:rPr lang="en-US" sz="2000" b="1" dirty="0" smtClean="0">
                <a:solidFill>
                  <a:srgbClr val="FF3300"/>
                </a:solidFill>
                <a:ea typeface="Cambria Math"/>
                <a:sym typeface="Symbol"/>
              </a:rPr>
              <a:t>B</a:t>
            </a:r>
            <a:r>
              <a:rPr lang="en-US" sz="2000" dirty="0" smtClean="0">
                <a:solidFill>
                  <a:srgbClr val="FF3300"/>
                </a:solidFill>
                <a:ea typeface="Cambria Math"/>
                <a:sym typeface="Symbol"/>
              </a:rPr>
              <a:t> have the same size, just as in the case of matrix addition. 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+mn-lt"/>
              </a:rPr>
              <a:t>Example 9 (p. 262)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38358"/>
            <a:ext cx="85157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Find the join and meet of the zero-one matrices</a:t>
            </a:r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The join of 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is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            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The meet of </a:t>
            </a:r>
            <a:r>
              <a:rPr lang="en-US" sz="2400" b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dirty="0" smtClean="0"/>
              <a:t>B</a:t>
            </a:r>
            <a:r>
              <a:rPr lang="en-US" sz="2400" dirty="0" smtClean="0"/>
              <a:t> is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066800" y="2795520"/>
            <a:ext cx="2047875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57600" y="2795520"/>
            <a:ext cx="2034540" cy="6096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143000" y="4191000"/>
            <a:ext cx="550164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066800" y="5434080"/>
            <a:ext cx="550164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1278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Boolean</a:t>
            </a:r>
            <a:r>
              <a:rPr lang="en-US" sz="4400" dirty="0" smtClean="0"/>
              <a:t> </a:t>
            </a:r>
            <a:r>
              <a:rPr lang="en-US" sz="4400" b="1" dirty="0" smtClean="0"/>
              <a:t>Product</a:t>
            </a:r>
            <a:r>
              <a:rPr lang="en-US" sz="4400" dirty="0" smtClean="0"/>
              <a:t> of Zero-One Matrices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269" y="2089336"/>
            <a:ext cx="85157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3300"/>
                </a:solidFill>
              </a:rPr>
              <a:t>Definition</a:t>
            </a:r>
            <a:r>
              <a:rPr lang="en-US" sz="2400" u="sng" dirty="0" smtClean="0">
                <a:solidFill>
                  <a:srgbClr val="FF3300"/>
                </a:solidFill>
              </a:rPr>
              <a:t>:</a:t>
            </a:r>
            <a:r>
              <a:rPr lang="en-US" sz="2400" dirty="0" smtClean="0"/>
              <a:t> Let </a:t>
            </a:r>
            <a:r>
              <a:rPr lang="en-US" sz="2400" b="1" dirty="0" smtClean="0"/>
              <a:t>A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a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ea typeface="Cambria Math" pitchFamily="18" charset="0"/>
              </a:rPr>
              <a:t>]  be an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sz="2400" dirty="0" smtClean="0">
                <a:ea typeface="Cambria Math" pitchFamily="18" charset="0"/>
                <a:sym typeface="Symbol"/>
              </a:rPr>
              <a:t>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k</a:t>
            </a:r>
            <a:r>
              <a:rPr lang="en-US" sz="2400" dirty="0" smtClean="0">
                <a:ea typeface="Cambria Math"/>
                <a:sym typeface="Symbol"/>
              </a:rPr>
              <a:t> zero-one matrix </a:t>
            </a:r>
            <a:r>
              <a:rPr lang="en-US" sz="2400" dirty="0" smtClean="0">
                <a:ea typeface="Cambria Math" pitchFamily="18" charset="0"/>
              </a:rPr>
              <a:t>and </a:t>
            </a:r>
            <a:r>
              <a:rPr lang="en-US" sz="2400" b="1" dirty="0" smtClean="0"/>
              <a:t>B</a:t>
            </a:r>
            <a:r>
              <a:rPr lang="en-US" sz="2400" dirty="0" smtClean="0"/>
              <a:t> = [</a:t>
            </a:r>
            <a:r>
              <a:rPr lang="en-US" sz="2400" i="1" dirty="0" err="1" smtClean="0">
                <a:ea typeface="Cambria Math" pitchFamily="18" charset="0"/>
              </a:rPr>
              <a:t>b</a:t>
            </a:r>
            <a:r>
              <a:rPr lang="en-US" sz="2400" i="1" baseline="-25000" dirty="0" err="1" smtClean="0">
                <a:ea typeface="Cambria Math" pitchFamily="18" charset="0"/>
              </a:rPr>
              <a:t>ij</a:t>
            </a:r>
            <a:r>
              <a:rPr lang="en-US" sz="2400" dirty="0" smtClean="0">
                <a:ea typeface="Cambria Math" pitchFamily="18" charset="0"/>
              </a:rPr>
              <a:t>] be a </a:t>
            </a:r>
            <a:r>
              <a:rPr lang="en-US" sz="2400" i="1" dirty="0" smtClean="0">
                <a:ea typeface="Cambria Math" pitchFamily="18" charset="0"/>
              </a:rPr>
              <a:t>k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400" dirty="0" smtClean="0">
                <a:ea typeface="Cambria Math"/>
                <a:sym typeface="Symbol"/>
              </a:rPr>
              <a:t> zero-one matrix. The </a:t>
            </a:r>
            <a:r>
              <a:rPr lang="en-US" sz="2400" i="1" dirty="0" smtClean="0">
                <a:ea typeface="Cambria Math"/>
                <a:sym typeface="Symbol"/>
              </a:rPr>
              <a:t>Boolean product</a:t>
            </a:r>
            <a:r>
              <a:rPr lang="en-US" sz="2400" dirty="0" smtClean="0">
                <a:ea typeface="Cambria Math"/>
                <a:sym typeface="Symbol"/>
              </a:rPr>
              <a:t> of </a:t>
            </a:r>
            <a:r>
              <a:rPr lang="en-US" sz="2400" b="1" dirty="0" smtClean="0">
                <a:ea typeface="Cambria Math"/>
                <a:sym typeface="Symbol"/>
              </a:rPr>
              <a:t>A </a:t>
            </a:r>
            <a:r>
              <a:rPr lang="en-US" sz="2400" dirty="0" smtClean="0">
                <a:ea typeface="Cambria Math"/>
                <a:sym typeface="Symbol"/>
              </a:rPr>
              <a:t>and </a:t>
            </a:r>
            <a:r>
              <a:rPr lang="en-US" sz="2400" b="1" dirty="0" smtClean="0">
                <a:ea typeface="Cambria Math"/>
                <a:sym typeface="Symbol"/>
              </a:rPr>
              <a:t>B</a:t>
            </a:r>
            <a:r>
              <a:rPr lang="en-US" sz="2400" dirty="0" smtClean="0">
                <a:ea typeface="Cambria Math"/>
                <a:sym typeface="Symbol"/>
              </a:rPr>
              <a:t>,</a:t>
            </a:r>
            <a:r>
              <a:rPr lang="en-US" sz="2400" b="1" dirty="0" smtClean="0">
                <a:ea typeface="Cambria Math"/>
                <a:sym typeface="Symbol"/>
              </a:rPr>
              <a:t> </a:t>
            </a:r>
            <a:r>
              <a:rPr lang="en-US" sz="2400" dirty="0" smtClean="0"/>
              <a:t>denoted by </a:t>
            </a:r>
            <a:r>
              <a:rPr lang="en-US" sz="2400" b="1" dirty="0" smtClean="0">
                <a:ea typeface="Cambria Math"/>
                <a:sym typeface="Symbol"/>
              </a:rPr>
              <a:t>A </a:t>
            </a:r>
            <a:r>
              <a:rPr lang="en-US" sz="2400" dirty="0" smtClean="0">
                <a:ea typeface="Cambria Math"/>
                <a:sym typeface="Symbol"/>
              </a:rPr>
              <a:t>⊙ </a:t>
            </a:r>
            <a:r>
              <a:rPr lang="en-US" sz="2400" b="1" dirty="0" smtClean="0">
                <a:ea typeface="Cambria Math"/>
                <a:sym typeface="Symbol"/>
              </a:rPr>
              <a:t>B</a:t>
            </a:r>
            <a:r>
              <a:rPr lang="en-US" sz="2400" dirty="0" smtClean="0">
                <a:ea typeface="Cambria Math"/>
                <a:sym typeface="Symbol"/>
              </a:rPr>
              <a:t>, is the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altLang="zh-TW" sz="2400" b="1" i="1" dirty="0" smtClean="0">
                <a:sym typeface="Symbol" pitchFamily="18" charset="2"/>
              </a:rPr>
              <a:t>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400" dirty="0" smtClean="0">
                <a:ea typeface="Cambria Math"/>
                <a:sym typeface="Symbol"/>
              </a:rPr>
              <a:t> zero-one matrix with(</a:t>
            </a:r>
            <a:r>
              <a:rPr lang="en-US" sz="2400" i="1" dirty="0" err="1" smtClean="0">
                <a:ea typeface="Cambria Math"/>
                <a:sym typeface="Symbol"/>
              </a:rPr>
              <a:t>i,j</a:t>
            </a:r>
            <a:r>
              <a:rPr lang="en-US" sz="2400" dirty="0" smtClean="0">
                <a:ea typeface="Cambria Math"/>
                <a:sym typeface="Symbol"/>
              </a:rPr>
              <a:t>)th entry</a:t>
            </a:r>
            <a:r>
              <a:rPr lang="en-US" sz="2400" i="1" dirty="0" smtClean="0">
                <a:ea typeface="Cambria Math"/>
                <a:sym typeface="Symbol"/>
              </a:rPr>
              <a:t> </a:t>
            </a:r>
            <a:r>
              <a:rPr lang="en-US" sz="2400" i="1" dirty="0" err="1" smtClean="0">
                <a:ea typeface="Cambria Math"/>
                <a:sym typeface="Symbol"/>
              </a:rPr>
              <a:t>c</a:t>
            </a:r>
            <a:r>
              <a:rPr lang="en-US" sz="2400" i="1" baseline="-25000" dirty="0" err="1" smtClean="0">
                <a:ea typeface="Cambria Math"/>
                <a:sym typeface="Symbol"/>
              </a:rPr>
              <a:t>ij</a:t>
            </a:r>
            <a:r>
              <a:rPr lang="en-US" sz="2400" i="1" baseline="-25000" dirty="0" smtClean="0">
                <a:ea typeface="Cambria Math"/>
                <a:sym typeface="Symbol"/>
              </a:rPr>
              <a:t>  </a:t>
            </a:r>
            <a:r>
              <a:rPr lang="en-US" sz="2400" dirty="0" smtClean="0">
                <a:ea typeface="Cambria Math"/>
                <a:sym typeface="Symbol"/>
              </a:rPr>
              <a:t>where           </a:t>
            </a:r>
            <a:r>
              <a:rPr lang="en-US" sz="2400" i="1" dirty="0" err="1" smtClean="0">
                <a:ea typeface="Cambria Math"/>
                <a:sym typeface="Symbol"/>
              </a:rPr>
              <a:t>c</a:t>
            </a:r>
            <a:r>
              <a:rPr lang="en-US" sz="2400" i="1" baseline="-25000" dirty="0" err="1" smtClean="0">
                <a:ea typeface="Cambria Math"/>
                <a:sym typeface="Symbol"/>
              </a:rPr>
              <a:t>ij</a:t>
            </a:r>
            <a:r>
              <a:rPr lang="en-US" sz="2400" baseline="-25000" dirty="0" smtClean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= (</a:t>
            </a:r>
            <a:r>
              <a:rPr lang="en-US" sz="2400" i="1" dirty="0" smtClean="0">
                <a:ea typeface="Cambria Math"/>
                <a:sym typeface="Symbol"/>
              </a:rPr>
              <a:t>a</a:t>
            </a:r>
            <a:r>
              <a:rPr lang="en-US" sz="2400" i="1" baseline="-25000" dirty="0" smtClean="0">
                <a:ea typeface="Cambria Math"/>
                <a:sym typeface="Symbol"/>
              </a:rPr>
              <a:t>i</a:t>
            </a:r>
            <a:r>
              <a:rPr lang="en-US" sz="2400" baseline="-25000" dirty="0" smtClean="0">
                <a:ea typeface="Cambria Math"/>
                <a:sym typeface="Symbol"/>
              </a:rPr>
              <a:t>1</a:t>
            </a:r>
            <a:r>
              <a:rPr lang="en-US" sz="2400" dirty="0" smtClean="0">
                <a:ea typeface="Cambria Math"/>
                <a:sym typeface="Symbol"/>
              </a:rPr>
              <a:t> ∧ </a:t>
            </a:r>
            <a:r>
              <a:rPr lang="en-US" sz="2400" i="1" dirty="0" smtClean="0">
                <a:ea typeface="Cambria Math"/>
                <a:sym typeface="Symbol"/>
              </a:rPr>
              <a:t>b</a:t>
            </a:r>
            <a:r>
              <a:rPr lang="en-US" sz="2400" baseline="-25000" dirty="0" smtClean="0">
                <a:ea typeface="Cambria Math"/>
                <a:sym typeface="Symbol"/>
              </a:rPr>
              <a:t>1</a:t>
            </a:r>
            <a:r>
              <a:rPr lang="en-US" sz="2400" i="1" baseline="-25000" dirty="0" smtClean="0">
                <a:ea typeface="Cambria Math"/>
                <a:sym typeface="Symbol"/>
              </a:rPr>
              <a:t>j</a:t>
            </a:r>
            <a:r>
              <a:rPr lang="en-US" sz="2400" dirty="0" smtClean="0">
                <a:ea typeface="Cambria Math"/>
                <a:sym typeface="Symbol"/>
              </a:rPr>
              <a:t>)∨ (</a:t>
            </a:r>
            <a:r>
              <a:rPr lang="en-US" sz="2400" i="1" dirty="0" smtClean="0">
                <a:ea typeface="Cambria Math"/>
                <a:sym typeface="Symbol"/>
              </a:rPr>
              <a:t>a</a:t>
            </a:r>
            <a:r>
              <a:rPr lang="en-US" sz="2400" baseline="-25000" dirty="0" smtClean="0">
                <a:ea typeface="Cambria Math"/>
                <a:sym typeface="Symbol"/>
              </a:rPr>
              <a:t>i2</a:t>
            </a:r>
            <a:r>
              <a:rPr lang="en-US" sz="2400" dirty="0" smtClean="0">
                <a:ea typeface="Cambria Math"/>
                <a:sym typeface="Symbol"/>
              </a:rPr>
              <a:t> ∧ </a:t>
            </a:r>
            <a:r>
              <a:rPr lang="en-US" sz="2400" i="1" dirty="0" smtClean="0">
                <a:ea typeface="Cambria Math"/>
                <a:sym typeface="Symbol"/>
              </a:rPr>
              <a:t>b</a:t>
            </a:r>
            <a:r>
              <a:rPr lang="en-US" sz="2400" baseline="-25000" dirty="0" smtClean="0">
                <a:ea typeface="Cambria Math"/>
                <a:sym typeface="Symbol"/>
              </a:rPr>
              <a:t>2j</a:t>
            </a:r>
            <a:r>
              <a:rPr lang="en-US" sz="2400" dirty="0" smtClean="0">
                <a:ea typeface="Cambria Math"/>
                <a:sym typeface="Symbol"/>
              </a:rPr>
              <a:t>) ∨ … ∨ (</a:t>
            </a:r>
            <a:r>
              <a:rPr lang="en-US" sz="2400" i="1" dirty="0" err="1" smtClean="0">
                <a:ea typeface="Cambria Math"/>
                <a:sym typeface="Symbol"/>
              </a:rPr>
              <a:t>a</a:t>
            </a:r>
            <a:r>
              <a:rPr lang="en-US" sz="2400" i="1" baseline="-25000" dirty="0" err="1" smtClean="0">
                <a:ea typeface="Cambria Math"/>
                <a:sym typeface="Symbol"/>
              </a:rPr>
              <a:t>ik</a:t>
            </a:r>
            <a:r>
              <a:rPr lang="en-US" sz="2400" dirty="0" smtClean="0">
                <a:ea typeface="Cambria Math"/>
                <a:sym typeface="Symbol"/>
              </a:rPr>
              <a:t> ∧ </a:t>
            </a:r>
            <a:r>
              <a:rPr lang="en-US" sz="2400" i="1" dirty="0" err="1" smtClean="0">
                <a:ea typeface="Cambria Math"/>
                <a:sym typeface="Symbol"/>
              </a:rPr>
              <a:t>b</a:t>
            </a:r>
            <a:r>
              <a:rPr lang="en-US" sz="2400" i="1" baseline="-25000" dirty="0" err="1" smtClean="0">
                <a:ea typeface="Cambria Math"/>
                <a:sym typeface="Symbol"/>
              </a:rPr>
              <a:t>kj</a:t>
            </a:r>
            <a:r>
              <a:rPr lang="en-US" sz="2400" dirty="0" smtClean="0">
                <a:ea typeface="Cambria Math"/>
                <a:sym typeface="Symbol"/>
              </a:rPr>
              <a:t>)</a:t>
            </a:r>
          </a:p>
          <a:p>
            <a:pPr>
              <a:buNone/>
            </a:pPr>
            <a:endParaRPr lang="en-US" sz="24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FF3300"/>
                </a:solidFill>
                <a:ea typeface="Cambria Math"/>
                <a:sym typeface="Symbol"/>
              </a:rPr>
              <a:t>Example 9 (p.262):</a:t>
            </a:r>
            <a:r>
              <a:rPr lang="en-US" sz="2400" dirty="0" smtClean="0">
                <a:ea typeface="Cambria Math"/>
                <a:sym typeface="Symbol"/>
              </a:rPr>
              <a:t> </a:t>
            </a:r>
            <a:r>
              <a:rPr lang="en-US" sz="2400" dirty="0" smtClean="0">
                <a:solidFill>
                  <a:srgbClr val="FF3300"/>
                </a:solidFill>
                <a:ea typeface="Cambria Math"/>
                <a:sym typeface="Symbol"/>
              </a:rPr>
              <a:t>Find the Boolean product of </a:t>
            </a:r>
            <a:r>
              <a:rPr lang="en-US" sz="2400" b="1" dirty="0" smtClean="0">
                <a:solidFill>
                  <a:srgbClr val="FF3300"/>
                </a:solidFill>
                <a:ea typeface="Cambria Math"/>
                <a:sym typeface="Symbol"/>
              </a:rPr>
              <a:t>A</a:t>
            </a:r>
            <a:r>
              <a:rPr lang="en-US" sz="2400" dirty="0" smtClean="0">
                <a:solidFill>
                  <a:srgbClr val="FF3300"/>
                </a:solidFill>
                <a:ea typeface="Cambria Math"/>
                <a:sym typeface="Symbol"/>
              </a:rPr>
              <a:t> and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3300"/>
                </a:solidFill>
                <a:ea typeface="Cambria Math"/>
                <a:sym typeface="Symbol"/>
              </a:rPr>
              <a:t>B</a:t>
            </a:r>
            <a:r>
              <a:rPr lang="en-US" sz="2400" dirty="0" smtClean="0">
                <a:solidFill>
                  <a:srgbClr val="FF3300"/>
                </a:solidFill>
                <a:ea typeface="Cambria Math"/>
                <a:sym typeface="Symbol"/>
              </a:rPr>
              <a:t>, where </a:t>
            </a:r>
            <a:endParaRPr lang="en-US" sz="2400" dirty="0">
              <a:solidFill>
                <a:srgbClr val="FF3300"/>
              </a:solidFill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792087" y="4656921"/>
            <a:ext cx="1739265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302456" y="4780120"/>
            <a:ext cx="203454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Solution of Example 9</a:t>
            </a:r>
            <a:endParaRPr lang="en-US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4" y="2207086"/>
            <a:ext cx="8515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The Boolean product </a:t>
            </a:r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ea typeface="Cambria Math"/>
              </a:rPr>
              <a:t>⊙</a:t>
            </a:r>
            <a:r>
              <a:rPr lang="en-US" sz="2800" dirty="0" smtClean="0"/>
              <a:t> </a:t>
            </a:r>
            <a:r>
              <a:rPr lang="en-US" sz="2800" b="1" dirty="0" smtClean="0"/>
              <a:t>B</a:t>
            </a:r>
            <a:r>
              <a:rPr lang="en-US" sz="2800" dirty="0" smtClean="0"/>
              <a:t> is given by </a:t>
            </a:r>
            <a:endParaRPr lang="en-US" sz="28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45016" y="2918352"/>
            <a:ext cx="7311390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55920" y="4090920"/>
            <a:ext cx="2872740" cy="91249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83216" y="5138384"/>
            <a:ext cx="1821180" cy="912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4.1 Mathematical Induction 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63" y="2087107"/>
            <a:ext cx="850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that we have an infinite ladder, and we want to know whether we can reach every step on this ladder.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We know two things –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We can reach the first rung of the ladder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If we can reach a particular rung of the ladder, then we can reach the next rung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Can we conclude that we can reach every rung?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4.1 Mathematical Induction 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08414"/>
            <a:ext cx="851573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By (1), we know that we can reach the first rung of the ladder. Moreover, because we can reach the first rung, by (2), we can also reach the second rung; it is the next rung after the first rung.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Applying (2) again, because we can reach the second rung, we can also reach the third rung.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Continuing in this way, we can show that we can reach the fourth rung, the fifth rung, and so on.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For example, after 100 uses of (2), we know that we can reach the 101st rung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320124"/>
            <a:ext cx="8234223" cy="3889612"/>
          </a:xfrm>
        </p:spPr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</a:rPr>
              <a:t>3.8  Matrices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Definition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Notation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Arithmetic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Operations of Matrices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chemeClr val="tx1"/>
                </a:solidFill>
              </a:rPr>
              <a:t>Boolean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Operations of Matrices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4.1 Mathematical Induction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Proof by Mathematical Induction </a:t>
            </a:r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endParaRPr lang="en-US" altLang="zh-TW" sz="2800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ClrTx/>
            </a:pPr>
            <a:endParaRPr lang="en-US" altLang="zh-TW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4.1 Mathematical Induction 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565" y="2078960"/>
            <a:ext cx="851573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Can we conclude that we are able to reach every rung of this infinite ladder?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Answer</a:t>
            </a:r>
            <a:r>
              <a:rPr lang="en-US" sz="2800" b="1" dirty="0" smtClean="0">
                <a:solidFill>
                  <a:srgbClr val="0000FF"/>
                </a:solidFill>
              </a:rPr>
              <a:t>: Yes. 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400" dirty="0" smtClean="0"/>
              <a:t>	We can verify using an important </a:t>
            </a:r>
            <a:r>
              <a:rPr lang="en-US" sz="2400" dirty="0" smtClean="0">
                <a:solidFill>
                  <a:srgbClr val="0000FF"/>
                </a:solidFill>
              </a:rPr>
              <a:t>proof technique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0000FF"/>
                </a:solidFill>
              </a:rPr>
              <a:t>mathematical induction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400" dirty="0" smtClean="0"/>
              <a:t>	We can show that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true for every positive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, where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the statement that we can reach the </a:t>
            </a:r>
            <a:r>
              <a:rPr lang="en-US" sz="2400" i="1" dirty="0" smtClean="0"/>
              <a:t>n</a:t>
            </a:r>
            <a:r>
              <a:rPr lang="en-US" sz="2400" dirty="0" smtClean="0"/>
              <a:t>th rung of the ladder.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810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>
                <a:latin typeface="+mn-lt"/>
              </a:rPr>
              <a:t>FIGURE 1 : </a:t>
            </a:r>
            <a:r>
              <a:rPr lang="en-US" altLang="zh-TW" sz="4400" b="1" dirty="0" smtClean="0">
                <a:latin typeface="+mn-lt"/>
                <a:cs typeface="Times New Roman" pitchFamily="18" charset="0"/>
              </a:rPr>
              <a:t>Climbing an Infinite Ladder</a:t>
            </a:r>
            <a:endParaRPr lang="en-US" dirty="0">
              <a:latin typeface="+mn-lt"/>
            </a:endParaRPr>
          </a:p>
        </p:txBody>
      </p:sp>
      <p:pic>
        <p:nvPicPr>
          <p:cNvPr id="5" name="Picture 3" descr="04_1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2111347"/>
            <a:ext cx="4534469" cy="39892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5805" y="73561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zh-TW" sz="4400" dirty="0" smtClean="0">
                <a:latin typeface="+mn-lt"/>
              </a:rPr>
              <a:t>Ways to Remember How Mathematical Induction Works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321005"/>
            <a:ext cx="83951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E.g.</a:t>
            </a:r>
          </a:p>
          <a:p>
            <a:pPr lvl="1"/>
            <a:r>
              <a:rPr lang="en-US" altLang="zh-TW" sz="2800" b="1" dirty="0" smtClean="0">
                <a:sym typeface="Symbol"/>
              </a:rPr>
              <a:t></a:t>
            </a:r>
            <a:r>
              <a:rPr lang="en-US" altLang="zh-TW" sz="2800" dirty="0" smtClean="0">
                <a:sym typeface="Symbol"/>
              </a:rPr>
              <a:t>  </a:t>
            </a:r>
            <a:r>
              <a:rPr lang="en-US" altLang="zh-TW" sz="2800" dirty="0" smtClean="0"/>
              <a:t>Climbing an infinite ladder</a:t>
            </a:r>
          </a:p>
          <a:p>
            <a:pPr lvl="1"/>
            <a:r>
              <a:rPr lang="en-US" altLang="zh-TW" sz="2800" b="1" dirty="0" smtClean="0">
                <a:sym typeface="Symbol"/>
              </a:rPr>
              <a:t>  </a:t>
            </a:r>
            <a:r>
              <a:rPr lang="en-US" altLang="zh-TW" sz="2800" dirty="0" smtClean="0"/>
              <a:t>People telling secrets</a:t>
            </a:r>
          </a:p>
          <a:p>
            <a:pPr lvl="1"/>
            <a:r>
              <a:rPr lang="en-US" altLang="zh-TW" sz="2800" b="1" dirty="0" smtClean="0">
                <a:sym typeface="Symbol"/>
              </a:rPr>
              <a:t>  </a:t>
            </a:r>
            <a:r>
              <a:rPr lang="en-US" altLang="zh-TW" sz="2800" dirty="0" smtClean="0"/>
              <a:t>Infinite row of dominoes</a:t>
            </a:r>
          </a:p>
          <a:p>
            <a:endParaRPr lang="en-US" altLang="zh-TW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Mathematical Induction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106326"/>
            <a:ext cx="83405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Mathematical induction </a:t>
            </a:r>
            <a:r>
              <a:rPr lang="en-US" sz="2800" dirty="0" smtClean="0"/>
              <a:t>is an </a:t>
            </a:r>
            <a:r>
              <a:rPr lang="en-US" sz="2800" dirty="0" smtClean="0">
                <a:solidFill>
                  <a:srgbClr val="0000FF"/>
                </a:solidFill>
              </a:rPr>
              <a:t>extremely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important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proof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technique</a:t>
            </a:r>
            <a:r>
              <a:rPr lang="en-US" sz="2800" dirty="0" smtClean="0"/>
              <a:t> that can be used to prove assertions of this type.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Mathematical induction is used extensively to prove results about a large variety of discrete objects.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For example, it is used to prove results about the complexity of algorithms, the correctness of certain types of computer programs, theorems about graphs and trees, as well as a wide range of identities and inequalities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Mathematical Induction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025830"/>
            <a:ext cx="8515739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Mathematical induction can be used only to prove results obtained in some other way. It is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rgbClr val="FF0000"/>
                </a:solidFill>
              </a:rPr>
              <a:t> a tool for discovering formulae or theorems.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ym typeface="Symbol" pitchFamily="18" charset="2"/>
              </a:rPr>
              <a:t>The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principle of mathematical induction</a:t>
            </a:r>
            <a:r>
              <a:rPr lang="en-US" sz="2400" dirty="0" smtClean="0">
                <a:sym typeface="Symbol" pitchFamily="18" charset="2"/>
              </a:rPr>
              <a:t> is a useful tool for proving that a certain predicate is true for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all natural numbers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It cannot be used to discover theorems, but only to prove them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Mathematical Induction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068" y="2117328"/>
            <a:ext cx="869142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Principle of Mathematical Induction: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To prove that P(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is true for all positive integers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, where P(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is a propositional function, we complete </a:t>
            </a:r>
            <a:r>
              <a:rPr lang="en-US" altLang="zh-TW" sz="2400" dirty="0" smtClean="0">
                <a:solidFill>
                  <a:srgbClr val="0000FF"/>
                </a:solidFill>
              </a:rPr>
              <a:t>two steps</a:t>
            </a:r>
            <a:r>
              <a:rPr lang="en-US" altLang="zh-TW" sz="2400" dirty="0" smtClean="0"/>
              <a:t>: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BASIS STEP</a:t>
            </a:r>
            <a:r>
              <a:rPr lang="en-US" altLang="zh-TW" sz="2400" dirty="0" smtClean="0"/>
              <a:t>: We verify that P(1) is true.</a:t>
            </a:r>
          </a:p>
          <a:p>
            <a:pPr lvl="2" indent="-457200"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INDUCTIVE STEP </a:t>
            </a:r>
            <a:r>
              <a:rPr lang="en-US" altLang="zh-TW" sz="2400" dirty="0" smtClean="0"/>
              <a:t>: We show that the conditional statement P(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P(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+1) is true for all positive integers k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Inductive hypothesis</a:t>
            </a:r>
            <a:r>
              <a:rPr lang="en-US" altLang="zh-TW" sz="2400" dirty="0" smtClean="0"/>
              <a:t>: P(k) is true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[ </a:t>
            </a:r>
            <a:r>
              <a:rPr lang="en-US" altLang="zh-TW" sz="2400" b="1" i="1" dirty="0" smtClean="0"/>
              <a:t>P</a:t>
            </a:r>
            <a:r>
              <a:rPr lang="en-US" altLang="zh-TW" sz="2400" b="1" dirty="0" smtClean="0"/>
              <a:t>(1) </a:t>
            </a:r>
            <a:r>
              <a:rPr lang="en-US" altLang="zh-TW" sz="2400" b="1" dirty="0" smtClean="0">
                <a:sym typeface="Symbol" pitchFamily="18" charset="2"/>
              </a:rPr>
              <a:t> </a:t>
            </a:r>
            <a:r>
              <a:rPr lang="en-US" altLang="zh-TW" sz="2400" b="1" i="1" dirty="0" smtClean="0">
                <a:sym typeface="Symbol" pitchFamily="18" charset="2"/>
              </a:rPr>
              <a:t>k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P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k</a:t>
            </a:r>
            <a:r>
              <a:rPr lang="en-US" altLang="zh-TW" sz="2400" b="1" dirty="0" smtClean="0">
                <a:sym typeface="Symbol" pitchFamily="18" charset="2"/>
              </a:rPr>
              <a:t>)   </a:t>
            </a:r>
            <a:r>
              <a:rPr lang="en-US" altLang="zh-TW" sz="2400" b="1" i="1" dirty="0" smtClean="0">
                <a:sym typeface="Symbol" pitchFamily="18" charset="2"/>
              </a:rPr>
              <a:t>P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k</a:t>
            </a:r>
            <a:r>
              <a:rPr lang="en-US" altLang="zh-TW" sz="2400" b="1" dirty="0" smtClean="0">
                <a:sym typeface="Symbol" pitchFamily="18" charset="2"/>
              </a:rPr>
              <a:t>+1))]        </a:t>
            </a:r>
            <a:r>
              <a:rPr lang="en-US" altLang="zh-TW" sz="2400" b="1" i="1" dirty="0" smtClean="0">
                <a:sym typeface="Symbol" pitchFamily="18" charset="2"/>
              </a:rPr>
              <a:t>n</a:t>
            </a:r>
            <a:r>
              <a:rPr lang="en-US" altLang="zh-TW" sz="2400" b="1" dirty="0" smtClean="0">
                <a:sym typeface="Symbol" pitchFamily="18" charset="2"/>
              </a:rPr>
              <a:t> </a:t>
            </a:r>
            <a:r>
              <a:rPr lang="en-US" altLang="zh-TW" sz="2400" b="1" i="1" dirty="0" smtClean="0">
                <a:sym typeface="Symbol" pitchFamily="18" charset="2"/>
              </a:rPr>
              <a:t>P</a:t>
            </a:r>
            <a:r>
              <a:rPr lang="en-US" altLang="zh-TW" sz="2400" b="1" dirty="0" smtClean="0">
                <a:sym typeface="Symbol" pitchFamily="18" charset="2"/>
              </a:rPr>
              <a:t>(</a:t>
            </a:r>
            <a:r>
              <a:rPr lang="en-US" altLang="zh-TW" sz="2400" b="1" i="1" dirty="0" smtClean="0">
                <a:sym typeface="Symbol" pitchFamily="18" charset="2"/>
              </a:rPr>
              <a:t>n</a:t>
            </a:r>
            <a:r>
              <a:rPr lang="en-US" altLang="zh-TW" sz="2400" b="1" dirty="0" smtClean="0">
                <a:sym typeface="Symbol" pitchFamily="18" charset="2"/>
              </a:rPr>
              <a:t>) 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+mn-lt"/>
              </a:rPr>
              <a:t>Example 1</a:t>
            </a:r>
            <a:endParaRPr lang="en-US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186404"/>
            <a:ext cx="851573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Show that if n is a positive integer, then  1 + 2 + ………. + n = n(n+1)/2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Let </a:t>
            </a:r>
            <a:r>
              <a:rPr lang="en-US" sz="2000" i="1" dirty="0" smtClean="0"/>
              <a:t>P(n</a:t>
            </a:r>
            <a:r>
              <a:rPr lang="en-US" sz="2000" dirty="0" smtClean="0"/>
              <a:t>) be the proposition that the sum of the first n positive integers is n(n+1)/2.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We must 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two things to prove that </a:t>
            </a:r>
            <a:r>
              <a:rPr lang="en-US" sz="2000" i="1" dirty="0" smtClean="0">
                <a:solidFill>
                  <a:srgbClr val="0000FF"/>
                </a:solidFill>
              </a:rPr>
              <a:t>P(n</a:t>
            </a:r>
            <a:r>
              <a:rPr lang="en-US" sz="2000" dirty="0" smtClean="0">
                <a:solidFill>
                  <a:srgbClr val="0000FF"/>
                </a:solidFill>
              </a:rPr>
              <a:t>) is true for n = 1, 2, 3, ….. </a:t>
            </a:r>
            <a:r>
              <a:rPr lang="en-US" sz="2000" dirty="0" smtClean="0"/>
              <a:t>Namely, we must show that P(1) is true and that the conditional statement P(</a:t>
            </a:r>
            <a:r>
              <a:rPr lang="en-US" sz="2000" i="1" dirty="0" smtClean="0"/>
              <a:t>k</a:t>
            </a:r>
            <a:r>
              <a:rPr lang="en-US" sz="2000" dirty="0" smtClean="0"/>
              <a:t>) implies P(k+1) is true for </a:t>
            </a:r>
            <a:r>
              <a:rPr lang="en-US" sz="2000" i="1" dirty="0" smtClean="0"/>
              <a:t>k</a:t>
            </a:r>
            <a:r>
              <a:rPr lang="en-US" sz="2000" dirty="0" smtClean="0"/>
              <a:t> = 1, 2, 3,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BASIS STEP</a:t>
            </a:r>
            <a:r>
              <a:rPr lang="en-US" sz="2000" dirty="0" smtClean="0"/>
              <a:t>: P(1) is true, because 1 = 1(1+1)/2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rgbClr val="0000FF"/>
                </a:solidFill>
              </a:rPr>
              <a:t>INDUCTIVE STEP</a:t>
            </a:r>
            <a:r>
              <a:rPr lang="en-US" sz="2000" dirty="0" smtClean="0"/>
              <a:t>: For the inductive hypothesis, we assume that P(k) holds for an arbitrary positive integer k. That is we assume that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1 + 2 + …..+ 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>
                <a:solidFill>
                  <a:srgbClr val="0000FF"/>
                </a:solidFill>
              </a:rPr>
              <a:t>+1)/2 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rgbClr val="0000FF"/>
                </a:solidFill>
              </a:rPr>
              <a:t>INDUCTIVE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HYPOTHESIS </a:t>
            </a:r>
            <a:r>
              <a:rPr lang="en-US" sz="2000" dirty="0" smtClean="0"/>
              <a:t>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Example 1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57" y="2083278"/>
            <a:ext cx="8529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Under this assumption, it must be shown that </a:t>
            </a:r>
            <a:r>
              <a:rPr lang="en-US" sz="2000" i="1" dirty="0" smtClean="0">
                <a:solidFill>
                  <a:srgbClr val="FF0000"/>
                </a:solidFill>
              </a:rPr>
              <a:t>P(k+1</a:t>
            </a:r>
            <a:r>
              <a:rPr lang="en-US" sz="2000" dirty="0" smtClean="0">
                <a:solidFill>
                  <a:srgbClr val="FF0000"/>
                </a:solidFill>
              </a:rPr>
              <a:t>) is true</a:t>
            </a:r>
            <a:r>
              <a:rPr lang="en-US" sz="2000" dirty="0" smtClean="0"/>
              <a:t>, namely, that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     1 + 2 + ……+ k + (k+1) = (k+1)[(k+1)+1]/2 = </a:t>
            </a:r>
            <a:r>
              <a:rPr lang="en-US" sz="2000" b="1" dirty="0" smtClean="0">
                <a:solidFill>
                  <a:srgbClr val="00B050"/>
                </a:solidFill>
              </a:rPr>
              <a:t>(k+1)(k+2)/2  </a:t>
            </a:r>
            <a:r>
              <a:rPr lang="en-US" sz="2000" dirty="0" smtClean="0"/>
              <a:t>is also true.</a:t>
            </a:r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000" dirty="0" smtClean="0"/>
              <a:t>     Adding (</a:t>
            </a:r>
            <a:r>
              <a:rPr lang="en-US" sz="2000" b="1" dirty="0" smtClean="0"/>
              <a:t>k+1)</a:t>
            </a:r>
            <a:r>
              <a:rPr lang="en-US" sz="2000" dirty="0" smtClean="0"/>
              <a:t> to both sides of the equation in P(k), we obtain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     1 + 2 + ……+ k + </a:t>
            </a:r>
            <a:r>
              <a:rPr lang="en-US" sz="2000" dirty="0" smtClean="0">
                <a:solidFill>
                  <a:srgbClr val="FF0000"/>
                </a:solidFill>
              </a:rPr>
              <a:t>(k+1) </a:t>
            </a:r>
            <a:r>
              <a:rPr lang="en-US" sz="2000" dirty="0" smtClean="0"/>
              <a:t>= k(k+1)/2 + </a:t>
            </a:r>
            <a:r>
              <a:rPr lang="en-US" sz="2000" dirty="0" smtClean="0">
                <a:solidFill>
                  <a:srgbClr val="FF0000"/>
                </a:solidFill>
              </a:rPr>
              <a:t>(k+1) 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	            = [k(k+1) + 2(k+1)] / 2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		            = </a:t>
            </a:r>
            <a:r>
              <a:rPr lang="en-US" sz="2000" b="1" dirty="0" smtClean="0">
                <a:solidFill>
                  <a:srgbClr val="00B050"/>
                </a:solidFill>
              </a:rPr>
              <a:t>(k+1)(k+2)/2</a:t>
            </a:r>
          </a:p>
          <a:p>
            <a:r>
              <a:rPr lang="en-US" sz="2000" dirty="0" smtClean="0"/>
              <a:t>This last equation shows that P(</a:t>
            </a:r>
            <a:r>
              <a:rPr lang="en-US" sz="2000" i="1" dirty="0" smtClean="0"/>
              <a:t>k</a:t>
            </a:r>
            <a:r>
              <a:rPr lang="en-US" sz="2000" dirty="0" smtClean="0"/>
              <a:t>+1) is true under the assumption that P(</a:t>
            </a:r>
            <a:r>
              <a:rPr lang="en-US" sz="2000" i="1" dirty="0" smtClean="0"/>
              <a:t>k</a:t>
            </a:r>
            <a:r>
              <a:rPr lang="en-US" sz="2000" dirty="0" smtClean="0"/>
              <a:t>) is true. This completes the inductive step.   </a:t>
            </a:r>
          </a:p>
          <a:p>
            <a:r>
              <a:rPr lang="en-US" sz="2000" dirty="0" smtClean="0"/>
              <a:t>We have completed the basis step and inductive step, so by mathematical induction we know that P(n) is true for all positive integers n. That is, </a:t>
            </a:r>
            <a:r>
              <a:rPr lang="en-US" sz="2000" dirty="0" smtClean="0">
                <a:solidFill>
                  <a:srgbClr val="FF0000"/>
                </a:solidFill>
              </a:rPr>
              <a:t>we have proven that 1 + 2 + ….+ n = n(n+1)/2 for all positive integers n.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Example 3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605" y="2049924"/>
            <a:ext cx="8584442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Use mathematical induction to show that 1 + 2 + 2</a:t>
            </a:r>
            <a:r>
              <a:rPr lang="en-US" sz="2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+ …..+ 2</a:t>
            </a:r>
            <a:r>
              <a:rPr lang="en-US" sz="2000" baseline="30000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 = 2</a:t>
            </a:r>
            <a:r>
              <a:rPr lang="en-US" sz="2000" baseline="30000" dirty="0" smtClean="0">
                <a:solidFill>
                  <a:srgbClr val="0000FF"/>
                </a:solidFill>
              </a:rPr>
              <a:t>n+1</a:t>
            </a:r>
            <a:r>
              <a:rPr lang="en-US" sz="2000" dirty="0" smtClean="0">
                <a:solidFill>
                  <a:srgbClr val="0000FF"/>
                </a:solidFill>
              </a:rPr>
              <a:t> –1 for all </a:t>
            </a:r>
            <a:r>
              <a:rPr lang="en-US" sz="2000" b="1" dirty="0" smtClean="0">
                <a:solidFill>
                  <a:srgbClr val="0000FF"/>
                </a:solidFill>
              </a:rPr>
              <a:t>nonnegative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integers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</a:rPr>
              <a:t>n</a:t>
            </a:r>
            <a:r>
              <a:rPr lang="en-US" sz="2000" dirty="0" smtClean="0">
                <a:solidFill>
                  <a:srgbClr val="0000FF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Let P(n) be the proposition that 1 + 2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n+1</a:t>
            </a:r>
            <a:r>
              <a:rPr lang="en-US" sz="2000" dirty="0" smtClean="0"/>
              <a:t> –1 for the integer n.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BASIS STEP</a:t>
            </a:r>
            <a:r>
              <a:rPr lang="en-US" sz="2000" dirty="0" smtClean="0"/>
              <a:t>: P(0) is true because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1 = 2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–1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INDUCTIVE STEP</a:t>
            </a:r>
            <a:r>
              <a:rPr lang="en-US" sz="2000" dirty="0" smtClean="0"/>
              <a:t>: For the inductive hypothesis, we assume that P(k) is true.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That is, we assume that 1 + 2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…..+ 2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k+1</a:t>
            </a:r>
            <a:r>
              <a:rPr lang="en-US" sz="2000" dirty="0" smtClean="0"/>
              <a:t> –1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To carry out the inductive step using this assumption, we must show that when we assume that </a:t>
            </a:r>
            <a:r>
              <a:rPr lang="en-US" sz="2000" i="1" dirty="0" smtClean="0"/>
              <a:t>P(k</a:t>
            </a:r>
            <a:r>
              <a:rPr lang="en-US" sz="2000" dirty="0" smtClean="0"/>
              <a:t>) is true, then </a:t>
            </a:r>
            <a:r>
              <a:rPr lang="en-US" sz="2000" i="1" dirty="0" smtClean="0"/>
              <a:t>P(k+1</a:t>
            </a:r>
            <a:r>
              <a:rPr lang="en-US" sz="2000" dirty="0" smtClean="0"/>
              <a:t>) is also true. That is </a:t>
            </a:r>
            <a:r>
              <a:rPr lang="en-US" sz="2000" dirty="0" smtClean="0">
                <a:solidFill>
                  <a:srgbClr val="0000FF"/>
                </a:solidFill>
              </a:rPr>
              <a:t>we must show that </a:t>
            </a:r>
          </a:p>
          <a:p>
            <a:pPr marL="274320" indent="-274320">
              <a:spcBef>
                <a:spcPts val="600"/>
              </a:spcBef>
            </a:pPr>
            <a:r>
              <a:rPr lang="en-US" sz="2000" dirty="0" smtClean="0"/>
              <a:t>	1 + 2 + 2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…..+ 2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k+1</a:t>
            </a:r>
            <a:r>
              <a:rPr lang="en-US" sz="2000" dirty="0" smtClean="0"/>
              <a:t>= 2</a:t>
            </a:r>
            <a:r>
              <a:rPr lang="en-US" sz="2000" baseline="30000" dirty="0" smtClean="0"/>
              <a:t>(k+1)+1</a:t>
            </a:r>
            <a:r>
              <a:rPr lang="en-US" sz="2000" dirty="0" smtClean="0"/>
              <a:t> –1  = </a:t>
            </a:r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k+2</a:t>
            </a:r>
            <a:r>
              <a:rPr lang="en-US" sz="2000" b="1" dirty="0" smtClean="0">
                <a:solidFill>
                  <a:srgbClr val="FF0000"/>
                </a:solidFill>
              </a:rPr>
              <a:t> –1</a:t>
            </a:r>
            <a:r>
              <a:rPr lang="en-US" sz="2000" dirty="0" smtClean="0"/>
              <a:t> , assuming the inductive hypothesis </a:t>
            </a:r>
            <a:r>
              <a:rPr lang="en-US" sz="2000" i="1" dirty="0" smtClean="0"/>
              <a:t>P(k</a:t>
            </a:r>
            <a:r>
              <a:rPr lang="en-US" sz="2000" dirty="0" smtClean="0"/>
              <a:t>).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Example 3 (Cont.)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0" y="2384718"/>
            <a:ext cx="875965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Under the assumption of </a:t>
            </a:r>
            <a:r>
              <a:rPr lang="en-US" sz="2400" i="1" dirty="0" smtClean="0"/>
              <a:t>P(k</a:t>
            </a:r>
            <a:r>
              <a:rPr lang="en-US" sz="2400" dirty="0" smtClean="0"/>
              <a:t>), we see that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k+1  </a:t>
            </a:r>
            <a:r>
              <a:rPr lang="en-US" sz="2400" dirty="0" smtClean="0"/>
              <a:t>= (1 + 2 + 2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…..+ 2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)+ 2</a:t>
            </a:r>
            <a:r>
              <a:rPr lang="en-US" sz="2400" baseline="30000" dirty="0" smtClean="0"/>
              <a:t>k+1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	</a:t>
            </a:r>
            <a:r>
              <a:rPr lang="en-US" sz="2400" dirty="0" smtClean="0"/>
              <a:t>  = (2</a:t>
            </a:r>
            <a:r>
              <a:rPr lang="en-US" sz="2400" baseline="30000" dirty="0" smtClean="0"/>
              <a:t>k+1 </a:t>
            </a:r>
            <a:r>
              <a:rPr lang="en-US" sz="2400" dirty="0" smtClean="0"/>
              <a:t>–1 )+ 2</a:t>
            </a:r>
            <a:r>
              <a:rPr lang="en-US" sz="2400" baseline="30000" dirty="0" smtClean="0"/>
              <a:t>k+1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                                                                          </a:t>
            </a:r>
            <a:r>
              <a:rPr lang="en-US" sz="2400" dirty="0" smtClean="0"/>
              <a:t>= 2. 2</a:t>
            </a:r>
            <a:r>
              <a:rPr lang="en-US" sz="2400" baseline="30000" dirty="0" smtClean="0"/>
              <a:t>k+1 </a:t>
            </a:r>
            <a:r>
              <a:rPr lang="en-US" sz="2400" dirty="0" smtClean="0"/>
              <a:t>– 1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                                  =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k+2 </a:t>
            </a:r>
            <a:r>
              <a:rPr lang="en-US" sz="2400" b="1" dirty="0" smtClean="0">
                <a:solidFill>
                  <a:srgbClr val="FF0000"/>
                </a:solidFill>
              </a:rPr>
              <a:t>– 1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Because we have completed the basis step and the inductive step, by mathematical induction we know that </a:t>
            </a:r>
            <a:r>
              <a:rPr lang="en-US" sz="2400" i="1" dirty="0" smtClean="0"/>
              <a:t>P(n</a:t>
            </a:r>
            <a:r>
              <a:rPr lang="en-US" sz="2400" dirty="0" smtClean="0"/>
              <a:t>) is true for all nonnegative integers </a:t>
            </a:r>
            <a:r>
              <a:rPr lang="en-US" sz="2400" i="1" dirty="0" smtClean="0"/>
              <a:t>n</a:t>
            </a:r>
            <a:r>
              <a:rPr lang="en-US" sz="2400" dirty="0" smtClean="0"/>
              <a:t>.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That is, </a:t>
            </a:r>
            <a:r>
              <a:rPr lang="en-US" sz="2400" dirty="0" smtClean="0">
                <a:solidFill>
                  <a:srgbClr val="0000FF"/>
                </a:solidFill>
              </a:rPr>
              <a:t>1 + 2 + 2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+ …..+ 2</a:t>
            </a:r>
            <a:r>
              <a:rPr lang="en-US" sz="2400" baseline="300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= 2</a:t>
            </a:r>
            <a:r>
              <a:rPr lang="en-US" sz="2400" baseline="30000" dirty="0" smtClean="0">
                <a:solidFill>
                  <a:srgbClr val="0000FF"/>
                </a:solidFill>
              </a:rPr>
              <a:t>n+1</a:t>
            </a:r>
            <a:r>
              <a:rPr lang="en-US" sz="2400" dirty="0" smtClean="0">
                <a:solidFill>
                  <a:srgbClr val="0000FF"/>
                </a:solidFill>
              </a:rPr>
              <a:t> –1 for all nonnegative integers n.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	                   	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Objectives and Outcomes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r>
              <a:rPr lang="en-US" sz="2800" dirty="0" smtClean="0"/>
              <a:t>: To understand matrix and matrix notation, to perform arithmetic and Boolean operations of matrices, to prove by mathematical induction.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/>
              <a:t>: Students are expected to be able explain matrix and matrix notations; be able to perform arithmetic and Boolean operations of matrices; be able to prove a formula or inequality using mathematical induction.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Example 5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621" y="2041846"/>
            <a:ext cx="851573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Example 5</a:t>
            </a:r>
            <a:r>
              <a:rPr lang="en-US" dirty="0" smtClean="0">
                <a:solidFill>
                  <a:srgbClr val="FF0000"/>
                </a:solidFill>
              </a:rPr>
              <a:t>: Use mathematical induction to prove the inequality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&lt; 2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for all </a:t>
            </a:r>
            <a:r>
              <a:rPr lang="en-US" b="1" dirty="0" smtClean="0">
                <a:solidFill>
                  <a:srgbClr val="FF0000"/>
                </a:solidFill>
              </a:rPr>
              <a:t>positive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integers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P</a:t>
            </a:r>
            <a:r>
              <a:rPr lang="en-US" dirty="0" smtClean="0"/>
              <a:t>(n) be the proposition that n &lt; 2</a:t>
            </a:r>
            <a:r>
              <a:rPr lang="en-US" i="1" baseline="30000" dirty="0" smtClean="0"/>
              <a:t>n</a:t>
            </a:r>
            <a:r>
              <a:rPr lang="en-US" dirty="0" smtClean="0"/>
              <a:t>  .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0000FF"/>
                </a:solidFill>
              </a:rPr>
              <a:t>BASIS STEP</a:t>
            </a:r>
            <a:r>
              <a:rPr lang="en-US" dirty="0" smtClean="0"/>
              <a:t>: </a:t>
            </a:r>
            <a:r>
              <a:rPr lang="en-US" i="1" dirty="0" smtClean="0"/>
              <a:t>P</a:t>
            </a:r>
            <a:r>
              <a:rPr lang="en-US" dirty="0" smtClean="0"/>
              <a:t>(1) is true, because 1 &lt; 2</a:t>
            </a:r>
            <a:r>
              <a:rPr lang="en-US" baseline="30000" dirty="0" smtClean="0"/>
              <a:t>1</a:t>
            </a:r>
            <a:r>
              <a:rPr lang="en-US" dirty="0" smtClean="0"/>
              <a:t> = 2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0000FF"/>
                </a:solidFill>
              </a:rPr>
              <a:t>INDUCTIVE STEP</a:t>
            </a:r>
            <a:r>
              <a:rPr lang="en-US" dirty="0" smtClean="0"/>
              <a:t>: Assume </a:t>
            </a:r>
            <a:r>
              <a:rPr lang="en-US" i="1" dirty="0" smtClean="0"/>
              <a:t>P</a:t>
            </a:r>
            <a:r>
              <a:rPr lang="en-US" dirty="0" smtClean="0"/>
              <a:t>(k) is true for all positive integer k, that is, </a:t>
            </a:r>
            <a:r>
              <a:rPr lang="en-US" i="1" dirty="0" smtClean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&lt; 2</a:t>
            </a:r>
            <a:r>
              <a:rPr lang="en-US" i="1" baseline="30000" dirty="0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  (Inductive Hypothesis</a:t>
            </a:r>
            <a:r>
              <a:rPr lang="en-US" dirty="0" smtClean="0"/>
              <a:t>)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We need to show that  if </a:t>
            </a:r>
            <a:r>
              <a:rPr lang="en-US" i="1" dirty="0" smtClean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&lt; 2</a:t>
            </a:r>
            <a:r>
              <a:rPr lang="en-US" i="1" baseline="30000" dirty="0" smtClean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, then </a:t>
            </a:r>
            <a:r>
              <a:rPr lang="en-US" i="1" dirty="0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+1 &lt; 2</a:t>
            </a:r>
            <a:r>
              <a:rPr lang="en-US" i="1" baseline="30000" dirty="0" smtClean="0">
                <a:solidFill>
                  <a:srgbClr val="0000FF"/>
                </a:solidFill>
              </a:rPr>
              <a:t>k</a:t>
            </a:r>
            <a:r>
              <a:rPr lang="en-US" baseline="30000" dirty="0" smtClean="0">
                <a:solidFill>
                  <a:srgbClr val="0000FF"/>
                </a:solidFill>
              </a:rPr>
              <a:t>+1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baseline="300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Now, </a:t>
            </a:r>
            <a:r>
              <a:rPr lang="en-US" i="1" dirty="0" smtClean="0"/>
              <a:t>k </a:t>
            </a:r>
            <a:r>
              <a:rPr lang="en-US" dirty="0" smtClean="0"/>
              <a:t>+ 1 &lt;  2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  </a:t>
            </a:r>
            <a:r>
              <a:rPr lang="en-US" dirty="0" smtClean="0"/>
              <a:t>+ 1    </a:t>
            </a:r>
            <a:r>
              <a:rPr lang="en-US" dirty="0" smtClean="0">
                <a:solidFill>
                  <a:srgbClr val="FF0000"/>
                </a:solidFill>
              </a:rPr>
              <a:t>[adding 1 to both sides of </a:t>
            </a:r>
            <a:r>
              <a:rPr lang="en-US" i="1" dirty="0" smtClean="0">
                <a:solidFill>
                  <a:srgbClr val="FF0000"/>
                </a:solidFill>
              </a:rPr>
              <a:t>k </a:t>
            </a:r>
            <a:r>
              <a:rPr lang="en-US" dirty="0" smtClean="0">
                <a:solidFill>
                  <a:srgbClr val="FF0000"/>
                </a:solidFill>
              </a:rPr>
              <a:t>&lt; 2</a:t>
            </a:r>
            <a:r>
              <a:rPr lang="en-US" i="1" baseline="30000" dirty="0" smtClean="0">
                <a:solidFill>
                  <a:srgbClr val="FF0000"/>
                </a:solidFill>
              </a:rPr>
              <a:t>k 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	       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                         ≤ 2</a:t>
            </a:r>
            <a:r>
              <a:rPr lang="en-US" baseline="30000" dirty="0" smtClean="0"/>
              <a:t>k </a:t>
            </a:r>
            <a:r>
              <a:rPr lang="en-US" dirty="0" smtClean="0"/>
              <a:t>+ 2</a:t>
            </a:r>
            <a:r>
              <a:rPr lang="en-US" baseline="30000" dirty="0" smtClean="0"/>
              <a:t>k  </a:t>
            </a:r>
            <a:r>
              <a:rPr lang="en-US" dirty="0" smtClean="0"/>
              <a:t>= 2. 2</a:t>
            </a:r>
            <a:r>
              <a:rPr lang="en-US" baseline="30000" dirty="0" smtClean="0"/>
              <a:t>k </a:t>
            </a:r>
            <a:r>
              <a:rPr lang="en-US" dirty="0" smtClean="0"/>
              <a:t>= 2</a:t>
            </a:r>
            <a:r>
              <a:rPr lang="en-US" baseline="30000" dirty="0" smtClean="0"/>
              <a:t>k+1       </a:t>
            </a:r>
            <a:r>
              <a:rPr lang="en-US" dirty="0" smtClean="0"/>
              <a:t>  [ </a:t>
            </a:r>
            <a:r>
              <a:rPr lang="en-US" dirty="0" smtClean="0">
                <a:solidFill>
                  <a:srgbClr val="FF0000"/>
                </a:solidFill>
              </a:rPr>
              <a:t>note: 1 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  <a:r>
              <a:rPr lang="en-US" baseline="30000" dirty="0" smtClean="0">
                <a:solidFill>
                  <a:srgbClr val="FF0000"/>
                </a:solidFill>
              </a:rPr>
              <a:t>k </a:t>
            </a:r>
            <a:r>
              <a:rPr lang="en-US" dirty="0" smtClean="0"/>
              <a:t>]</a:t>
            </a:r>
            <a:endParaRPr lang="en-US" baseline="30000" dirty="0" smtClean="0"/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This shows that P(k+1) is true, i.e., k+1 &lt; 2</a:t>
            </a:r>
            <a:r>
              <a:rPr lang="en-US" baseline="30000" dirty="0" smtClean="0"/>
              <a:t>k+1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	Because we have completed both the basis step and the inductive step, by the principle of mathematical induction we have shown that </a:t>
            </a:r>
            <a:r>
              <a:rPr lang="en-US" i="1" dirty="0" smtClean="0"/>
              <a:t>n</a:t>
            </a:r>
            <a:r>
              <a:rPr lang="en-US" dirty="0" smtClean="0"/>
              <a:t> &lt; 2</a:t>
            </a:r>
            <a:r>
              <a:rPr lang="en-US" i="1" baseline="30000" dirty="0" smtClean="0"/>
              <a:t>n</a:t>
            </a:r>
            <a:r>
              <a:rPr lang="en-US" dirty="0" smtClean="0"/>
              <a:t>  is true for all positive integers n.</a:t>
            </a:r>
            <a:r>
              <a:rPr lang="en-US" baseline="30000" dirty="0" smtClean="0"/>
              <a:t>    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i="1" dirty="0" smtClean="0">
                <a:latin typeface="+mn-lt"/>
              </a:rPr>
              <a:t>(Modified</a:t>
            </a:r>
            <a:r>
              <a:rPr lang="en-US" sz="4400" dirty="0" smtClean="0">
                <a:latin typeface="+mn-lt"/>
              </a:rPr>
              <a:t> )</a:t>
            </a:r>
            <a:r>
              <a:rPr lang="en-US" sz="4400" b="1" dirty="0" smtClean="0">
                <a:latin typeface="+mn-lt"/>
              </a:rPr>
              <a:t>Exercise 3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325" y="1931269"/>
            <a:ext cx="885913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b="1" i="1" u="sng" dirty="0" smtClean="0">
                <a:solidFill>
                  <a:srgbClr val="FF0000"/>
                </a:solidFill>
              </a:rPr>
              <a:t>Modified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Exercise 3:</a:t>
            </a:r>
            <a:r>
              <a:rPr lang="en-US" dirty="0" smtClean="0">
                <a:solidFill>
                  <a:srgbClr val="FF0000"/>
                </a:solidFill>
              </a:rPr>
              <a:t> Use mathematical induction to show that 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	1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+ 2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…..+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= 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+1)(2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+1) / 6  for </a:t>
            </a:r>
            <a:r>
              <a:rPr lang="en-US" b="1" dirty="0" smtClean="0">
                <a:solidFill>
                  <a:srgbClr val="FF0000"/>
                </a:solidFill>
              </a:rPr>
              <a:t>all positive integers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0000FF"/>
                </a:solidFill>
              </a:rPr>
              <a:t>Solution:</a:t>
            </a:r>
            <a:r>
              <a:rPr lang="en-US" dirty="0" smtClean="0"/>
              <a:t> Let P(</a:t>
            </a:r>
            <a:r>
              <a:rPr lang="en-US" i="1" dirty="0" smtClean="0"/>
              <a:t>n</a:t>
            </a:r>
            <a:r>
              <a:rPr lang="en-US" dirty="0" smtClean="0"/>
              <a:t>) be the proposition 1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…..+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 =  </a:t>
            </a:r>
            <a:r>
              <a:rPr lang="en-US" i="1" dirty="0" smtClean="0"/>
              <a:t>n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+1)(2</a:t>
            </a:r>
            <a:r>
              <a:rPr lang="en-US" i="1" dirty="0" smtClean="0"/>
              <a:t>n</a:t>
            </a:r>
            <a:r>
              <a:rPr lang="en-US" dirty="0" smtClean="0"/>
              <a:t>+1)/6 </a:t>
            </a:r>
          </a:p>
          <a:p>
            <a:pPr marL="274320" indent="-274320">
              <a:spcBef>
                <a:spcPts val="600"/>
              </a:spcBef>
            </a:pPr>
            <a:r>
              <a:rPr lang="en-US" u="sng" dirty="0" smtClean="0">
                <a:solidFill>
                  <a:srgbClr val="0000FF"/>
                </a:solidFill>
              </a:rPr>
              <a:t>BASIS STEP</a:t>
            </a:r>
            <a:r>
              <a:rPr lang="en-US" dirty="0" smtClean="0"/>
              <a:t>: P(1) is true, because 1</a:t>
            </a:r>
            <a:r>
              <a:rPr lang="en-US" baseline="30000" dirty="0" smtClean="0"/>
              <a:t>2 </a:t>
            </a:r>
            <a:r>
              <a:rPr lang="en-US" dirty="0" smtClean="0"/>
              <a:t>= 1.2.3/6</a:t>
            </a:r>
          </a:p>
          <a:p>
            <a:pPr marL="274320" indent="-274320">
              <a:spcBef>
                <a:spcPts val="600"/>
              </a:spcBef>
            </a:pPr>
            <a:r>
              <a:rPr lang="en-US" u="sng" dirty="0" smtClean="0">
                <a:solidFill>
                  <a:srgbClr val="0000FF"/>
                </a:solidFill>
              </a:rPr>
              <a:t>INDUCTIVE STEP</a:t>
            </a:r>
            <a:r>
              <a:rPr lang="en-US" dirty="0" smtClean="0"/>
              <a:t>: We assume that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+ 2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…..+ k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= k(k+1)(2k+1)/6    (Inductive Hypothesis</a:t>
            </a:r>
            <a:r>
              <a:rPr lang="en-US" dirty="0" smtClean="0"/>
              <a:t>)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We want to show that 1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…..+ k</a:t>
            </a:r>
            <a:r>
              <a:rPr lang="en-US" baseline="30000" dirty="0" smtClean="0"/>
              <a:t>2 </a:t>
            </a:r>
            <a:r>
              <a:rPr lang="en-US" dirty="0" smtClean="0"/>
              <a:t> + (k + 1)</a:t>
            </a:r>
            <a:r>
              <a:rPr lang="en-US" baseline="30000" dirty="0" smtClean="0"/>
              <a:t>2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FF0000"/>
                </a:solidFill>
              </a:rPr>
              <a:t>(k+1)(k+2)(2k+3)/6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Now, 1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+ 2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…..+ k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0000FF"/>
                </a:solidFill>
              </a:rPr>
              <a:t>(k + 1)</a:t>
            </a:r>
            <a:r>
              <a:rPr lang="en-US" sz="1600" baseline="30000" dirty="0" smtClean="0">
                <a:solidFill>
                  <a:srgbClr val="0000FF"/>
                </a:solidFill>
              </a:rPr>
              <a:t>2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= k(k+1)(2k+1)/6 + </a:t>
            </a:r>
            <a:r>
              <a:rPr lang="en-US" sz="1600" dirty="0" smtClean="0">
                <a:solidFill>
                  <a:srgbClr val="0000FF"/>
                </a:solidFill>
              </a:rPr>
              <a:t>(k + 1)</a:t>
            </a:r>
            <a:r>
              <a:rPr lang="en-US" sz="1600" baseline="30000" dirty="0" smtClean="0">
                <a:solidFill>
                  <a:srgbClr val="0000FF"/>
                </a:solidFill>
              </a:rPr>
              <a:t>2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baseline="30000" dirty="0" smtClean="0">
                <a:solidFill>
                  <a:srgbClr val="0000FF"/>
                </a:solidFill>
              </a:rPr>
              <a:t>			</a:t>
            </a:r>
            <a:r>
              <a:rPr lang="en-US" sz="1600" dirty="0" smtClean="0">
                <a:solidFill>
                  <a:srgbClr val="0000FF"/>
                </a:solidFill>
              </a:rPr>
              <a:t>                </a:t>
            </a:r>
            <a:r>
              <a:rPr lang="en-US" sz="1600" dirty="0" smtClean="0"/>
              <a:t>= (k+1)/6 [k(2K+1) + 6(K+1)]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			               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= (k+1)/6 [2k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+7k + 6]  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			                = (k+1)/6 [2k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+ 4k + 3k+ 6] 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 			               = (k+1)/6 [2k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+ 4k + 3k+ 6]  </a:t>
            </a:r>
          </a:p>
          <a:p>
            <a:pPr marL="274320" indent="-274320">
              <a:spcBef>
                <a:spcPts val="600"/>
              </a:spcBef>
            </a:pPr>
            <a:r>
              <a:rPr lang="en-US" sz="1600" dirty="0" smtClean="0"/>
              <a:t>			              = </a:t>
            </a:r>
            <a:r>
              <a:rPr lang="en-US" sz="1600" b="1" dirty="0" smtClean="0">
                <a:solidFill>
                  <a:srgbClr val="FF0000"/>
                </a:solidFill>
              </a:rPr>
              <a:t>(k+1)(k+2)(2k+3)/6  </a:t>
            </a:r>
            <a:r>
              <a:rPr lang="en-US" sz="1600" dirty="0" smtClean="0"/>
              <a:t>So, inductive step is </a:t>
            </a:r>
            <a:r>
              <a:rPr lang="en-US" sz="1600" dirty="0" err="1" smtClean="0"/>
              <a:t>tru</a:t>
            </a:r>
            <a:r>
              <a:rPr lang="en-US" sz="1600" dirty="0" smtClean="0"/>
              <a:t>.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Therefore,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+ 2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…..+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 =  </a:t>
            </a:r>
            <a:r>
              <a:rPr lang="en-US" i="1" dirty="0" smtClean="0">
                <a:solidFill>
                  <a:srgbClr val="0000FF"/>
                </a:solidFill>
              </a:rPr>
              <a:t>n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+1)(2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+1)/6  for all positive integers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r>
              <a:rPr lang="en-US" dirty="0" smtClean="0"/>
              <a:t>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02200" y="3998793"/>
            <a:ext cx="1219200" cy="166275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+mn-lt"/>
              </a:rPr>
              <a:t>Exercise 5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113289"/>
            <a:ext cx="873236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b="1" u="sng" dirty="0" smtClean="0">
                <a:solidFill>
                  <a:srgbClr val="FF0000"/>
                </a:solidFill>
              </a:rPr>
              <a:t>Exercise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: Prove that 1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+ 3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+ 5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+ …..+ (2n+1)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(n+1)(2n+1)(2n+3)/3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	whenever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is a </a:t>
            </a:r>
            <a:r>
              <a:rPr lang="en-US" b="1" dirty="0" smtClean="0">
                <a:solidFill>
                  <a:srgbClr val="FF0000"/>
                </a:solidFill>
              </a:rPr>
              <a:t>nonnegative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73050" indent="-273050"/>
            <a:r>
              <a:rPr lang="en-US" b="1" u="sng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/>
              <a:t>: Let P(n) be the proposition 1</a:t>
            </a:r>
            <a:r>
              <a:rPr lang="en-US" baseline="30000" dirty="0" smtClean="0"/>
              <a:t>2</a:t>
            </a:r>
            <a:r>
              <a:rPr lang="en-US" dirty="0" smtClean="0"/>
              <a:t> + 3</a:t>
            </a:r>
            <a:r>
              <a:rPr lang="en-US" baseline="30000" dirty="0" smtClean="0"/>
              <a:t>2</a:t>
            </a:r>
            <a:r>
              <a:rPr lang="en-US" dirty="0" smtClean="0"/>
              <a:t> + 5</a:t>
            </a:r>
            <a:r>
              <a:rPr lang="en-US" baseline="30000" dirty="0" smtClean="0"/>
              <a:t>2 </a:t>
            </a:r>
            <a:r>
              <a:rPr lang="en-US" dirty="0" smtClean="0"/>
              <a:t>+…..+ (2n+1)</a:t>
            </a:r>
            <a:r>
              <a:rPr lang="en-US" baseline="30000" dirty="0" smtClean="0"/>
              <a:t>2</a:t>
            </a:r>
            <a:r>
              <a:rPr lang="en-US" dirty="0" smtClean="0"/>
              <a:t> = (n+1)(2n+1)(2n+3)/3 </a:t>
            </a:r>
          </a:p>
          <a:p>
            <a:pPr marL="273050" indent="-273050">
              <a:buFont typeface="Arial" charset="0"/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BASIS STEP</a:t>
            </a:r>
            <a:r>
              <a:rPr lang="en-US" dirty="0" smtClean="0"/>
              <a:t>: P(0) is true, because 1</a:t>
            </a:r>
            <a:r>
              <a:rPr lang="en-US" baseline="30000" dirty="0" smtClean="0"/>
              <a:t>2 </a:t>
            </a:r>
            <a:r>
              <a:rPr lang="en-US" dirty="0" smtClean="0"/>
              <a:t>= 1.1.3/3</a:t>
            </a:r>
          </a:p>
          <a:p>
            <a:pPr marL="273050" indent="-273050">
              <a:buFont typeface="Arial" charset="0"/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INDUCTIVE STEP</a:t>
            </a:r>
            <a:r>
              <a:rPr lang="en-US" dirty="0" smtClean="0"/>
              <a:t>: We assume that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+ 3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+ 5</a:t>
            </a:r>
            <a:r>
              <a:rPr lang="en-US" baseline="30000" dirty="0" smtClean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+ …..+ (2k+1)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= (k+1)(2k+1)(2k+3)/3 							(Inductive Hypothesis</a:t>
            </a:r>
            <a:r>
              <a:rPr lang="en-US" dirty="0" smtClean="0"/>
              <a:t>)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We want to show that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+ 3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+ 5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+ …..+ (2k+1)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(2k+3)</a:t>
            </a:r>
            <a:r>
              <a:rPr lang="en-US" baseline="30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dirty="0" smtClean="0">
                <a:solidFill>
                  <a:srgbClr val="00B050"/>
                </a:solidFill>
              </a:rPr>
              <a:t>(k+2)(2k+3)(2k+5)/3 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Now, </a:t>
            </a:r>
            <a:r>
              <a:rPr lang="en-US" dirty="0" smtClean="0">
                <a:solidFill>
                  <a:srgbClr val="0000FF"/>
                </a:solidFill>
              </a:rPr>
              <a:t>(1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+ 3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+ 5</a:t>
            </a:r>
            <a:r>
              <a:rPr lang="en-US" baseline="30000" dirty="0" smtClean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+ …..+ (2k+1)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) + </a:t>
            </a:r>
            <a:r>
              <a:rPr lang="en-US" dirty="0" smtClean="0">
                <a:solidFill>
                  <a:srgbClr val="FF0000"/>
                </a:solidFill>
              </a:rPr>
              <a:t>(2k+3)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(k+1)(2k+1)(2k+3)/3  + </a:t>
            </a:r>
            <a:r>
              <a:rPr lang="en-US" dirty="0" smtClean="0">
                <a:solidFill>
                  <a:srgbClr val="FF0000"/>
                </a:solidFill>
              </a:rPr>
              <a:t>(2k+3)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 (k+1)(2k+1) + 3(2k+3) 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 (2k</a:t>
            </a:r>
            <a:r>
              <a:rPr lang="en-US" baseline="30000" dirty="0" smtClean="0"/>
              <a:t>2</a:t>
            </a:r>
            <a:r>
              <a:rPr lang="en-US" dirty="0" smtClean="0"/>
              <a:t> + 3k + 1) + (6k + 9)]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[ 2k</a:t>
            </a:r>
            <a:r>
              <a:rPr lang="en-US" baseline="30000" dirty="0" smtClean="0"/>
              <a:t>2 </a:t>
            </a:r>
            <a:r>
              <a:rPr lang="en-US" dirty="0" smtClean="0"/>
              <a:t>+ 9k + 10 ]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(2k+3)/3 [2k</a:t>
            </a:r>
            <a:r>
              <a:rPr lang="en-US" baseline="30000" dirty="0" smtClean="0"/>
              <a:t>2</a:t>
            </a:r>
            <a:r>
              <a:rPr lang="en-US" dirty="0" smtClean="0"/>
              <a:t> + 4k + 5k + 10 ] = (2k+3)/3 [2k(k+2) + 5(k+2)]</a:t>
            </a:r>
          </a:p>
          <a:p>
            <a:pPr marL="273050" indent="-273050">
              <a:buFont typeface="Arial" charset="0"/>
              <a:buNone/>
            </a:pPr>
            <a:r>
              <a:rPr lang="en-US" dirty="0" smtClean="0"/>
              <a:t>	 = </a:t>
            </a:r>
            <a:r>
              <a:rPr lang="en-US" b="1" dirty="0" smtClean="0">
                <a:solidFill>
                  <a:srgbClr val="00B050"/>
                </a:solidFill>
              </a:rPr>
              <a:t>(k+2)(2k+3)(2k+5)/3</a:t>
            </a:r>
            <a:r>
              <a:rPr lang="en-US" baseline="30000" dirty="0" smtClean="0">
                <a:solidFill>
                  <a:srgbClr val="0000FF"/>
                </a:solidFill>
              </a:rPr>
              <a:t>	</a:t>
            </a:r>
            <a:endParaRPr lang="en-US" baseline="30000" dirty="0" smtClean="0"/>
          </a:p>
          <a:p>
            <a:r>
              <a:rPr lang="en-US" sz="1600" dirty="0" smtClean="0"/>
              <a:t>      Therefore inductive step is true</a:t>
            </a:r>
          </a:p>
          <a:p>
            <a:pPr marL="273050" indent="-273050"/>
            <a:r>
              <a:rPr lang="en-US" sz="1600" dirty="0" smtClean="0"/>
              <a:t>So, 1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+ 3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+ 5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+ …..+ (2n+1)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= (n+1)(2n+1)(2n+3)/3, whenever </a:t>
            </a:r>
            <a:r>
              <a:rPr lang="en-US" sz="1600" i="1" dirty="0" smtClean="0"/>
              <a:t>n</a:t>
            </a:r>
            <a:r>
              <a:rPr lang="en-US" sz="1600" dirty="0" smtClean="0"/>
              <a:t> is a nonnegative integer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38734" y="4039738"/>
            <a:ext cx="3029803" cy="143301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Practice @ Home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789" y="2828836"/>
            <a:ext cx="8886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Relevant odd-numbered Exercises </a:t>
            </a:r>
            <a:r>
              <a:rPr lang="en-US" sz="2800" dirty="0" smtClean="0">
                <a:solidFill>
                  <a:srgbClr val="FF0000"/>
                </a:solidFill>
              </a:rPr>
              <a:t>from your text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3089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Matrices </a:t>
            </a:r>
            <a:endParaRPr lang="en-US" sz="4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861" y="2120531"/>
            <a:ext cx="86249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A matrix is a rectangular array of numbers. A matrix with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000" dirty="0" smtClean="0">
                <a:solidFill>
                  <a:srgbClr val="0000FF"/>
                </a:solidFill>
              </a:rPr>
              <a:t> rows and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000" dirty="0" smtClean="0">
                <a:solidFill>
                  <a:srgbClr val="0000FF"/>
                </a:solidFill>
              </a:rPr>
              <a:t> columns is called an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000" i="1" dirty="0" smtClean="0">
                <a:solidFill>
                  <a:srgbClr val="0000FF"/>
                </a:solidFill>
                <a:sym typeface="Symbol" pitchFamily="18" charset="2"/>
              </a:rPr>
              <a:t>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000" dirty="0" smtClean="0">
                <a:solidFill>
                  <a:srgbClr val="0000FF"/>
                </a:solidFill>
              </a:rPr>
              <a:t> matrix</a:t>
            </a:r>
            <a:r>
              <a:rPr lang="en-US" altLang="zh-TW" sz="2000" dirty="0" smtClean="0"/>
              <a:t>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The </a:t>
            </a:r>
            <a:r>
              <a:rPr lang="en-US" altLang="zh-TW" sz="2000" dirty="0" smtClean="0">
                <a:solidFill>
                  <a:srgbClr val="FF0000"/>
                </a:solidFill>
              </a:rPr>
              <a:t>plural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of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matrix</a:t>
            </a:r>
            <a:r>
              <a:rPr lang="en-US" altLang="zh-TW" sz="2000" dirty="0" smtClean="0"/>
              <a:t> is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matrices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A matrix with the same number of rows as columns is called a </a:t>
            </a:r>
            <a:r>
              <a:rPr lang="en-US" altLang="zh-TW" sz="2000" b="1" i="1" dirty="0" smtClean="0"/>
              <a:t>square</a:t>
            </a:r>
            <a:r>
              <a:rPr lang="en-US" altLang="zh-TW" sz="2000" dirty="0" smtClean="0"/>
              <a:t> (or </a:t>
            </a:r>
            <a:r>
              <a:rPr lang="en-US" altLang="zh-TW" sz="2000" b="1" i="1" dirty="0" smtClean="0"/>
              <a:t>square matrix</a:t>
            </a:r>
            <a:r>
              <a:rPr lang="en-US" altLang="zh-TW" sz="2000" dirty="0" smtClean="0"/>
              <a:t>)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Two matrices are </a:t>
            </a:r>
            <a:r>
              <a:rPr lang="en-US" altLang="zh-TW" sz="2000" b="1" i="1" dirty="0" smtClean="0"/>
              <a:t>equal</a:t>
            </a:r>
            <a:r>
              <a:rPr lang="en-US" altLang="zh-TW" sz="2000" dirty="0" smtClean="0"/>
              <a:t> if they have the same number of rows and the same number of columns and the corresponding entries in every position are equal.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Example 1:  </a:t>
            </a:r>
            <a:r>
              <a:rPr lang="en-US" altLang="zh-TW" sz="2000" dirty="0" smtClean="0"/>
              <a:t>The matrix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000" dirty="0" smtClean="0"/>
          </a:p>
          <a:p>
            <a:pPr marL="274320" lvl="1" indent="-274320">
              <a:spcBef>
                <a:spcPts val="600"/>
              </a:spcBef>
            </a:pPr>
            <a:endParaRPr lang="en-US" altLang="zh-TW" sz="2000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93610" y="4756240"/>
            <a:ext cx="1007653" cy="1191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5704" y="528736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 is a </a:t>
            </a:r>
            <a:r>
              <a:rPr lang="en-US" sz="2400" dirty="0" smtClean="0">
                <a:latin typeface="+mn-lt"/>
                <a:ea typeface="Cambria Math" pitchFamily="18" charset="0"/>
              </a:rPr>
              <a:t>3</a:t>
            </a:r>
            <a:r>
              <a:rPr lang="en-US" altLang="zh-TW" sz="2400" i="1" dirty="0" smtClean="0">
                <a:latin typeface="+mn-lt"/>
                <a:sym typeface="Symbol" pitchFamily="18" charset="2"/>
              </a:rPr>
              <a:t></a:t>
            </a:r>
            <a:r>
              <a:rPr lang="en-US" altLang="zh-TW" sz="2400" i="1" dirty="0" smtClean="0">
                <a:solidFill>
                  <a:srgbClr val="0000FF"/>
                </a:solidFill>
                <a:latin typeface="+mn-lt"/>
                <a:sym typeface="Symbol" pitchFamily="18" charset="2"/>
              </a:rPr>
              <a:t> </a:t>
            </a:r>
            <a:r>
              <a:rPr lang="en-US" sz="2400" dirty="0" smtClean="0">
                <a:latin typeface="+mn-lt"/>
                <a:ea typeface="Cambria Math" pitchFamily="18" charset="0"/>
                <a:sym typeface="Symbol"/>
              </a:rPr>
              <a:t>2</a:t>
            </a:r>
            <a:r>
              <a:rPr lang="en-US" sz="2400" i="1" dirty="0" smtClean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+mn-lt"/>
                <a:ea typeface="Cambria Math" pitchFamily="18" charset="0"/>
                <a:sym typeface="Symbol"/>
              </a:rPr>
              <a:t>matrix. </a:t>
            </a:r>
            <a:endParaRPr lang="en-US" sz="2400" dirty="0">
              <a:latin typeface="+mn-lt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Notation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26241"/>
            <a:ext cx="85157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Let </a:t>
            </a:r>
            <a:r>
              <a:rPr lang="en-US" sz="2000" i="1" dirty="0" smtClean="0"/>
              <a:t>m</a:t>
            </a:r>
            <a:r>
              <a:rPr lang="en-US" sz="2000" dirty="0" smtClean="0"/>
              <a:t> and </a:t>
            </a:r>
            <a:r>
              <a:rPr lang="en-US" sz="2000" i="1" dirty="0" smtClean="0"/>
              <a:t>n</a:t>
            </a:r>
            <a:r>
              <a:rPr lang="en-US" sz="2000" dirty="0" smtClean="0"/>
              <a:t> be positive integers and let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th row of </a:t>
            </a:r>
            <a:r>
              <a:rPr lang="en-US" sz="2000" b="1" dirty="0" smtClean="0"/>
              <a:t>A</a:t>
            </a:r>
            <a:r>
              <a:rPr lang="en-US" sz="2000" dirty="0" smtClean="0"/>
              <a:t> is the </a:t>
            </a:r>
            <a:r>
              <a:rPr lang="en-US" sz="2000" dirty="0" smtClean="0">
                <a:ea typeface="Cambria Math" pitchFamily="18" charset="0"/>
              </a:rPr>
              <a:t>1</a:t>
            </a:r>
            <a:r>
              <a:rPr lang="en-US" altLang="zh-TW" sz="2000" i="1" dirty="0" smtClean="0">
                <a:sym typeface="Symbol" pitchFamily="18" charset="2"/>
              </a:rPr>
              <a:t> 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n </a:t>
            </a:r>
            <a:r>
              <a:rPr lang="en-US" sz="2000" dirty="0" smtClean="0">
                <a:ea typeface="Cambria Math" pitchFamily="18" charset="0"/>
                <a:sym typeface="Symbol"/>
              </a:rPr>
              <a:t>matrix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</a:t>
            </a:r>
            <a:r>
              <a:rPr lang="en-US" sz="2000" dirty="0" smtClean="0">
                <a:ea typeface="Cambria Math" pitchFamily="18" charset="0"/>
                <a:sym typeface="Symbol"/>
              </a:rPr>
              <a:t>[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a</a:t>
            </a:r>
            <a:r>
              <a:rPr lang="en-US" sz="2000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sz="2000" baseline="-25000" dirty="0" smtClean="0">
                <a:ea typeface="Cambria Math" pitchFamily="18" charset="0"/>
                <a:sym typeface="Symbol"/>
              </a:rPr>
              <a:t>1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, a</a:t>
            </a:r>
            <a:r>
              <a:rPr lang="en-US" sz="2000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sz="2000" baseline="-25000" dirty="0" smtClean="0">
                <a:ea typeface="Cambria Math" pitchFamily="18" charset="0"/>
                <a:sym typeface="Symbol"/>
              </a:rPr>
              <a:t>2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,…,</a:t>
            </a:r>
            <a:r>
              <a:rPr lang="en-US" sz="2000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sz="2000" i="1" baseline="-25000" dirty="0" err="1" smtClean="0">
                <a:ea typeface="Cambria Math" pitchFamily="18" charset="0"/>
                <a:sym typeface="Symbol"/>
              </a:rPr>
              <a:t>in</a:t>
            </a:r>
            <a:r>
              <a:rPr lang="en-US" sz="2000" dirty="0" smtClean="0">
                <a:ea typeface="Cambria Math" pitchFamily="18" charset="0"/>
                <a:sym typeface="Symbol"/>
              </a:rPr>
              <a:t>].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  </a:t>
            </a:r>
            <a:r>
              <a:rPr lang="en-US" sz="2000" dirty="0" smtClean="0">
                <a:ea typeface="Cambria Math" pitchFamily="18" charset="0"/>
                <a:sym typeface="Symbol"/>
              </a:rPr>
              <a:t>The 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j </a:t>
            </a:r>
            <a:r>
              <a:rPr lang="en-US" sz="2000" dirty="0" smtClean="0">
                <a:ea typeface="Cambria Math" pitchFamily="18" charset="0"/>
                <a:sym typeface="Symbol"/>
              </a:rPr>
              <a:t>th column of </a:t>
            </a:r>
            <a:r>
              <a:rPr lang="en-US" sz="2000" b="1" dirty="0" smtClean="0">
                <a:ea typeface="Cambria Math" pitchFamily="18" charset="0"/>
                <a:sym typeface="Symbol"/>
              </a:rPr>
              <a:t>A</a:t>
            </a:r>
            <a:r>
              <a:rPr lang="en-US" sz="2000" dirty="0" smtClean="0">
                <a:ea typeface="Cambria Math" pitchFamily="18" charset="0"/>
                <a:sym typeface="Symbol"/>
              </a:rPr>
              <a:t> is the 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m</a:t>
            </a:r>
            <a:r>
              <a:rPr lang="en-US" altLang="zh-TW" sz="2000" i="1" dirty="0" smtClean="0">
                <a:sym typeface="Symbol" pitchFamily="18" charset="2"/>
              </a:rPr>
              <a:t> </a:t>
            </a:r>
            <a:r>
              <a:rPr lang="en-US" sz="2000" dirty="0" smtClean="0">
                <a:ea typeface="Cambria Math" pitchFamily="18" charset="0"/>
                <a:sym typeface="Symbol"/>
              </a:rPr>
              <a:t>1</a:t>
            </a:r>
            <a:r>
              <a:rPr lang="en-US" sz="2000" i="1" dirty="0" smtClean="0">
                <a:ea typeface="Cambria Math" pitchFamily="18" charset="0"/>
                <a:sym typeface="Symbol"/>
              </a:rPr>
              <a:t> matrix: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i="1" dirty="0" smtClean="0">
              <a:ea typeface="Cambria Math" pitchFamily="18" charset="0"/>
              <a:sym typeface="Symbol"/>
            </a:endParaRPr>
          </a:p>
          <a:p>
            <a:pPr marL="274320" indent="-274320">
              <a:spcBef>
                <a:spcPts val="600"/>
              </a:spcBef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, j</a:t>
            </a:r>
            <a:r>
              <a:rPr lang="en-US" sz="2000" dirty="0" smtClean="0"/>
              <a:t>)th</a:t>
            </a:r>
            <a:r>
              <a:rPr lang="en-US" sz="2000" i="1" dirty="0" smtClean="0"/>
              <a:t>  element </a:t>
            </a:r>
            <a:r>
              <a:rPr lang="en-US" sz="2000" dirty="0" smtClean="0"/>
              <a:t>or</a:t>
            </a:r>
            <a:r>
              <a:rPr lang="en-US" sz="2000" i="1" dirty="0" smtClean="0"/>
              <a:t> entry </a:t>
            </a:r>
            <a:r>
              <a:rPr lang="en-US" sz="2000" dirty="0" smtClean="0"/>
              <a:t>of </a:t>
            </a:r>
            <a:r>
              <a:rPr lang="en-US" sz="2000" b="1" dirty="0" smtClean="0"/>
              <a:t>A </a:t>
            </a:r>
            <a:r>
              <a:rPr lang="en-US" sz="2000" dirty="0" smtClean="0"/>
              <a:t>is the element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ij</a:t>
            </a:r>
            <a:r>
              <a:rPr lang="en-US" sz="20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We can use </a:t>
            </a:r>
            <a:r>
              <a:rPr lang="en-US" sz="2000" b="1" dirty="0" smtClean="0"/>
              <a:t>A</a:t>
            </a:r>
            <a:r>
              <a:rPr lang="en-US" sz="2000" dirty="0" smtClean="0"/>
              <a:t> = [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ij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] to denote the matrix  with its (</a:t>
            </a:r>
            <a:r>
              <a:rPr lang="en-US" sz="2000" i="1" dirty="0" err="1" smtClean="0"/>
              <a:t>i,j</a:t>
            </a:r>
            <a:r>
              <a:rPr lang="en-US" sz="2000" dirty="0" smtClean="0"/>
              <a:t>)</a:t>
            </a:r>
            <a:r>
              <a:rPr lang="en-US" sz="2000" dirty="0" err="1" smtClean="0"/>
              <a:t>th</a:t>
            </a:r>
            <a:r>
              <a:rPr lang="en-US" sz="2000" i="1" dirty="0" smtClean="0"/>
              <a:t> </a:t>
            </a:r>
            <a:r>
              <a:rPr lang="en-US" sz="2000" dirty="0" smtClean="0"/>
              <a:t>element equal to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ij</a:t>
            </a:r>
            <a:r>
              <a:rPr lang="en-US" sz="2000" dirty="0" smtClean="0"/>
              <a:t>. </a:t>
            </a:r>
            <a:endParaRPr lang="en-US" sz="2000" b="1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719616" y="2516888"/>
            <a:ext cx="2101758" cy="1017882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444040" y="4064768"/>
            <a:ext cx="635794" cy="91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53725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/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>Matrix Arithmetic : </a:t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b="1" dirty="0" smtClean="0">
                <a:latin typeface="+mn-lt"/>
              </a:rPr>
              <a:t>Addition and Subtraction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1" y="2178395"/>
            <a:ext cx="875965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</a:t>
            </a:r>
            <a:r>
              <a:rPr lang="en-US" altLang="zh-TW" sz="2800" b="1" dirty="0" smtClean="0"/>
              <a:t>sum of two matrices </a:t>
            </a:r>
            <a:r>
              <a:rPr lang="en-US" altLang="zh-TW" sz="2800" dirty="0" smtClean="0"/>
              <a:t>of the </a:t>
            </a:r>
            <a:r>
              <a:rPr lang="en-US" altLang="zh-TW" sz="2800" b="1" dirty="0" smtClean="0"/>
              <a:t>same size </a:t>
            </a:r>
            <a:r>
              <a:rPr lang="en-US" altLang="zh-TW" sz="2800" dirty="0" smtClean="0"/>
              <a:t>is obtained by adding elements in the corresponding positions.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subtraction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of two matrices </a:t>
            </a:r>
            <a:r>
              <a:rPr lang="en-US" altLang="zh-TW" sz="2400" dirty="0" smtClean="0">
                <a:solidFill>
                  <a:srgbClr val="0000FF"/>
                </a:solidFill>
              </a:rPr>
              <a:t>of 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same size </a:t>
            </a:r>
            <a:r>
              <a:rPr lang="en-US" altLang="zh-TW" sz="2400" dirty="0" smtClean="0">
                <a:solidFill>
                  <a:srgbClr val="0000FF"/>
                </a:solidFill>
              </a:rPr>
              <a:t>is obtained by subtracting elements in the corresponding positions</a:t>
            </a:r>
          </a:p>
          <a:p>
            <a:pPr marL="274320" indent="-274320">
              <a:spcBef>
                <a:spcPts val="600"/>
              </a:spcBef>
              <a:buFontTx/>
              <a:buChar char="•"/>
            </a:pPr>
            <a:r>
              <a:rPr lang="en-US" sz="2800" dirty="0" smtClean="0"/>
              <a:t>Only matrices with the same dimensions can be added and subtracted. The resulting matrix has the same dimension of the two matrices being added or subtracted.</a:t>
            </a: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400" dirty="0" smtClean="0">
                <a:solidFill>
                  <a:srgbClr val="FF0000"/>
                </a:solidFill>
              </a:rPr>
              <a:t>: Matrices of different sizes cannot be added/subtracted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1341" y="612781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Addition of two Matrices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43917" y="2551837"/>
            <a:ext cx="85157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/>
              <a:t>: Let </a:t>
            </a:r>
            <a:r>
              <a:rPr lang="en-US" altLang="zh-TW" sz="2800" b="1" dirty="0" smtClean="0"/>
              <a:t>A</a:t>
            </a:r>
            <a:r>
              <a:rPr lang="en-US" altLang="zh-TW" sz="2800" dirty="0" smtClean="0"/>
              <a:t> = [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 and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 = [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 be </a:t>
            </a:r>
            <a:r>
              <a:rPr lang="en-US" altLang="zh-TW" sz="2800" i="1" dirty="0" smtClean="0"/>
              <a:t>m</a:t>
            </a:r>
            <a:r>
              <a:rPr lang="en-US" altLang="zh-TW" sz="2800" i="1" dirty="0" smtClean="0">
                <a:sym typeface="Symbol" pitchFamily="18" charset="2"/>
              </a:rPr>
              <a:t>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matrices. The sum of </a:t>
            </a:r>
            <a:r>
              <a:rPr lang="en-US" altLang="zh-TW" sz="2800" b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, denoted by </a:t>
            </a:r>
            <a:r>
              <a:rPr lang="en-US" altLang="zh-TW" sz="2800" b="1" dirty="0" smtClean="0"/>
              <a:t>A + B</a:t>
            </a:r>
            <a:r>
              <a:rPr lang="en-US" altLang="zh-TW" sz="2800" dirty="0" smtClean="0"/>
              <a:t>, is the </a:t>
            </a:r>
            <a:r>
              <a:rPr lang="en-US" altLang="zh-TW" sz="2800" i="1" dirty="0" smtClean="0"/>
              <a:t>m</a:t>
            </a:r>
            <a:r>
              <a:rPr lang="en-US" altLang="zh-TW" sz="2800" i="1" dirty="0" smtClean="0">
                <a:sym typeface="Symbol" pitchFamily="18" charset="2"/>
              </a:rPr>
              <a:t>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matrix that has 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baseline="-25000" dirty="0" smtClean="0"/>
              <a:t> </a:t>
            </a:r>
            <a:r>
              <a:rPr lang="en-US" altLang="zh-TW" sz="2800" i="1" dirty="0" smtClean="0"/>
              <a:t>+ 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as its</a:t>
            </a:r>
            <a:r>
              <a:rPr lang="en-US" altLang="zh-TW" sz="2800" i="1" dirty="0" smtClean="0"/>
              <a:t> (</a:t>
            </a:r>
            <a:r>
              <a:rPr lang="en-US" altLang="zh-TW" sz="2800" i="1" dirty="0" err="1" smtClean="0"/>
              <a:t>i,j</a:t>
            </a:r>
            <a:r>
              <a:rPr lang="en-US" altLang="zh-TW" sz="2800" i="1" dirty="0" smtClean="0"/>
              <a:t>)</a:t>
            </a:r>
            <a:r>
              <a:rPr lang="en-US" altLang="zh-TW" sz="2800" dirty="0" smtClean="0"/>
              <a:t>th element</a:t>
            </a:r>
            <a:r>
              <a:rPr lang="en-US" altLang="zh-TW" sz="2800" i="1" dirty="0" smtClean="0"/>
              <a:t>.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i="1" dirty="0" smtClean="0"/>
              <a:t>	</a:t>
            </a:r>
            <a:r>
              <a:rPr lang="en-US" altLang="zh-TW" sz="2800" dirty="0" smtClean="0"/>
              <a:t>In other words , </a:t>
            </a:r>
            <a:r>
              <a:rPr lang="en-US" altLang="zh-TW" sz="2800" b="1" dirty="0" smtClean="0"/>
              <a:t>A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/>
              <a:t>+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/>
              <a:t>B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= [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baseline="-25000" dirty="0" smtClean="0"/>
              <a:t> </a:t>
            </a:r>
            <a:r>
              <a:rPr lang="en-US" altLang="zh-TW" sz="2800" dirty="0" smtClean="0"/>
              <a:t>+</a:t>
            </a:r>
            <a:r>
              <a:rPr lang="en-US" altLang="zh-TW" sz="2800" i="1" dirty="0" smtClean="0"/>
              <a:t> 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</a:t>
            </a:r>
            <a:endParaRPr lang="en-US" sz="4000" b="1" dirty="0">
              <a:latin typeface="+mn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61584" y="2231424"/>
          <a:ext cx="3982877" cy="1198238"/>
        </p:xfrm>
        <a:graphic>
          <a:graphicData uri="http://schemas.openxmlformats.org/presentationml/2006/ole">
            <p:oleObj spid="_x0000_s1026" name="Equation" r:id="rId3" imgW="2197100" imgH="660400" progId="">
              <p:embed/>
            </p:oleObj>
          </a:graphicData>
        </a:graphic>
      </p:graphicFrame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03229" y="3622928"/>
            <a:ext cx="3823120" cy="2491273"/>
            <a:chOff x="288" y="1872"/>
            <a:chExt cx="2496" cy="2046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288" y="2928"/>
            <a:ext cx="2496" cy="990"/>
          </p:xfrm>
          <a:graphic>
            <a:graphicData uri="http://schemas.openxmlformats.org/presentationml/2006/ole">
              <p:oleObj spid="_x0000_s1027" name="Equation" r:id="rId4" imgW="1663700" imgH="660400" progId="">
                <p:embed/>
              </p:oleObj>
            </a:graphicData>
          </a:graphic>
        </p:graphicFrame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344" y="1872"/>
              <a:ext cx="624" cy="816"/>
            </a:xfrm>
            <a:prstGeom prst="downArrow">
              <a:avLst>
                <a:gd name="adj1" fmla="val 50000"/>
                <a:gd name="adj2" fmla="val 32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736904" y="4263498"/>
            <a:ext cx="3563938" cy="1598613"/>
            <a:chOff x="3216" y="2892"/>
            <a:chExt cx="2245" cy="1007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16" y="3168"/>
              <a:ext cx="672" cy="48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4023" y="2892"/>
            <a:ext cx="1438" cy="1007"/>
          </p:xfrm>
          <a:graphic>
            <a:graphicData uri="http://schemas.openxmlformats.org/presentationml/2006/ole">
              <p:oleObj spid="_x0000_s1028" name="Equation" r:id="rId5" imgW="1015920" imgH="711000" progId="">
                <p:embed/>
              </p:oleObj>
            </a:graphicData>
          </a:graphic>
        </p:graphicFrame>
      </p:grpSp>
      <p:sp>
        <p:nvSpPr>
          <p:cNvPr id="12" name="Rectangle 11"/>
          <p:cNvSpPr/>
          <p:nvPr/>
        </p:nvSpPr>
        <p:spPr>
          <a:xfrm>
            <a:off x="5111136" y="2764635"/>
            <a:ext cx="3186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Add the corresponding elements in each matrix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590192" y="2231424"/>
            <a:ext cx="4038600" cy="1502375"/>
          </a:xfrm>
          <a:prstGeom prst="wedgeRoundRectCallout">
            <a:avLst>
              <a:gd name="adj1" fmla="val -47681"/>
              <a:gd name="adj2" fmla="val 8515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2 (p. 258)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50734" y="2156908"/>
          <a:ext cx="6987193" cy="1896474"/>
        </p:xfrm>
        <a:graphic>
          <a:graphicData uri="http://schemas.openxmlformats.org/presentationml/2006/ole">
            <p:oleObj spid="_x0000_s2050" name="Equation" r:id="rId3" imgW="2755800" imgH="711000" progId="">
              <p:embed/>
            </p:oleObj>
          </a:graphicData>
        </a:graphic>
      </p:graphicFrame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695512" y="4217158"/>
          <a:ext cx="3917243" cy="1717370"/>
        </p:xfrm>
        <a:graphic>
          <a:graphicData uri="http://schemas.openxmlformats.org/presentationml/2006/ole">
            <p:oleObj spid="_x0000_s2051" name="Equation" r:id="rId4" imgW="1371600" imgH="711000" progId="">
              <p:embed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transpose of the matrix}\;&#10;\left[&#10;\begin{array}{rrr}&#10;1 &amp;2 &amp; 3\\&#10;4 &amp;5&amp; 6\\&#10;\end{array}&#10;\right]&#10;\;&#10;\mbox{is the matrix}&#10;\;&#10;\left[&#10;\begin{array}{rr}&#10;1 &amp; 4 \\2 &amp; 5\\&#10;3 &amp; 6&#10;\end{array}&#10;\right].&#10;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wedge b_2 =  \left\{&#10;\begin{array}{ll}&#10;1 &amp;\mbox{if}\; b_1 = b_2 = 1\\&#10;0 &amp; \mbox{otherwise}&#10;\end{array}&#10;\right.&#10;\]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vee b_2 =  \left\{&#10;\begin{array}{ll}&#10;1 &amp;\mbox{if}\; b_1 = 1\; \mbox{or}\;  b_2 = 1\\&#10;0 &amp; \mbox{otherwise}&#10;\end{array}&#10;\right.&#10;\]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3044</TotalTime>
  <Words>1734</Words>
  <Application>Microsoft Office PowerPoint</Application>
  <PresentationFormat>On-screen Show (4:3)</PresentationFormat>
  <Paragraphs>250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Spectrum</vt:lpstr>
      <vt:lpstr>Equation</vt:lpstr>
      <vt:lpstr>Matrices Mathematical Induction </vt:lpstr>
      <vt:lpstr>Lecture Outline</vt:lpstr>
      <vt:lpstr>Objectives and Outcomes</vt:lpstr>
      <vt:lpstr>Matrices </vt:lpstr>
      <vt:lpstr>Notation</vt:lpstr>
      <vt:lpstr>       Matrix Arithmetic :  Addition and Subtraction</vt:lpstr>
      <vt:lpstr>Addition of two Matrices</vt:lpstr>
      <vt:lpstr>Example </vt:lpstr>
      <vt:lpstr>Example 2 (p. 258)</vt:lpstr>
      <vt:lpstr>Product of two Matrices</vt:lpstr>
      <vt:lpstr>Example </vt:lpstr>
      <vt:lpstr>Transpose of a Matrix</vt:lpstr>
      <vt:lpstr>Zero-One Matrices</vt:lpstr>
      <vt:lpstr>Join and Meet of  Zero-One Matrices</vt:lpstr>
      <vt:lpstr>Example 9 (p. 262)</vt:lpstr>
      <vt:lpstr>Boolean Product of Zero-One Matrices </vt:lpstr>
      <vt:lpstr>Solution of Example 9</vt:lpstr>
      <vt:lpstr>4.1 Mathematical Induction </vt:lpstr>
      <vt:lpstr>4.1 Mathematical Induction </vt:lpstr>
      <vt:lpstr>4.1 Mathematical Induction </vt:lpstr>
      <vt:lpstr>FIGURE 1 : Climbing an Infinite Ladder</vt:lpstr>
      <vt:lpstr>Ways to Remember How Mathematical Induction Works</vt:lpstr>
      <vt:lpstr>Mathematical Induction</vt:lpstr>
      <vt:lpstr>Mathematical Induction</vt:lpstr>
      <vt:lpstr>Mathematical Induction</vt:lpstr>
      <vt:lpstr>Example 1</vt:lpstr>
      <vt:lpstr>Example 1</vt:lpstr>
      <vt:lpstr>Example 3</vt:lpstr>
      <vt:lpstr>Example 3 (Cont.)</vt:lpstr>
      <vt:lpstr>Example 5</vt:lpstr>
      <vt:lpstr>(Modified )Exercise 3</vt:lpstr>
      <vt:lpstr>Exercise 5</vt:lpstr>
      <vt:lpstr>Practice @ Home</vt:lpstr>
      <vt:lpstr>Slide 34</vt:lpstr>
      <vt:lpstr>Slide 35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83</cp:revision>
  <dcterms:created xsi:type="dcterms:W3CDTF">2018-12-10T17:20:29Z</dcterms:created>
  <dcterms:modified xsi:type="dcterms:W3CDTF">2020-05-06T14:05:02Z</dcterms:modified>
</cp:coreProperties>
</file>