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85" r:id="rId2"/>
    <p:sldId id="284" r:id="rId3"/>
    <p:sldId id="283" r:id="rId4"/>
    <p:sldId id="282" r:id="rId5"/>
    <p:sldId id="301" r:id="rId6"/>
    <p:sldId id="303" r:id="rId7"/>
    <p:sldId id="30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35" autoAdjust="0"/>
    <p:restoredTop sz="94249" autoAdjust="0"/>
  </p:normalViewPr>
  <p:slideViewPr>
    <p:cSldViewPr>
      <p:cViewPr varScale="1">
        <p:scale>
          <a:sx n="68" d="100"/>
          <a:sy n="68" d="100"/>
        </p:scale>
        <p:origin x="1644" y="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82879" y="182879"/>
            <a:ext cx="8778240" cy="6492240"/>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32485" y="882376"/>
            <a:ext cx="7475220" cy="2926080"/>
          </a:xfrm>
        </p:spPr>
        <p:txBody>
          <a:bodyPr anchor="b">
            <a:normAutofit/>
          </a:bodyPr>
          <a:lstStyle>
            <a:lvl1pPr algn="ctr">
              <a:lnSpc>
                <a:spcPct val="85000"/>
              </a:lnSpc>
              <a:defRPr sz="60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282148" y="3869635"/>
            <a:ext cx="6575895" cy="1388165"/>
          </a:xfrm>
        </p:spPr>
        <p:txBody>
          <a:bodyPr>
            <a:normAutofit/>
          </a:bodyPr>
          <a:lstStyle>
            <a:lvl1pPr marL="0" indent="0" algn="ctr">
              <a:spcBef>
                <a:spcPts val="1000"/>
              </a:spcBef>
              <a:buNone/>
              <a:defRPr sz="1800">
                <a:solidFill>
                  <a:srgbClr val="FFFFFF"/>
                </a:solidFill>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3B0C8B7-136D-4968-B0A6-B2E08DDF10B6}" type="slidenum">
              <a:rPr lang="en-US" smtClean="0"/>
              <a:t>‹#›</a:t>
            </a:fld>
            <a:endParaRPr lang="en-US"/>
          </a:p>
        </p:txBody>
      </p:sp>
      <p:cxnSp>
        <p:nvCxnSpPr>
          <p:cNvPr id="8" name="Straight Connector 7"/>
          <p:cNvCxnSpPr/>
          <p:nvPr/>
        </p:nvCxnSpPr>
        <p:spPr>
          <a:xfrm>
            <a:off x="1483995" y="3733800"/>
            <a:ext cx="61722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5607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689853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762000"/>
            <a:ext cx="1743075"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7250" y="762000"/>
            <a:ext cx="55721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491307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spcBef>
                <a:spcPts val="1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851832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29818" y="1173575"/>
            <a:ext cx="7475220" cy="2926080"/>
          </a:xfrm>
        </p:spPr>
        <p:txBody>
          <a:bodyPr anchor="b">
            <a:noAutofit/>
          </a:bodyPr>
          <a:lstStyle>
            <a:lvl1pPr algn="ctr">
              <a:lnSpc>
                <a:spcPct val="85000"/>
              </a:lnSpc>
              <a:defRPr sz="60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282446" y="4154520"/>
            <a:ext cx="6576822" cy="1363806"/>
          </a:xfrm>
        </p:spPr>
        <p:txBody>
          <a:bodyPr anchor="t">
            <a:normAutofit/>
          </a:bodyPr>
          <a:lstStyle>
            <a:lvl1pPr marL="0" indent="0" algn="ctr">
              <a:buNone/>
              <a:defRPr sz="1800">
                <a:solidFill>
                  <a:schemeClr val="accent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718ACD-9EF0-4121-A102-0271DCEF4DB7}" type="datetimeFigureOut">
              <a:rPr lang="en-US" smtClean="0"/>
              <a:t>10/28/2021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3B0C8B7-136D-4968-B0A6-B2E08DDF10B6}" type="slidenum">
              <a:rPr lang="en-US" smtClean="0"/>
              <a:t>‹#›</a:t>
            </a:fld>
            <a:endParaRPr lang="en-US"/>
          </a:p>
        </p:txBody>
      </p:sp>
      <p:cxnSp>
        <p:nvCxnSpPr>
          <p:cNvPr id="7" name="Straight Connector 6"/>
          <p:cNvCxnSpPr/>
          <p:nvPr/>
        </p:nvCxnSpPr>
        <p:spPr>
          <a:xfrm>
            <a:off x="1485900" y="4020408"/>
            <a:ext cx="61722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37729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7250" y="2057399"/>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00709" y="2057400"/>
            <a:ext cx="3566160" cy="402336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0866354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857250" y="2001511"/>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57250" y="2721483"/>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01880" y="1999032"/>
            <a:ext cx="3566160" cy="777240"/>
          </a:xfrm>
        </p:spPr>
        <p:txBody>
          <a:bodyPr anchor="ctr"/>
          <a:lstStyle>
            <a:lvl1pPr marL="0" indent="0">
              <a:spcBef>
                <a:spcPts val="0"/>
              </a:spcBef>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01880" y="2719322"/>
            <a:ext cx="3566160" cy="33832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718ACD-9EF0-4121-A102-0271DCEF4DB7}" type="datetimeFigureOut">
              <a:rPr lang="en-US" smtClean="0"/>
              <a:t>10/28/2021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99806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718ACD-9EF0-4121-A102-0271DCEF4DB7}" type="datetimeFigureOut">
              <a:rPr lang="en-US" smtClean="0"/>
              <a:t>10/28/2021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838586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718ACD-9EF0-4121-A102-0271DCEF4DB7}" type="datetimeFigureOut">
              <a:rPr lang="en-US" smtClean="0"/>
              <a:t>10/28/2021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1388495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Content Placeholder 2"/>
          <p:cNvSpPr>
            <a:spLocks noGrp="1"/>
          </p:cNvSpPr>
          <p:nvPr>
            <p:ph idx="1"/>
          </p:nvPr>
        </p:nvSpPr>
        <p:spPr>
          <a:xfrm>
            <a:off x="4129314" y="1097280"/>
            <a:ext cx="4149638" cy="466344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7250" y="2834640"/>
            <a:ext cx="2834640" cy="292608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38462367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7250" y="1097280"/>
            <a:ext cx="2834640" cy="1737360"/>
          </a:xfrm>
        </p:spPr>
        <p:txBody>
          <a:bodyPr anchor="b">
            <a:noAutofit/>
          </a:bodyPr>
          <a:lstStyle>
            <a:lvl1pPr>
              <a:lnSpc>
                <a:spcPct val="90000"/>
              </a:lnSpc>
              <a:defRPr sz="3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019107" y="1069847"/>
            <a:ext cx="4257703" cy="4645153"/>
          </a:xfrm>
        </p:spPr>
        <p:txBody>
          <a:bodyPr lIns="274320" tIns="182880" anchor="t">
            <a:normAutofit/>
          </a:bodyPr>
          <a:lstStyle>
            <a:lvl1pPr marL="0" indent="0">
              <a:buNone/>
              <a:defRPr sz="21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57250" y="2834640"/>
            <a:ext cx="2834640" cy="2880360"/>
          </a:xfrm>
        </p:spPr>
        <p:txBody>
          <a:bodyPr>
            <a:normAutofit/>
          </a:bodyPr>
          <a:lstStyle>
            <a:lvl1pPr marL="0" indent="0">
              <a:lnSpc>
                <a:spcPct val="100000"/>
              </a:lnSpc>
              <a:spcBef>
                <a:spcPts val="800"/>
              </a:spcBef>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9718ACD-9EF0-4121-A102-0271DCEF4DB7}" type="datetimeFigureOut">
              <a:rPr lang="en-US" smtClean="0"/>
              <a:t>10/28/2021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3B0C8B7-136D-4968-B0A6-B2E08DDF10B6}" type="slidenum">
              <a:rPr lang="en-US" smtClean="0"/>
              <a:t>‹#›</a:t>
            </a:fld>
            <a:endParaRPr lang="en-US"/>
          </a:p>
        </p:txBody>
      </p:sp>
    </p:spTree>
    <p:extLst>
      <p:ext uri="{BB962C8B-B14F-4D97-AF65-F5344CB8AC3E}">
        <p14:creationId xmlns:p14="http://schemas.microsoft.com/office/powerpoint/2010/main" val="2591412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p:nvPr/>
        </p:nvSpPr>
        <p:spPr>
          <a:xfrm>
            <a:off x="182880" y="182880"/>
            <a:ext cx="8778240" cy="649224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57250" y="609600"/>
            <a:ext cx="740664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57251" y="2057400"/>
            <a:ext cx="7404653"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7247" y="6223829"/>
            <a:ext cx="1746806" cy="365125"/>
          </a:xfrm>
          <a:prstGeom prst="rect">
            <a:avLst/>
          </a:prstGeom>
        </p:spPr>
        <p:txBody>
          <a:bodyPr vert="horz" lIns="91440" tIns="45720" rIns="91440" bIns="45720" rtlCol="0" anchor="ctr"/>
          <a:lstStyle>
            <a:lvl1pPr algn="l">
              <a:defRPr sz="1000">
                <a:solidFill>
                  <a:schemeClr val="accent1"/>
                </a:solidFill>
              </a:defRPr>
            </a:lvl1pPr>
          </a:lstStyle>
          <a:p>
            <a:fld id="{29718ACD-9EF0-4121-A102-0271DCEF4DB7}" type="datetimeFigureOut">
              <a:rPr lang="en-US" smtClean="0"/>
              <a:t>10/28/2021</a:t>
            </a:fld>
            <a:endParaRPr lang="en-US"/>
          </a:p>
        </p:txBody>
      </p:sp>
      <p:sp>
        <p:nvSpPr>
          <p:cNvPr id="5" name="Footer Placeholder 4"/>
          <p:cNvSpPr>
            <a:spLocks noGrp="1"/>
          </p:cNvSpPr>
          <p:nvPr>
            <p:ph type="ftr" sz="quarter" idx="3"/>
          </p:nvPr>
        </p:nvSpPr>
        <p:spPr>
          <a:xfrm>
            <a:off x="2961861" y="6223829"/>
            <a:ext cx="3538331" cy="365125"/>
          </a:xfrm>
          <a:prstGeom prst="rect">
            <a:avLst/>
          </a:prstGeom>
        </p:spPr>
        <p:txBody>
          <a:bodyPr vert="horz" lIns="91440" tIns="45720" rIns="91440" bIns="45720" rtlCol="0" anchor="ctr"/>
          <a:lstStyle>
            <a:lvl1pPr algn="ctr">
              <a:defRPr sz="1000">
                <a:solidFill>
                  <a:schemeClr val="accent1"/>
                </a:solidFill>
              </a:defRPr>
            </a:lvl1pPr>
          </a:lstStyle>
          <a:p>
            <a:endParaRPr lang="en-US"/>
          </a:p>
        </p:txBody>
      </p:sp>
      <p:sp>
        <p:nvSpPr>
          <p:cNvPr id="6" name="Slide Number Placeholder 5"/>
          <p:cNvSpPr>
            <a:spLocks noGrp="1"/>
          </p:cNvSpPr>
          <p:nvPr>
            <p:ph type="sldNum" sz="quarter" idx="4"/>
          </p:nvPr>
        </p:nvSpPr>
        <p:spPr>
          <a:xfrm>
            <a:off x="6997148" y="6223829"/>
            <a:ext cx="1279663" cy="365125"/>
          </a:xfrm>
          <a:prstGeom prst="rect">
            <a:avLst/>
          </a:prstGeom>
        </p:spPr>
        <p:txBody>
          <a:bodyPr vert="horz" lIns="91440" tIns="45720" rIns="91440" bIns="45720" rtlCol="0" anchor="ctr"/>
          <a:lstStyle>
            <a:lvl1pPr algn="r">
              <a:defRPr sz="1000">
                <a:solidFill>
                  <a:schemeClr val="accent1"/>
                </a:solidFill>
              </a:defRPr>
            </a:lvl1pPr>
          </a:lstStyle>
          <a:p>
            <a:fld id="{13B0C8B7-136D-4968-B0A6-B2E08DDF10B6}" type="slidenum">
              <a:rPr lang="en-US" smtClean="0"/>
              <a:t>‹#›</a:t>
            </a:fld>
            <a:endParaRPr lang="en-US"/>
          </a:p>
        </p:txBody>
      </p:sp>
    </p:spTree>
    <p:extLst>
      <p:ext uri="{BB962C8B-B14F-4D97-AF65-F5344CB8AC3E}">
        <p14:creationId xmlns:p14="http://schemas.microsoft.com/office/powerpoint/2010/main" val="145810436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lnSpc>
          <a:spcPct val="90000"/>
        </a:lnSpc>
        <a:spcBef>
          <a:spcPct val="0"/>
        </a:spcBef>
        <a:buNone/>
        <a:defRPr sz="4000" kern="1200">
          <a:solidFill>
            <a:schemeClr val="accent1"/>
          </a:solidFill>
          <a:latin typeface="+mj-lt"/>
          <a:ea typeface="+mj-ea"/>
          <a:cs typeface="+mj-cs"/>
        </a:defRPr>
      </a:lvl1pPr>
    </p:titleStyle>
    <p:bodyStyle>
      <a:lvl1pPr marL="171450" indent="-137160" algn="l" defTabSz="685800" rtl="0" eaLnBrk="1" latinLnBrk="0" hangingPunct="1">
        <a:lnSpc>
          <a:spcPct val="90000"/>
        </a:lnSpc>
        <a:spcBef>
          <a:spcPts val="1000"/>
        </a:spcBef>
        <a:buClr>
          <a:schemeClr val="accent1"/>
        </a:buClr>
        <a:buSzPct val="80000"/>
        <a:buFont typeface="Corbel" pitchFamily="34" charset="0"/>
        <a:buChar char="•"/>
        <a:defRPr sz="2000" kern="1200">
          <a:solidFill>
            <a:schemeClr val="accent1"/>
          </a:solidFill>
          <a:latin typeface="+mn-lt"/>
          <a:ea typeface="+mn-ea"/>
          <a:cs typeface="+mn-cs"/>
        </a:defRPr>
      </a:lvl1pPr>
      <a:lvl2pPr marL="34290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800" kern="1200">
          <a:solidFill>
            <a:schemeClr val="accent1"/>
          </a:solidFill>
          <a:latin typeface="+mn-lt"/>
          <a:ea typeface="+mn-ea"/>
          <a:cs typeface="+mn-cs"/>
        </a:defRPr>
      </a:lvl2pPr>
      <a:lvl3pPr marL="54864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600" kern="1200">
          <a:solidFill>
            <a:schemeClr val="accent1"/>
          </a:solidFill>
          <a:latin typeface="+mn-lt"/>
          <a:ea typeface="+mn-ea"/>
          <a:cs typeface="+mn-cs"/>
        </a:defRPr>
      </a:lvl3pPr>
      <a:lvl4pPr marL="75438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4pPr>
      <a:lvl5pPr marL="920120" indent="-13716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5pPr>
      <a:lvl6pPr marL="11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6pPr>
      <a:lvl7pPr marL="13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7pPr>
      <a:lvl8pPr marL="15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8pPr>
      <a:lvl9pPr marL="1700000" indent="-171450" algn="l" defTabSz="685800" rtl="0" eaLnBrk="1" latinLnBrk="0" hangingPunct="1">
        <a:lnSpc>
          <a:spcPct val="90000"/>
        </a:lnSpc>
        <a:spcBef>
          <a:spcPts val="150"/>
        </a:spcBef>
        <a:spcAft>
          <a:spcPts val="300"/>
        </a:spcAft>
        <a:buClr>
          <a:schemeClr val="accent1"/>
        </a:buClr>
        <a:buSzPct val="80000"/>
        <a:buFont typeface="Corbel" pitchFamily="34" charset="0"/>
        <a:buChar char="•"/>
        <a:defRPr sz="1400" kern="1200">
          <a:solidFill>
            <a:schemeClr val="accent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990.png"/><Relationship Id="rId5" Type="http://schemas.openxmlformats.org/officeDocument/2006/relationships/image" Target="../media/image980.png"/><Relationship Id="rId4" Type="http://schemas.openxmlformats.org/officeDocument/2006/relationships/image" Target="../media/image970.png"/></Relationships>
</file>

<file path=ppt/slides/_rels/slide4.xml.rels><?xml version="1.0" encoding="UTF-8" standalone="yes"?>
<Relationships xmlns="http://schemas.openxmlformats.org/package/2006/relationships"><Relationship Id="rId8" Type="http://schemas.openxmlformats.org/officeDocument/2006/relationships/image" Target="../media/image162.png"/><Relationship Id="rId3" Type="http://schemas.openxmlformats.org/officeDocument/2006/relationships/image" Target="../media/image157.png"/><Relationship Id="rId7" Type="http://schemas.openxmlformats.org/officeDocument/2006/relationships/image" Target="../media/image161.png"/><Relationship Id="rId2" Type="http://schemas.openxmlformats.org/officeDocument/2006/relationships/image" Target="../media/image156.png"/><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9.png"/><Relationship Id="rId10" Type="http://schemas.openxmlformats.org/officeDocument/2006/relationships/hyperlink" Target="https://www.youtube.com/watch?v=DUPLRe5PHvE" TargetMode="External"/><Relationship Id="rId4" Type="http://schemas.openxmlformats.org/officeDocument/2006/relationships/image" Target="../media/image158.png"/><Relationship Id="rId9" Type="http://schemas.openxmlformats.org/officeDocument/2006/relationships/image" Target="../media/image163.png"/></Relationships>
</file>

<file path=ppt/slides/_rels/slide5.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65.png"/><Relationship Id="rId7" Type="http://schemas.openxmlformats.org/officeDocument/2006/relationships/image" Target="../media/image169.png"/><Relationship Id="rId2" Type="http://schemas.openxmlformats.org/officeDocument/2006/relationships/image" Target="../media/image164.png"/><Relationship Id="rId1" Type="http://schemas.openxmlformats.org/officeDocument/2006/relationships/slideLayout" Target="../slideLayouts/slideLayout2.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 Id="rId9"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189.png"/><Relationship Id="rId3" Type="http://schemas.openxmlformats.org/officeDocument/2006/relationships/image" Target="../media/image185.png"/><Relationship Id="rId7" Type="http://schemas.openxmlformats.org/officeDocument/2006/relationships/image" Target="../media/image188.png"/><Relationship Id="rId2" Type="http://schemas.openxmlformats.org/officeDocument/2006/relationships/image" Target="../media/image184.png"/><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image" Target="../media/image192.png"/><Relationship Id="rId5" Type="http://schemas.openxmlformats.org/officeDocument/2006/relationships/image" Target="../media/image187.png"/><Relationship Id="rId10" Type="http://schemas.openxmlformats.org/officeDocument/2006/relationships/image" Target="../media/image191.png"/><Relationship Id="rId4" Type="http://schemas.openxmlformats.org/officeDocument/2006/relationships/image" Target="../media/image186.png"/><Relationship Id="rId9" Type="http://schemas.openxmlformats.org/officeDocument/2006/relationships/image" Target="../media/image19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7DF946-3D42-4FD2-9F8A-466D70FD52B4}"/>
              </a:ext>
            </a:extLst>
          </p:cNvPr>
          <p:cNvPicPr>
            <a:picLocks noChangeAspect="1"/>
          </p:cNvPicPr>
          <p:nvPr/>
        </p:nvPicPr>
        <p:blipFill>
          <a:blip r:embed="rId2"/>
          <a:stretch>
            <a:fillRect/>
          </a:stretch>
        </p:blipFill>
        <p:spPr>
          <a:xfrm>
            <a:off x="2996365" y="1219200"/>
            <a:ext cx="2831389" cy="5027442"/>
          </a:xfrm>
          <a:prstGeom prst="rect">
            <a:avLst/>
          </a:prstGeom>
        </p:spPr>
      </p:pic>
      <p:sp>
        <p:nvSpPr>
          <p:cNvPr id="5" name="TextBox 4">
            <a:extLst>
              <a:ext uri="{FF2B5EF4-FFF2-40B4-BE49-F238E27FC236}">
                <a16:creationId xmlns:a16="http://schemas.microsoft.com/office/drawing/2014/main" id="{7C17A078-813A-46AA-AEE0-3AC7B60DDE81}"/>
              </a:ext>
            </a:extLst>
          </p:cNvPr>
          <p:cNvSpPr txBox="1"/>
          <p:nvPr/>
        </p:nvSpPr>
        <p:spPr>
          <a:xfrm>
            <a:off x="259866" y="607368"/>
            <a:ext cx="3871914" cy="461665"/>
          </a:xfrm>
          <a:prstGeom prst="rect">
            <a:avLst/>
          </a:prstGeom>
          <a:noFill/>
        </p:spPr>
        <p:txBody>
          <a:bodyPr wrap="square" rtlCol="0">
            <a:spAutoFit/>
          </a:bodyPr>
          <a:lstStyle/>
          <a:p>
            <a:r>
              <a:rPr lang="en-US" sz="2400" dirty="0">
                <a:solidFill>
                  <a:srgbClr val="00B0F0"/>
                </a:solidFill>
                <a:latin typeface="Arial" panose="020B0604020202020204" pitchFamily="34" charset="0"/>
                <a:cs typeface="Arial" panose="020B0604020202020204" pitchFamily="34" charset="0"/>
              </a:rPr>
              <a:t>Reflections at a Boundary:</a:t>
            </a:r>
          </a:p>
        </p:txBody>
      </p:sp>
      <p:sp>
        <p:nvSpPr>
          <p:cNvPr id="6" name="TextBox 5">
            <a:extLst>
              <a:ext uri="{FF2B5EF4-FFF2-40B4-BE49-F238E27FC236}">
                <a16:creationId xmlns:a16="http://schemas.microsoft.com/office/drawing/2014/main" id="{F4013184-8323-4122-A87E-9D1B3CB978AF}"/>
              </a:ext>
            </a:extLst>
          </p:cNvPr>
          <p:cNvSpPr txBox="1"/>
          <p:nvPr/>
        </p:nvSpPr>
        <p:spPr>
          <a:xfrm>
            <a:off x="152400" y="6124360"/>
            <a:ext cx="7667292" cy="461665"/>
          </a:xfrm>
          <a:prstGeom prst="rect">
            <a:avLst/>
          </a:prstGeom>
          <a:noFill/>
        </p:spPr>
        <p:txBody>
          <a:bodyPr wrap="none" rtlCol="0">
            <a:spAutoFit/>
          </a:bodyPr>
          <a:lstStyle/>
          <a:p>
            <a:r>
              <a:rPr lang="en-US" sz="2400" dirty="0">
                <a:solidFill>
                  <a:srgbClr val="7030A0"/>
                </a:solidFill>
                <a:latin typeface="Arial" panose="020B0604020202020204" pitchFamily="34" charset="0"/>
                <a:cs typeface="Arial" panose="020B0604020202020204" pitchFamily="34" charset="0"/>
              </a:rPr>
              <a:t>Fig. (a) Wall: hard reflection and (b) Rod: soft reflection</a:t>
            </a:r>
          </a:p>
        </p:txBody>
      </p:sp>
      <p:sp>
        <p:nvSpPr>
          <p:cNvPr id="2" name="TextBox 1">
            <a:extLst>
              <a:ext uri="{FF2B5EF4-FFF2-40B4-BE49-F238E27FC236}">
                <a16:creationId xmlns:a16="http://schemas.microsoft.com/office/drawing/2014/main" id="{76976650-21E1-4179-85FF-2014222209DD}"/>
              </a:ext>
            </a:extLst>
          </p:cNvPr>
          <p:cNvSpPr txBox="1"/>
          <p:nvPr/>
        </p:nvSpPr>
        <p:spPr>
          <a:xfrm>
            <a:off x="255987" y="1981200"/>
            <a:ext cx="2828462" cy="2215991"/>
          </a:xfrm>
          <a:prstGeom prst="rect">
            <a:avLst/>
          </a:prstGeom>
          <a:noFill/>
        </p:spPr>
        <p:txBody>
          <a:bodyPr wrap="square" rtlCol="0">
            <a:spAutoFit/>
          </a:bodyPr>
          <a:lstStyle/>
          <a:p>
            <a:r>
              <a:rPr lang="en-US" sz="2000" dirty="0">
                <a:solidFill>
                  <a:srgbClr val="7030A0"/>
                </a:solidFill>
                <a:latin typeface="Arial" panose="020B0604020202020204" pitchFamily="34" charset="0"/>
                <a:cs typeface="Arial" panose="020B0604020202020204" pitchFamily="34" charset="0"/>
              </a:rPr>
              <a:t>Hard reflection</a:t>
            </a:r>
            <a:r>
              <a:rPr lang="en-US" sz="2000" dirty="0"/>
              <a:t>: incident pulse is up and reflected pulse is </a:t>
            </a:r>
            <a:r>
              <a:rPr lang="en-US" sz="2000" dirty="0">
                <a:solidFill>
                  <a:srgbClr val="7030A0"/>
                </a:solidFill>
              </a:rPr>
              <a:t>down</a:t>
            </a:r>
            <a:r>
              <a:rPr lang="en-US" sz="2000" dirty="0"/>
              <a:t>. reflected pulse is </a:t>
            </a:r>
            <a:r>
              <a:rPr lang="en-US" sz="2000" dirty="0">
                <a:solidFill>
                  <a:srgbClr val="7030A0"/>
                </a:solidFill>
              </a:rPr>
              <a:t>inverted</a:t>
            </a:r>
            <a:r>
              <a:rPr lang="en-US" sz="2000" dirty="0"/>
              <a:t>. </a:t>
            </a:r>
            <a:r>
              <a:rPr lang="en-US" sz="2000" dirty="0">
                <a:solidFill>
                  <a:srgbClr val="7030A0"/>
                </a:solidFill>
              </a:rPr>
              <a:t>out of phase</a:t>
            </a:r>
            <a:r>
              <a:rPr lang="en-US" sz="2000" dirty="0"/>
              <a:t>. </a:t>
            </a:r>
            <a:r>
              <a:rPr lang="en-US" sz="2000" dirty="0">
                <a:solidFill>
                  <a:srgbClr val="7030A0"/>
                </a:solidFill>
              </a:rPr>
              <a:t>destructive interference</a:t>
            </a:r>
            <a:r>
              <a:rPr lang="en-US" sz="2000" dirty="0"/>
              <a:t>. </a:t>
            </a:r>
            <a:r>
              <a:rPr lang="en-US" sz="2000" dirty="0">
                <a:solidFill>
                  <a:srgbClr val="7030A0"/>
                </a:solidFill>
              </a:rPr>
              <a:t>node</a:t>
            </a:r>
            <a:r>
              <a:rPr lang="en-US" sz="2000" dirty="0"/>
              <a:t>.</a:t>
            </a:r>
          </a:p>
          <a:p>
            <a:endParaRPr lang="en-US" dirty="0"/>
          </a:p>
        </p:txBody>
      </p:sp>
      <p:sp>
        <p:nvSpPr>
          <p:cNvPr id="7" name="TextBox 6">
            <a:extLst>
              <a:ext uri="{FF2B5EF4-FFF2-40B4-BE49-F238E27FC236}">
                <a16:creationId xmlns:a16="http://schemas.microsoft.com/office/drawing/2014/main" id="{6928393A-39AA-498B-8095-4F951E80E251}"/>
              </a:ext>
            </a:extLst>
          </p:cNvPr>
          <p:cNvSpPr txBox="1"/>
          <p:nvPr/>
        </p:nvSpPr>
        <p:spPr>
          <a:xfrm>
            <a:off x="5824827" y="1981199"/>
            <a:ext cx="3151270" cy="2215991"/>
          </a:xfrm>
          <a:prstGeom prst="rect">
            <a:avLst/>
          </a:prstGeom>
          <a:noFill/>
        </p:spPr>
        <p:txBody>
          <a:bodyPr wrap="square" rtlCol="0">
            <a:spAutoFit/>
          </a:bodyPr>
          <a:lstStyle/>
          <a:p>
            <a:r>
              <a:rPr lang="en-US" sz="2000" dirty="0">
                <a:solidFill>
                  <a:srgbClr val="00B0F0"/>
                </a:solidFill>
                <a:latin typeface="Arial" panose="020B0604020202020204" pitchFamily="34" charset="0"/>
                <a:cs typeface="Arial" panose="020B0604020202020204" pitchFamily="34" charset="0"/>
              </a:rPr>
              <a:t>Soft reflection</a:t>
            </a:r>
            <a:r>
              <a:rPr lang="en-US" sz="2000" dirty="0">
                <a:latin typeface="Arial" panose="020B0604020202020204" pitchFamily="34" charset="0"/>
                <a:cs typeface="Arial" panose="020B0604020202020204" pitchFamily="34" charset="0"/>
              </a:rPr>
              <a:t>: incident pulse is up and reflected pulse is </a:t>
            </a:r>
            <a:r>
              <a:rPr lang="en-US" sz="2000" dirty="0">
                <a:solidFill>
                  <a:srgbClr val="00B0F0"/>
                </a:solidFill>
                <a:latin typeface="Arial" panose="020B0604020202020204" pitchFamily="34" charset="0"/>
                <a:cs typeface="Arial" panose="020B0604020202020204" pitchFamily="34" charset="0"/>
              </a:rPr>
              <a:t>also up</a:t>
            </a:r>
            <a:r>
              <a:rPr lang="en-US" sz="2000" dirty="0">
                <a:latin typeface="Arial" panose="020B0604020202020204" pitchFamily="34" charset="0"/>
                <a:cs typeface="Arial" panose="020B0604020202020204" pitchFamily="34" charset="0"/>
              </a:rPr>
              <a:t>. reflected pulse is </a:t>
            </a:r>
            <a:r>
              <a:rPr lang="en-US" sz="2000" dirty="0">
                <a:solidFill>
                  <a:srgbClr val="00B0F0"/>
                </a:solidFill>
                <a:latin typeface="Arial" panose="020B0604020202020204" pitchFamily="34" charset="0"/>
                <a:cs typeface="Arial" panose="020B0604020202020204" pitchFamily="34" charset="0"/>
              </a:rPr>
              <a:t>not inverted</a:t>
            </a:r>
            <a:r>
              <a:rPr lang="en-US" sz="2000" dirty="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in phase</a:t>
            </a:r>
            <a:r>
              <a:rPr lang="en-US" sz="2000" dirty="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constructive interference</a:t>
            </a:r>
            <a:r>
              <a:rPr lang="en-US" sz="2000" dirty="0">
                <a:latin typeface="Arial" panose="020B0604020202020204" pitchFamily="34" charset="0"/>
                <a:cs typeface="Arial" panose="020B0604020202020204" pitchFamily="34" charset="0"/>
              </a:rPr>
              <a:t>. </a:t>
            </a:r>
            <a:r>
              <a:rPr lang="en-US" sz="2000" dirty="0">
                <a:solidFill>
                  <a:srgbClr val="00B0F0"/>
                </a:solidFill>
                <a:latin typeface="Arial" panose="020B0604020202020204" pitchFamily="34" charset="0"/>
                <a:cs typeface="Arial" panose="020B0604020202020204" pitchFamily="34" charset="0"/>
              </a:rPr>
              <a:t>antinode</a:t>
            </a:r>
            <a:r>
              <a:rPr lang="en-US" sz="2000" dirty="0">
                <a:latin typeface="Arial" panose="020B0604020202020204" pitchFamily="34" charset="0"/>
                <a:cs typeface="Arial" panose="020B0604020202020204" pitchFamily="34" charset="0"/>
              </a:rPr>
              <a:t>.</a:t>
            </a:r>
          </a:p>
          <a:p>
            <a:endParaRPr lang="en-US" dirty="0"/>
          </a:p>
        </p:txBody>
      </p:sp>
      <p:sp>
        <p:nvSpPr>
          <p:cNvPr id="4" name="Rectangle 3">
            <a:extLst>
              <a:ext uri="{FF2B5EF4-FFF2-40B4-BE49-F238E27FC236}">
                <a16:creationId xmlns:a16="http://schemas.microsoft.com/office/drawing/2014/main" id="{9BD3EBCD-D3BD-4B4E-B8AF-6AF9E8E2EDF5}"/>
              </a:ext>
            </a:extLst>
          </p:cNvPr>
          <p:cNvSpPr/>
          <p:nvPr/>
        </p:nvSpPr>
        <p:spPr>
          <a:xfrm>
            <a:off x="3089138" y="187319"/>
            <a:ext cx="1640193" cy="461665"/>
          </a:xfrm>
          <a:prstGeom prst="rect">
            <a:avLst/>
          </a:prstGeom>
        </p:spPr>
        <p:txBody>
          <a:bodyPr wrap="none">
            <a:spAutoFit/>
          </a:bodyPr>
          <a:lstStyle/>
          <a:p>
            <a:pPr lvl="0"/>
            <a:r>
              <a:rPr lang="en-US" sz="2400" dirty="0">
                <a:solidFill>
                  <a:srgbClr val="FF0000"/>
                </a:solidFill>
                <a:latin typeface="Arial" panose="020B0604020202020204" pitchFamily="34" charset="0"/>
                <a:cs typeface="Arial" panose="020B0604020202020204" pitchFamily="34" charset="0"/>
              </a:rPr>
              <a:t>Lecture 21</a:t>
            </a:r>
          </a:p>
        </p:txBody>
      </p:sp>
    </p:spTree>
    <p:extLst>
      <p:ext uri="{BB962C8B-B14F-4D97-AF65-F5344CB8AC3E}">
        <p14:creationId xmlns:p14="http://schemas.microsoft.com/office/powerpoint/2010/main" val="2240766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A82F7BA-14EC-45A0-894E-85567B1978D2}"/>
              </a:ext>
            </a:extLst>
          </p:cNvPr>
          <p:cNvPicPr>
            <a:picLocks noChangeAspect="1"/>
          </p:cNvPicPr>
          <p:nvPr/>
        </p:nvPicPr>
        <p:blipFill>
          <a:blip r:embed="rId2"/>
          <a:stretch>
            <a:fillRect/>
          </a:stretch>
        </p:blipFill>
        <p:spPr>
          <a:xfrm>
            <a:off x="494084" y="4760655"/>
            <a:ext cx="8248400" cy="1407080"/>
          </a:xfrm>
          <a:prstGeom prst="rect">
            <a:avLst/>
          </a:prstGeom>
        </p:spPr>
      </p:pic>
      <p:sp>
        <p:nvSpPr>
          <p:cNvPr id="4" name="TextBox 3">
            <a:extLst>
              <a:ext uri="{FF2B5EF4-FFF2-40B4-BE49-F238E27FC236}">
                <a16:creationId xmlns:a16="http://schemas.microsoft.com/office/drawing/2014/main" id="{3A4BFB06-78EE-473D-BB52-832FF34FAFE3}"/>
              </a:ext>
            </a:extLst>
          </p:cNvPr>
          <p:cNvSpPr txBox="1"/>
          <p:nvPr/>
        </p:nvSpPr>
        <p:spPr>
          <a:xfrm>
            <a:off x="381000" y="228600"/>
            <a:ext cx="4800600" cy="461665"/>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Standing waves and resonance:</a:t>
            </a:r>
          </a:p>
        </p:txBody>
      </p:sp>
      <p:sp>
        <p:nvSpPr>
          <p:cNvPr id="3" name="Rectangle 2">
            <a:extLst>
              <a:ext uri="{FF2B5EF4-FFF2-40B4-BE49-F238E27FC236}">
                <a16:creationId xmlns:a16="http://schemas.microsoft.com/office/drawing/2014/main" id="{834177EC-8B80-495C-88E7-7B90B0AAD433}"/>
              </a:ext>
            </a:extLst>
          </p:cNvPr>
          <p:cNvSpPr/>
          <p:nvPr/>
        </p:nvSpPr>
        <p:spPr>
          <a:xfrm>
            <a:off x="304799" y="836220"/>
            <a:ext cx="8437685" cy="1631216"/>
          </a:xfrm>
          <a:prstGeom prst="rect">
            <a:avLst/>
          </a:prstGeom>
        </p:spPr>
        <p:txBody>
          <a:bodyPr wrap="square">
            <a:spAutoFit/>
          </a:bodyPr>
          <a:lstStyle/>
          <a:p>
            <a:pPr algn="just"/>
            <a:r>
              <a:rPr lang="en-US" sz="2000" dirty="0">
                <a:solidFill>
                  <a:srgbClr val="00B0F0"/>
                </a:solidFill>
                <a:latin typeface="Arial" panose="020B0604020202020204" pitchFamily="34" charset="0"/>
                <a:cs typeface="Arial" panose="020B0604020202020204" pitchFamily="34" charset="0"/>
              </a:rPr>
              <a:t>Consider a string, such as a guitar string, that is stretched between two clamps. Suppose we send a continuous sinusoidal wave of a certain frequency along the string, say, toward the right. When the wave reaches the right end, it reflects and begins to travel back to the left. That left-going wave then overlaps the wave that is still traveling to the right.</a:t>
            </a:r>
          </a:p>
        </p:txBody>
      </p:sp>
      <p:sp>
        <p:nvSpPr>
          <p:cNvPr id="5" name="Rectangle 4">
            <a:extLst>
              <a:ext uri="{FF2B5EF4-FFF2-40B4-BE49-F238E27FC236}">
                <a16:creationId xmlns:a16="http://schemas.microsoft.com/office/drawing/2014/main" id="{3A2CD1DC-D960-4B0E-903A-30A3EB76F07D}"/>
              </a:ext>
            </a:extLst>
          </p:cNvPr>
          <p:cNvSpPr/>
          <p:nvPr/>
        </p:nvSpPr>
        <p:spPr>
          <a:xfrm>
            <a:off x="399440" y="2728015"/>
            <a:ext cx="8248401" cy="1631216"/>
          </a:xfrm>
          <a:prstGeom prst="rect">
            <a:avLst/>
          </a:prstGeom>
        </p:spPr>
        <p:txBody>
          <a:bodyPr wrap="square">
            <a:spAutoFit/>
          </a:bodyPr>
          <a:lstStyle/>
          <a:p>
            <a:pPr algn="just"/>
            <a:r>
              <a:rPr lang="en-US" sz="2000" dirty="0">
                <a:solidFill>
                  <a:srgbClr val="7030A0"/>
                </a:solidFill>
                <a:latin typeface="Arial" panose="020B0604020202020204" pitchFamily="34" charset="0"/>
                <a:cs typeface="Arial" panose="020B0604020202020204" pitchFamily="34" charset="0"/>
              </a:rPr>
              <a:t>For certain frequencies, the interference produces a standing wave pattern (or oscillation mode) with nodes and large antinodes like those in Fig. 16-20. Such a standing wave is said to be produced at resonance, and the string is said to resonate at these certain frequencies, called resonant frequencies.</a:t>
            </a:r>
          </a:p>
        </p:txBody>
      </p:sp>
    </p:spTree>
    <p:extLst>
      <p:ext uri="{BB962C8B-B14F-4D97-AF65-F5344CB8AC3E}">
        <p14:creationId xmlns:p14="http://schemas.microsoft.com/office/powerpoint/2010/main" val="1653710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565F08-F9FA-49AC-8F7E-E82DBD0587C5}"/>
              </a:ext>
            </a:extLst>
          </p:cNvPr>
          <p:cNvPicPr>
            <a:picLocks noChangeAspect="1"/>
          </p:cNvPicPr>
          <p:nvPr/>
        </p:nvPicPr>
        <p:blipFill>
          <a:blip r:embed="rId2"/>
          <a:stretch>
            <a:fillRect/>
          </a:stretch>
        </p:blipFill>
        <p:spPr>
          <a:xfrm>
            <a:off x="4114800" y="286257"/>
            <a:ext cx="4797952" cy="553549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E549A44-E213-4A78-8B29-E4E11D748FC9}"/>
                  </a:ext>
                </a:extLst>
              </p:cNvPr>
              <p:cNvSpPr txBox="1"/>
              <p:nvPr/>
            </p:nvSpPr>
            <p:spPr>
              <a:xfrm>
                <a:off x="1371600" y="286257"/>
                <a:ext cx="2387007" cy="1741054"/>
              </a:xfrm>
              <a:prstGeom prst="rect">
                <a:avLst/>
              </a:prstGeom>
              <a:noFill/>
            </p:spPr>
            <p:txBody>
              <a:bodyPr wrap="square" rtlCol="0">
                <a:spAutoFit/>
              </a:bodyPr>
              <a:lstStyle/>
              <a:p>
                <a:r>
                  <a:rPr lang="en-US" sz="2400" dirty="0">
                    <a:solidFill>
                      <a:srgbClr val="7030A0"/>
                    </a:solidFill>
                    <a:latin typeface="Arial" panose="020B0604020202020204" pitchFamily="34" charset="0"/>
                    <a:cs typeface="Arial" panose="020B0604020202020204" pitchFamily="34" charset="0"/>
                  </a:rPr>
                  <a:t>node = 2</a:t>
                </a:r>
              </a:p>
              <a:p>
                <a:r>
                  <a:rPr lang="en-US" sz="2400" dirty="0">
                    <a:solidFill>
                      <a:srgbClr val="7030A0"/>
                    </a:solidFill>
                    <a:latin typeface="Arial" panose="020B0604020202020204" pitchFamily="34" charset="0"/>
                    <a:cs typeface="Arial" panose="020B0604020202020204" pitchFamily="34" charset="0"/>
                  </a:rPr>
                  <a:t>antinode = 1</a:t>
                </a:r>
              </a:p>
              <a:p>
                <a:r>
                  <a:rPr lang="en-US" sz="2400" dirty="0">
                    <a:solidFill>
                      <a:srgbClr val="7030A0"/>
                    </a:solidFill>
                    <a:latin typeface="Arial" panose="020B0604020202020204" pitchFamily="34" charset="0"/>
                    <a:cs typeface="Arial" panose="020B0604020202020204" pitchFamily="34" charset="0"/>
                  </a:rPr>
                  <a:t>loop = 1</a:t>
                </a:r>
              </a:p>
              <a:p>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i="1" dirty="0">
                            <a:solidFill>
                              <a:srgbClr val="7030A0"/>
                            </a:solidFill>
                            <a:latin typeface="Cambria Math" panose="02040503050406030204" pitchFamily="18" charset="0"/>
                            <a:ea typeface="Cambria Math" panose="02040503050406030204" pitchFamily="18" charset="0"/>
                          </a:rPr>
                          <m:t>𝜆</m:t>
                        </m:r>
                      </m:num>
                      <m:den>
                        <m:r>
                          <a:rPr lang="en-US" sz="2400" i="1" dirty="0">
                            <a:solidFill>
                              <a:srgbClr val="7030A0"/>
                            </a:solidFill>
                            <a:latin typeface="Cambria Math" panose="02040503050406030204" pitchFamily="18" charset="0"/>
                          </a:rPr>
                          <m:t>2</m:t>
                        </m:r>
                      </m:den>
                    </m:f>
                  </m:oMath>
                </a14:m>
                <a:r>
                  <a:rPr lang="en-US" sz="2400" dirty="0">
                    <a:solidFill>
                      <a:srgbClr val="7030A0"/>
                    </a:solidFill>
                    <a:latin typeface="Arial" panose="020B0604020202020204" pitchFamily="34" charset="0"/>
                    <a:cs typeface="Arial" panose="020B0604020202020204" pitchFamily="34" charset="0"/>
                  </a:rPr>
                  <a:t> = L  or </a:t>
                </a:r>
                <a14:m>
                  <m:oMath xmlns:m="http://schemas.openxmlformats.org/officeDocument/2006/math">
                    <m:r>
                      <a:rPr lang="en-US" sz="2400" i="1" dirty="0">
                        <a:solidFill>
                          <a:srgbClr val="7030A0"/>
                        </a:solidFill>
                        <a:latin typeface="Cambria Math" panose="02040503050406030204" pitchFamily="18" charset="0"/>
                        <a:ea typeface="Cambria Math" panose="02040503050406030204" pitchFamily="18" charset="0"/>
                      </a:rPr>
                      <m:t>𝜆</m:t>
                    </m:r>
                    <m:r>
                      <a:rPr lang="en-US" sz="2400" i="1" dirty="0">
                        <a:solidFill>
                          <a:srgbClr val="7030A0"/>
                        </a:solidFill>
                        <a:latin typeface="Cambria Math" panose="02040503050406030204" pitchFamily="18" charset="0"/>
                        <a:ea typeface="Cambria Math" panose="02040503050406030204" pitchFamily="18" charset="0"/>
                      </a:rPr>
                      <m:t> </m:t>
                    </m:r>
                  </m:oMath>
                </a14:m>
                <a:r>
                  <a:rPr lang="en-US" sz="2400" dirty="0">
                    <a:solidFill>
                      <a:srgbClr val="7030A0"/>
                    </a:solidFill>
                  </a:rPr>
                  <a:t>=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2</m:t>
                        </m:r>
                        <m:r>
                          <a:rPr lang="en-US" sz="2400" b="0" i="1" dirty="0" smtClean="0">
                            <a:solidFill>
                              <a:srgbClr val="7030A0"/>
                            </a:solidFill>
                            <a:latin typeface="Cambria Math" panose="02040503050406030204" pitchFamily="18" charset="0"/>
                          </a:rPr>
                          <m:t>𝐿</m:t>
                        </m:r>
                      </m:num>
                      <m:den>
                        <m:r>
                          <a:rPr lang="en-US" sz="2400" b="0" i="1" dirty="0" smtClean="0">
                            <a:solidFill>
                              <a:srgbClr val="7030A0"/>
                            </a:solidFill>
                            <a:latin typeface="Cambria Math" panose="02040503050406030204" pitchFamily="18" charset="0"/>
                            <a:ea typeface="Cambria Math" panose="02040503050406030204" pitchFamily="18" charset="0"/>
                          </a:rPr>
                          <m:t>1</m:t>
                        </m:r>
                      </m:den>
                    </m:f>
                  </m:oMath>
                </a14:m>
                <a:r>
                  <a:rPr lang="en-US" sz="2400" dirty="0">
                    <a:solidFill>
                      <a:srgbClr val="7030A0"/>
                    </a:solidFill>
                    <a:latin typeface="Arial" panose="020B0604020202020204" pitchFamily="34" charset="0"/>
                    <a:cs typeface="Arial" panose="020B0604020202020204" pitchFamily="34" charset="0"/>
                  </a:rPr>
                  <a:t> </a:t>
                </a:r>
                <a:endParaRPr lang="en-US" sz="2000" dirty="0">
                  <a:latin typeface="Arial" panose="020B0604020202020204" pitchFamily="34" charset="0"/>
                  <a:cs typeface="Arial" panose="020B0604020202020204" pitchFamily="34" charset="0"/>
                </a:endParaRPr>
              </a:p>
            </p:txBody>
          </p:sp>
        </mc:Choice>
        <mc:Fallback xmlns="">
          <p:sp>
            <p:nvSpPr>
              <p:cNvPr id="3" name="TextBox 2">
                <a:extLst>
                  <a:ext uri="{FF2B5EF4-FFF2-40B4-BE49-F238E27FC236}">
                    <a16:creationId xmlns:a16="http://schemas.microsoft.com/office/drawing/2014/main" id="{AE549A44-E213-4A78-8B29-E4E11D748FC9}"/>
                  </a:ext>
                </a:extLst>
              </p:cNvPr>
              <p:cNvSpPr txBox="1">
                <a:spLocks noRot="1" noChangeAspect="1" noMove="1" noResize="1" noEditPoints="1" noAdjustHandles="1" noChangeArrowheads="1" noChangeShapeType="1" noTextEdit="1"/>
              </p:cNvSpPr>
              <p:nvPr/>
            </p:nvSpPr>
            <p:spPr>
              <a:xfrm>
                <a:off x="1371600" y="286257"/>
                <a:ext cx="2387007" cy="1741054"/>
              </a:xfrm>
              <a:prstGeom prst="rect">
                <a:avLst/>
              </a:prstGeom>
              <a:blipFill>
                <a:blip r:embed="rId3"/>
                <a:stretch>
                  <a:fillRect l="-3827" t="-2448" b="-2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F72EA6-094B-4A50-BC56-3728BE8A3E4C}"/>
                  </a:ext>
                </a:extLst>
              </p:cNvPr>
              <p:cNvSpPr txBox="1"/>
              <p:nvPr/>
            </p:nvSpPr>
            <p:spPr>
              <a:xfrm>
                <a:off x="1038759" y="2152144"/>
                <a:ext cx="2881532" cy="1741054"/>
              </a:xfrm>
              <a:prstGeom prst="rect">
                <a:avLst/>
              </a:prstGeom>
              <a:noFill/>
            </p:spPr>
            <p:txBody>
              <a:bodyPr wrap="square" rtlCol="0">
                <a:spAutoFit/>
              </a:bodyPr>
              <a:lstStyle/>
              <a:p>
                <a:r>
                  <a:rPr lang="en-US" sz="2400" dirty="0">
                    <a:solidFill>
                      <a:srgbClr val="00B0F0"/>
                    </a:solidFill>
                    <a:latin typeface="Arial" panose="020B0604020202020204" pitchFamily="34" charset="0"/>
                    <a:cs typeface="Arial" panose="020B0604020202020204" pitchFamily="34" charset="0"/>
                  </a:rPr>
                  <a:t>node = 2+1</a:t>
                </a:r>
              </a:p>
              <a:p>
                <a:r>
                  <a:rPr lang="en-US" sz="2400" dirty="0">
                    <a:solidFill>
                      <a:srgbClr val="00B0F0"/>
                    </a:solidFill>
                    <a:latin typeface="Arial" panose="020B0604020202020204" pitchFamily="34" charset="0"/>
                    <a:cs typeface="Arial" panose="020B0604020202020204" pitchFamily="34" charset="0"/>
                  </a:rPr>
                  <a:t>antinode = 1+1</a:t>
                </a:r>
              </a:p>
              <a:p>
                <a:r>
                  <a:rPr lang="en-US" sz="2400" dirty="0">
                    <a:solidFill>
                      <a:srgbClr val="00B0F0"/>
                    </a:solidFill>
                    <a:latin typeface="Arial" panose="020B0604020202020204" pitchFamily="34" charset="0"/>
                    <a:cs typeface="Arial" panose="020B0604020202020204" pitchFamily="34" charset="0"/>
                  </a:rPr>
                  <a:t>loop = 1+1</a:t>
                </a:r>
              </a:p>
              <a:p>
                <a14:m>
                  <m:oMath xmlns:m="http://schemas.openxmlformats.org/officeDocument/2006/math">
                    <m:f>
                      <m:fPr>
                        <m:ctrlPr>
                          <a:rPr lang="en-US" sz="2400" i="1" dirty="0">
                            <a:solidFill>
                              <a:srgbClr val="00B0F0"/>
                            </a:solidFill>
                            <a:latin typeface="Cambria Math" panose="02040503050406030204" pitchFamily="18" charset="0"/>
                          </a:rPr>
                        </m:ctrlPr>
                      </m:fPr>
                      <m:num>
                        <m:r>
                          <a:rPr lang="en-US" sz="2400" i="1" dirty="0">
                            <a:solidFill>
                              <a:srgbClr val="00B0F0"/>
                            </a:solidFill>
                            <a:latin typeface="Cambria Math" panose="02040503050406030204" pitchFamily="18" charset="0"/>
                            <a:ea typeface="Cambria Math" panose="02040503050406030204" pitchFamily="18" charset="0"/>
                          </a:rPr>
                          <m:t>𝜆</m:t>
                        </m:r>
                      </m:num>
                      <m:den>
                        <m:r>
                          <a:rPr lang="en-US" sz="2400" i="1" dirty="0">
                            <a:solidFill>
                              <a:srgbClr val="00B0F0"/>
                            </a:solidFill>
                            <a:latin typeface="Cambria Math" panose="02040503050406030204" pitchFamily="18" charset="0"/>
                          </a:rPr>
                          <m:t>2</m:t>
                        </m:r>
                      </m:den>
                    </m:f>
                  </m:oMath>
                </a14:m>
                <a:r>
                  <a:rPr lang="en-US" sz="2400" dirty="0">
                    <a:solidFill>
                      <a:srgbClr val="00B0F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00B0F0"/>
                            </a:solidFill>
                            <a:latin typeface="Cambria Math" panose="02040503050406030204" pitchFamily="18" charset="0"/>
                          </a:rPr>
                        </m:ctrlPr>
                      </m:fPr>
                      <m:num>
                        <m:r>
                          <a:rPr lang="en-US" sz="2400" i="1" dirty="0">
                            <a:solidFill>
                              <a:srgbClr val="00B0F0"/>
                            </a:solidFill>
                            <a:latin typeface="Cambria Math" panose="02040503050406030204" pitchFamily="18" charset="0"/>
                            <a:ea typeface="Cambria Math" panose="02040503050406030204" pitchFamily="18" charset="0"/>
                          </a:rPr>
                          <m:t>𝜆</m:t>
                        </m:r>
                      </m:num>
                      <m:den>
                        <m:r>
                          <a:rPr lang="en-US" sz="2400" i="1" dirty="0">
                            <a:solidFill>
                              <a:srgbClr val="00B0F0"/>
                            </a:solidFill>
                            <a:latin typeface="Cambria Math" panose="02040503050406030204" pitchFamily="18" charset="0"/>
                          </a:rPr>
                          <m:t>2</m:t>
                        </m:r>
                      </m:den>
                    </m:f>
                  </m:oMath>
                </a14:m>
                <a:r>
                  <a:rPr lang="en-US" sz="2400" dirty="0">
                    <a:solidFill>
                      <a:srgbClr val="00B0F0"/>
                    </a:solidFill>
                    <a:latin typeface="Arial" panose="020B0604020202020204" pitchFamily="34" charset="0"/>
                    <a:cs typeface="Arial" panose="020B0604020202020204" pitchFamily="34" charset="0"/>
                  </a:rPr>
                  <a:t> = L or </a:t>
                </a:r>
                <a14:m>
                  <m:oMath xmlns:m="http://schemas.openxmlformats.org/officeDocument/2006/math">
                    <m:r>
                      <a:rPr lang="en-US" sz="2400" i="1" dirty="0">
                        <a:solidFill>
                          <a:srgbClr val="00B0F0"/>
                        </a:solidFill>
                        <a:latin typeface="Cambria Math" panose="02040503050406030204" pitchFamily="18" charset="0"/>
                        <a:ea typeface="Cambria Math" panose="02040503050406030204" pitchFamily="18" charset="0"/>
                      </a:rPr>
                      <m:t>𝜆</m:t>
                    </m:r>
                    <m:r>
                      <a:rPr lang="en-US" sz="2400" i="1" dirty="0">
                        <a:solidFill>
                          <a:srgbClr val="00B0F0"/>
                        </a:solidFill>
                        <a:latin typeface="Cambria Math" panose="02040503050406030204" pitchFamily="18" charset="0"/>
                        <a:ea typeface="Cambria Math" panose="02040503050406030204" pitchFamily="18" charset="0"/>
                      </a:rPr>
                      <m:t> </m:t>
                    </m:r>
                  </m:oMath>
                </a14:m>
                <a:r>
                  <a:rPr lang="en-US" sz="2400" dirty="0">
                    <a:solidFill>
                      <a:srgbClr val="00B0F0"/>
                    </a:solidFill>
                  </a:rPr>
                  <a:t>= </a:t>
                </a:r>
                <a14:m>
                  <m:oMath xmlns:m="http://schemas.openxmlformats.org/officeDocument/2006/math">
                    <m:f>
                      <m:fPr>
                        <m:ctrlPr>
                          <a:rPr lang="en-US" sz="2400" i="1" dirty="0">
                            <a:solidFill>
                              <a:srgbClr val="00B0F0"/>
                            </a:solidFill>
                            <a:latin typeface="Cambria Math" panose="02040503050406030204" pitchFamily="18" charset="0"/>
                          </a:rPr>
                        </m:ctrlPr>
                      </m:fPr>
                      <m:num>
                        <m:r>
                          <a:rPr lang="en-US" sz="2400" i="1" dirty="0">
                            <a:solidFill>
                              <a:srgbClr val="00B0F0"/>
                            </a:solidFill>
                            <a:latin typeface="Cambria Math" panose="02040503050406030204" pitchFamily="18" charset="0"/>
                          </a:rPr>
                          <m:t>2</m:t>
                        </m:r>
                        <m:r>
                          <a:rPr lang="en-US" sz="2400" i="1" dirty="0">
                            <a:solidFill>
                              <a:srgbClr val="00B0F0"/>
                            </a:solidFill>
                            <a:latin typeface="Cambria Math" panose="02040503050406030204" pitchFamily="18" charset="0"/>
                          </a:rPr>
                          <m:t>𝐿</m:t>
                        </m:r>
                      </m:num>
                      <m:den>
                        <m:r>
                          <a:rPr lang="en-US" sz="2400" b="0" i="1" dirty="0" smtClean="0">
                            <a:solidFill>
                              <a:srgbClr val="00B0F0"/>
                            </a:solidFill>
                            <a:latin typeface="Cambria Math" panose="02040503050406030204" pitchFamily="18" charset="0"/>
                          </a:rPr>
                          <m:t>2</m:t>
                        </m:r>
                      </m:den>
                    </m:f>
                  </m:oMath>
                </a14:m>
                <a:endParaRPr lang="en-US" sz="2000" dirty="0">
                  <a:latin typeface="Arial" panose="020B0604020202020204" pitchFamily="34" charset="0"/>
                  <a:cs typeface="Arial" panose="020B0604020202020204" pitchFamily="34" charset="0"/>
                </a:endParaRPr>
              </a:p>
            </p:txBody>
          </p:sp>
        </mc:Choice>
        <mc:Fallback xmlns="">
          <p:sp>
            <p:nvSpPr>
              <p:cNvPr id="4" name="TextBox 3">
                <a:extLst>
                  <a:ext uri="{FF2B5EF4-FFF2-40B4-BE49-F238E27FC236}">
                    <a16:creationId xmlns:a16="http://schemas.microsoft.com/office/drawing/2014/main" id="{1AF72EA6-094B-4A50-BC56-3728BE8A3E4C}"/>
                  </a:ext>
                </a:extLst>
              </p:cNvPr>
              <p:cNvSpPr txBox="1">
                <a:spLocks noRot="1" noChangeAspect="1" noMove="1" noResize="1" noEditPoints="1" noAdjustHandles="1" noChangeArrowheads="1" noChangeShapeType="1" noTextEdit="1"/>
              </p:cNvSpPr>
              <p:nvPr/>
            </p:nvSpPr>
            <p:spPr>
              <a:xfrm>
                <a:off x="1038759" y="2152144"/>
                <a:ext cx="2881532" cy="1741054"/>
              </a:xfrm>
              <a:prstGeom prst="rect">
                <a:avLst/>
              </a:prstGeom>
              <a:blipFill>
                <a:blip r:embed="rId4"/>
                <a:stretch>
                  <a:fillRect l="-3171" t="-2448" b="-27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B2CF90A-7FB8-4193-8885-3AD34647BB39}"/>
                  </a:ext>
                </a:extLst>
              </p:cNvPr>
              <p:cNvSpPr txBox="1"/>
              <p:nvPr/>
            </p:nvSpPr>
            <p:spPr>
              <a:xfrm>
                <a:off x="515174" y="4005618"/>
                <a:ext cx="3421529" cy="1741054"/>
              </a:xfrm>
              <a:prstGeom prst="rect">
                <a:avLst/>
              </a:prstGeom>
              <a:noFill/>
            </p:spPr>
            <p:txBody>
              <a:bodyPr wrap="square" rtlCol="0">
                <a:spAutoFit/>
              </a:bodyPr>
              <a:lstStyle/>
              <a:p>
                <a:r>
                  <a:rPr lang="en-US" sz="2400" dirty="0">
                    <a:solidFill>
                      <a:srgbClr val="00B050"/>
                    </a:solidFill>
                    <a:latin typeface="Arial" panose="020B0604020202020204" pitchFamily="34" charset="0"/>
                    <a:cs typeface="Arial" panose="020B0604020202020204" pitchFamily="34" charset="0"/>
                  </a:rPr>
                  <a:t>node = 3+1</a:t>
                </a:r>
              </a:p>
              <a:p>
                <a:r>
                  <a:rPr lang="en-US" sz="2400" dirty="0">
                    <a:solidFill>
                      <a:srgbClr val="00B050"/>
                    </a:solidFill>
                    <a:latin typeface="Arial" panose="020B0604020202020204" pitchFamily="34" charset="0"/>
                    <a:cs typeface="Arial" panose="020B0604020202020204" pitchFamily="34" charset="0"/>
                  </a:rPr>
                  <a:t>antinode = 2+1</a:t>
                </a:r>
              </a:p>
              <a:p>
                <a:r>
                  <a:rPr lang="en-US" sz="2400" dirty="0">
                    <a:solidFill>
                      <a:srgbClr val="00B050"/>
                    </a:solidFill>
                    <a:latin typeface="Arial" panose="020B0604020202020204" pitchFamily="34" charset="0"/>
                    <a:cs typeface="Arial" panose="020B0604020202020204" pitchFamily="34" charset="0"/>
                  </a:rPr>
                  <a:t>loop = 2+1</a:t>
                </a:r>
              </a:p>
              <a:p>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L or </a:t>
                </a:r>
                <a14:m>
                  <m:oMath xmlns:m="http://schemas.openxmlformats.org/officeDocument/2006/math">
                    <m:r>
                      <a:rPr lang="en-US" sz="2400" i="1" dirty="0">
                        <a:solidFill>
                          <a:srgbClr val="00B050"/>
                        </a:solidFill>
                        <a:latin typeface="Cambria Math" panose="02040503050406030204" pitchFamily="18" charset="0"/>
                        <a:ea typeface="Cambria Math" panose="02040503050406030204" pitchFamily="18" charset="0"/>
                      </a:rPr>
                      <m:t>𝜆</m:t>
                    </m:r>
                    <m:r>
                      <a:rPr lang="en-US" sz="2400" i="1" dirty="0">
                        <a:solidFill>
                          <a:srgbClr val="00B050"/>
                        </a:solidFill>
                        <a:latin typeface="Cambria Math" panose="02040503050406030204" pitchFamily="18" charset="0"/>
                        <a:ea typeface="Cambria Math" panose="02040503050406030204" pitchFamily="18" charset="0"/>
                      </a:rPr>
                      <m:t> </m:t>
                    </m:r>
                  </m:oMath>
                </a14:m>
                <a:r>
                  <a:rPr lang="en-US" sz="2400" dirty="0">
                    <a:solidFill>
                      <a:srgbClr val="00B050"/>
                    </a:solidFill>
                  </a:rPr>
                  <a:t>= </a:t>
                </a:r>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rPr>
                          <m:t>2</m:t>
                        </m:r>
                        <m:r>
                          <a:rPr lang="en-US" sz="2400" i="1" dirty="0">
                            <a:solidFill>
                              <a:srgbClr val="00B050"/>
                            </a:solidFill>
                            <a:latin typeface="Cambria Math" panose="02040503050406030204" pitchFamily="18" charset="0"/>
                          </a:rPr>
                          <m:t>𝐿</m:t>
                        </m:r>
                      </m:num>
                      <m:den>
                        <m:r>
                          <a:rPr lang="en-US" sz="2400" b="0" i="1" dirty="0" smtClean="0">
                            <a:solidFill>
                              <a:srgbClr val="00B050"/>
                            </a:solidFill>
                            <a:latin typeface="Cambria Math" panose="02040503050406030204" pitchFamily="18" charset="0"/>
                          </a:rPr>
                          <m:t>3</m:t>
                        </m:r>
                      </m:den>
                    </m:f>
                  </m:oMath>
                </a14:m>
                <a:endParaRPr lang="en-US" sz="2000" dirty="0">
                  <a:latin typeface="Arial" panose="020B0604020202020204" pitchFamily="34" charset="0"/>
                  <a:cs typeface="Arial" panose="020B0604020202020204" pitchFamily="34" charset="0"/>
                </a:endParaRPr>
              </a:p>
            </p:txBody>
          </p:sp>
        </mc:Choice>
        <mc:Fallback xmlns="">
          <p:sp>
            <p:nvSpPr>
              <p:cNvPr id="6" name="TextBox 5">
                <a:extLst>
                  <a:ext uri="{FF2B5EF4-FFF2-40B4-BE49-F238E27FC236}">
                    <a16:creationId xmlns:a16="http://schemas.microsoft.com/office/drawing/2014/main" id="{6B2CF90A-7FB8-4193-8885-3AD34647BB39}"/>
                  </a:ext>
                </a:extLst>
              </p:cNvPr>
              <p:cNvSpPr txBox="1">
                <a:spLocks noRot="1" noChangeAspect="1" noMove="1" noResize="1" noEditPoints="1" noAdjustHandles="1" noChangeArrowheads="1" noChangeShapeType="1" noTextEdit="1"/>
              </p:cNvSpPr>
              <p:nvPr/>
            </p:nvSpPr>
            <p:spPr>
              <a:xfrm>
                <a:off x="515174" y="4005618"/>
                <a:ext cx="3421529" cy="1741054"/>
              </a:xfrm>
              <a:prstGeom prst="rect">
                <a:avLst/>
              </a:prstGeom>
              <a:blipFill>
                <a:blip r:embed="rId5"/>
                <a:stretch>
                  <a:fillRect l="-2852" t="-2448" b="-2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F5CD6D-9E45-4655-A6E0-F5A697A119B2}"/>
                  </a:ext>
                </a:extLst>
              </p:cNvPr>
              <p:cNvSpPr/>
              <p:nvPr/>
            </p:nvSpPr>
            <p:spPr>
              <a:xfrm>
                <a:off x="253408" y="5850510"/>
                <a:ext cx="8659344" cy="841769"/>
              </a:xfrm>
              <a:prstGeom prst="rect">
                <a:avLst/>
              </a:prstGeom>
            </p:spPr>
            <p:txBody>
              <a:bodyPr wrap="square">
                <a:spAutoFit/>
              </a:bodyPr>
              <a:lstStyle/>
              <a:p>
                <a:r>
                  <a:rPr lang="en-US" sz="2000" dirty="0">
                    <a:solidFill>
                      <a:srgbClr val="7030A0"/>
                    </a:solidFill>
                    <a:latin typeface="Arial" panose="020B0604020202020204" pitchFamily="34" charset="0"/>
                    <a:ea typeface="Cambria Math" panose="02040503050406030204" pitchFamily="18" charset="0"/>
                    <a:cs typeface="Arial" panose="020B0604020202020204" pitchFamily="34" charset="0"/>
                  </a:rPr>
                  <a:t>Thus, a standing wave can be set up on a string of length L by a wave with</a:t>
                </a:r>
              </a:p>
              <a:p>
                <a:r>
                  <a:rPr lang="en-US" sz="2000" dirty="0">
                    <a:solidFill>
                      <a:srgbClr val="7030A0"/>
                    </a:solidFill>
                    <a:latin typeface="Arial" panose="020B0604020202020204" pitchFamily="34" charset="0"/>
                    <a:ea typeface="Cambria Math" panose="02040503050406030204" pitchFamily="18" charset="0"/>
                    <a:cs typeface="Arial" panose="020B0604020202020204" pitchFamily="34" charset="0"/>
                  </a:rPr>
                  <a:t> a wavelength equal to one of the values, </a:t>
                </a:r>
                <a14:m>
                  <m:oMath xmlns:m="http://schemas.openxmlformats.org/officeDocument/2006/math">
                    <m:r>
                      <m:rPr>
                        <m:sty m:val="p"/>
                      </m:rPr>
                      <a:rPr lang="en-US" sz="2000" i="0" dirty="0" smtClean="0">
                        <a:solidFill>
                          <a:srgbClr val="7030A0"/>
                        </a:solidFill>
                        <a:latin typeface="Cambria Math" panose="02040503050406030204" pitchFamily="18" charset="0"/>
                        <a:ea typeface="Cambria Math" panose="02040503050406030204" pitchFamily="18" charset="0"/>
                      </a:rPr>
                      <m:t>λ</m:t>
                    </m:r>
                    <m:r>
                      <a:rPr lang="en-US" sz="2000" i="0" dirty="0" smtClean="0">
                        <a:solidFill>
                          <a:srgbClr val="7030A0"/>
                        </a:solidFill>
                        <a:latin typeface="Cambria Math" panose="02040503050406030204" pitchFamily="18" charset="0"/>
                        <a:ea typeface="Cambria Math" panose="02040503050406030204" pitchFamily="18" charset="0"/>
                      </a:rPr>
                      <m:t> </m:t>
                    </m:r>
                  </m:oMath>
                </a14:m>
                <a:r>
                  <a:rPr lang="en-US" sz="20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000" i="1" dirty="0">
                            <a:solidFill>
                              <a:srgbClr val="7030A0"/>
                            </a:solidFill>
                            <a:latin typeface="Cambria Math" panose="02040503050406030204" pitchFamily="18" charset="0"/>
                          </a:rPr>
                        </m:ctrlPr>
                      </m:fPr>
                      <m:num>
                        <m:r>
                          <a:rPr lang="en-US" sz="2000" i="0" dirty="0">
                            <a:solidFill>
                              <a:srgbClr val="7030A0"/>
                            </a:solidFill>
                            <a:latin typeface="Cambria Math" panose="02040503050406030204" pitchFamily="18" charset="0"/>
                          </a:rPr>
                          <m:t>2</m:t>
                        </m:r>
                        <m:r>
                          <m:rPr>
                            <m:sty m:val="p"/>
                          </m:rPr>
                          <a:rPr lang="en-US" sz="2000" i="0" dirty="0">
                            <a:solidFill>
                              <a:srgbClr val="7030A0"/>
                            </a:solidFill>
                            <a:latin typeface="Cambria Math" panose="02040503050406030204" pitchFamily="18" charset="0"/>
                          </a:rPr>
                          <m:t>L</m:t>
                        </m:r>
                      </m:num>
                      <m:den>
                        <m:r>
                          <m:rPr>
                            <m:sty m:val="p"/>
                          </m:rPr>
                          <a:rPr lang="en-US" sz="2000" b="0" i="0" dirty="0" smtClean="0">
                            <a:solidFill>
                              <a:srgbClr val="7030A0"/>
                            </a:solidFill>
                            <a:latin typeface="Cambria Math" panose="02040503050406030204" pitchFamily="18" charset="0"/>
                          </a:rPr>
                          <m:t>n</m:t>
                        </m:r>
                      </m:den>
                    </m:f>
                  </m:oMath>
                </a14:m>
                <a:r>
                  <a:rPr lang="en-US" sz="2000" dirty="0">
                    <a:solidFill>
                      <a:srgbClr val="7030A0"/>
                    </a:solidFill>
                    <a:latin typeface="Arial" panose="020B0604020202020204" pitchFamily="34" charset="0"/>
                    <a:cs typeface="Arial" panose="020B0604020202020204" pitchFamily="34" charset="0"/>
                  </a:rPr>
                  <a:t>     for n = 1, 2, 3. ……..</a:t>
                </a:r>
                <a:endParaRPr lang="en-US" sz="2000" dirty="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60F5CD6D-9E45-4655-A6E0-F5A697A119B2}"/>
                  </a:ext>
                </a:extLst>
              </p:cNvPr>
              <p:cNvSpPr>
                <a:spLocks noRot="1" noChangeAspect="1" noMove="1" noResize="1" noEditPoints="1" noAdjustHandles="1" noChangeArrowheads="1" noChangeShapeType="1" noTextEdit="1"/>
              </p:cNvSpPr>
              <p:nvPr/>
            </p:nvSpPr>
            <p:spPr>
              <a:xfrm>
                <a:off x="253408" y="5850510"/>
                <a:ext cx="8659344" cy="841769"/>
              </a:xfrm>
              <a:prstGeom prst="rect">
                <a:avLst/>
              </a:prstGeom>
              <a:blipFill>
                <a:blip r:embed="rId6"/>
                <a:stretch>
                  <a:fillRect l="-775" t="-3623" b="-4348"/>
                </a:stretch>
              </a:blipFill>
            </p:spPr>
            <p:txBody>
              <a:bodyPr/>
              <a:lstStyle/>
              <a:p>
                <a:r>
                  <a:rPr lang="en-US">
                    <a:noFill/>
                  </a:rPr>
                  <a:t> </a:t>
                </a:r>
              </a:p>
            </p:txBody>
          </p:sp>
        </mc:Fallback>
      </mc:AlternateContent>
    </p:spTree>
    <p:extLst>
      <p:ext uri="{BB962C8B-B14F-4D97-AF65-F5344CB8AC3E}">
        <p14:creationId xmlns:p14="http://schemas.microsoft.com/office/powerpoint/2010/main" val="252518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C0C9C2-4347-4C9C-AE6D-A218F74D403D}"/>
              </a:ext>
            </a:extLst>
          </p:cNvPr>
          <p:cNvSpPr txBox="1"/>
          <p:nvPr/>
        </p:nvSpPr>
        <p:spPr>
          <a:xfrm>
            <a:off x="552156" y="252980"/>
            <a:ext cx="7605641" cy="830997"/>
          </a:xfrm>
          <a:prstGeom prst="rect">
            <a:avLst/>
          </a:prstGeom>
          <a:noFill/>
        </p:spPr>
        <p:txBody>
          <a:bodyPr wrap="square" rtlCol="0">
            <a:spAutoFit/>
          </a:bodyPr>
          <a:lstStyle/>
          <a:p>
            <a:r>
              <a:rPr lang="en-US" sz="2400" dirty="0">
                <a:solidFill>
                  <a:srgbClr val="7030A0"/>
                </a:solidFill>
                <a:latin typeface="Arial" panose="020B0604020202020204" pitchFamily="34" charset="0"/>
                <a:cs typeface="Arial" panose="020B0604020202020204" pitchFamily="34" charset="0"/>
              </a:rPr>
              <a:t>The resonant frequencies that corresponds to these wavelengths follow from the equation</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9523FA8A-9C90-460B-9BC1-795DA4450005}"/>
                  </a:ext>
                </a:extLst>
              </p:cNvPr>
              <p:cNvSpPr/>
              <p:nvPr/>
            </p:nvSpPr>
            <p:spPr>
              <a:xfrm>
                <a:off x="1600200" y="1032069"/>
                <a:ext cx="1595512" cy="461665"/>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v = f</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r>
                      <m:rPr>
                        <m:sty m:val="p"/>
                      </m:rPr>
                      <a:rPr lang="en-US" sz="2400" dirty="0">
                        <a:solidFill>
                          <a:srgbClr val="7030A0"/>
                        </a:solidFill>
                        <a:latin typeface="Cambria Math" panose="02040503050406030204" pitchFamily="18" charset="0"/>
                        <a:ea typeface="Cambria Math" panose="02040503050406030204" pitchFamily="18" charset="0"/>
                      </a:rPr>
                      <m:t>λ</m:t>
                    </m:r>
                  </m:oMath>
                </a14:m>
                <a:endParaRPr lang="en-US" sz="2400" dirty="0">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9523FA8A-9C90-460B-9BC1-795DA4450005}"/>
                  </a:ext>
                </a:extLst>
              </p:cNvPr>
              <p:cNvSpPr>
                <a:spLocks noRot="1" noChangeAspect="1" noMove="1" noResize="1" noEditPoints="1" noAdjustHandles="1" noChangeArrowheads="1" noChangeShapeType="1" noTextEdit="1"/>
              </p:cNvSpPr>
              <p:nvPr/>
            </p:nvSpPr>
            <p:spPr>
              <a:xfrm>
                <a:off x="1600200" y="1032069"/>
                <a:ext cx="1595512" cy="461665"/>
              </a:xfrm>
              <a:prstGeom prst="rect">
                <a:avLst/>
              </a:prstGeom>
              <a:blipFill>
                <a:blip r:embed="rId2"/>
                <a:stretch>
                  <a:fillRect l="-6130"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E59AA8CD-EA49-424A-97FE-44D1A0ADDE4B}"/>
                  </a:ext>
                </a:extLst>
              </p:cNvPr>
              <p:cNvSpPr/>
              <p:nvPr/>
            </p:nvSpPr>
            <p:spPr>
              <a:xfrm>
                <a:off x="1600200" y="1529540"/>
                <a:ext cx="1784667" cy="710003"/>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f = </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7030A0"/>
                            </a:solidFill>
                            <a:latin typeface="Cambria Math" panose="02040503050406030204" pitchFamily="18" charset="0"/>
                          </a:rPr>
                        </m:ctrlPr>
                      </m:boxPr>
                      <m:e>
                        <m:argPr>
                          <m:argSz m:val="-1"/>
                        </m:argPr>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𝑣</m:t>
                            </m:r>
                          </m:num>
                          <m:den>
                            <m:box>
                              <m:boxPr>
                                <m:ctrlPr>
                                  <a:rPr lang="en-US" sz="2400" i="1" dirty="0" smtClean="0">
                                    <a:solidFill>
                                      <a:srgbClr val="7030A0"/>
                                    </a:solidFill>
                                    <a:latin typeface="Cambria Math" panose="02040503050406030204" pitchFamily="18" charset="0"/>
                                  </a:rPr>
                                </m:ctrlPr>
                              </m:boxPr>
                              <m:e>
                                <m:argPr>
                                  <m:argSz m:val="-1"/>
                                </m:argPr>
                                <m:f>
                                  <m:fPr>
                                    <m:ctrlPr>
                                      <a:rPr lang="en-US" sz="2400" i="1" dirty="0" smtClean="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2</m:t>
                                    </m:r>
                                    <m:r>
                                      <a:rPr lang="en-US" sz="2400" b="0" i="1" dirty="0" smtClean="0">
                                        <a:solidFill>
                                          <a:srgbClr val="7030A0"/>
                                        </a:solidFill>
                                        <a:latin typeface="Cambria Math" panose="02040503050406030204" pitchFamily="18" charset="0"/>
                                      </a:rPr>
                                      <m:t>𝐿</m:t>
                                    </m:r>
                                  </m:num>
                                  <m:den>
                                    <m:r>
                                      <a:rPr lang="en-US" sz="2400" b="0" i="1" dirty="0" smtClean="0">
                                        <a:solidFill>
                                          <a:srgbClr val="7030A0"/>
                                        </a:solidFill>
                                        <a:latin typeface="Cambria Math" panose="02040503050406030204" pitchFamily="18" charset="0"/>
                                      </a:rPr>
                                      <m:t>𝑛</m:t>
                                    </m:r>
                                  </m:den>
                                </m:f>
                              </m:e>
                            </m:box>
                          </m:den>
                        </m:f>
                      </m:e>
                    </m:box>
                  </m:oMath>
                </a14:m>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E59AA8CD-EA49-424A-97FE-44D1A0ADDE4B}"/>
                  </a:ext>
                </a:extLst>
              </p:cNvPr>
              <p:cNvSpPr>
                <a:spLocks noRot="1" noChangeAspect="1" noMove="1" noResize="1" noEditPoints="1" noAdjustHandles="1" noChangeArrowheads="1" noChangeShapeType="1" noTextEdit="1"/>
              </p:cNvSpPr>
              <p:nvPr/>
            </p:nvSpPr>
            <p:spPr>
              <a:xfrm>
                <a:off x="1600200" y="1529540"/>
                <a:ext cx="1784667" cy="710003"/>
              </a:xfrm>
              <a:prstGeom prst="rect">
                <a:avLst/>
              </a:prstGeom>
              <a:blipFill>
                <a:blip r:embed="rId3"/>
                <a:stretch>
                  <a:fillRect l="-5479" t="-68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A0C3662-FA6B-47EE-A673-AD897EFD090B}"/>
                  </a:ext>
                </a:extLst>
              </p:cNvPr>
              <p:cNvSpPr/>
              <p:nvPr/>
            </p:nvSpPr>
            <p:spPr>
              <a:xfrm>
                <a:off x="1600200" y="2293072"/>
                <a:ext cx="1900312" cy="517321"/>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f = </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7030A0"/>
                            </a:solidFill>
                            <a:latin typeface="Cambria Math" panose="02040503050406030204" pitchFamily="18" charset="0"/>
                          </a:rPr>
                        </m:ctrlPr>
                      </m:boxPr>
                      <m:e>
                        <m:argPr>
                          <m:argSz m:val="-1"/>
                        </m:argPr>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𝑛</m:t>
                            </m:r>
                          </m:num>
                          <m:den>
                            <m:box>
                              <m:boxPr>
                                <m:ctrlPr>
                                  <a:rPr lang="en-US" sz="2400" i="1" dirty="0" smtClean="0">
                                    <a:solidFill>
                                      <a:srgbClr val="7030A0"/>
                                    </a:solidFill>
                                    <a:latin typeface="Cambria Math" panose="02040503050406030204" pitchFamily="18" charset="0"/>
                                  </a:rPr>
                                </m:ctrlPr>
                              </m:boxPr>
                              <m:e>
                                <m:argPr>
                                  <m:argSz m:val="-1"/>
                                </m:argPr>
                                <m:r>
                                  <m:rPr>
                                    <m:brk m:alnAt="63"/>
                                  </m:rPr>
                                  <a:rPr lang="en-US" sz="2400" b="0" i="1" dirty="0" smtClean="0">
                                    <a:solidFill>
                                      <a:srgbClr val="7030A0"/>
                                    </a:solidFill>
                                    <a:latin typeface="Cambria Math" panose="02040503050406030204" pitchFamily="18" charset="0"/>
                                  </a:rPr>
                                  <m:t>2</m:t>
                                </m:r>
                                <m:r>
                                  <a:rPr lang="en-US" sz="2400" b="0" i="1" dirty="0" smtClean="0">
                                    <a:solidFill>
                                      <a:srgbClr val="7030A0"/>
                                    </a:solidFill>
                                    <a:latin typeface="Cambria Math" panose="02040503050406030204" pitchFamily="18" charset="0"/>
                                  </a:rPr>
                                  <m:t>𝐿</m:t>
                                </m:r>
                              </m:e>
                            </m:box>
                          </m:den>
                        </m:f>
                        <m:r>
                          <a:rPr lang="en-US" sz="2400" b="0" i="1" dirty="0" smtClean="0">
                            <a:solidFill>
                              <a:srgbClr val="7030A0"/>
                            </a:solidFill>
                            <a:latin typeface="Cambria Math" panose="02040503050406030204" pitchFamily="18" charset="0"/>
                          </a:rPr>
                          <m:t> </m:t>
                        </m:r>
                        <m:r>
                          <a:rPr lang="en-US" sz="2400" b="0" i="1" dirty="0" smtClean="0">
                            <a:solidFill>
                              <a:srgbClr val="7030A0"/>
                            </a:solidFill>
                            <a:latin typeface="Cambria Math" panose="02040503050406030204" pitchFamily="18" charset="0"/>
                          </a:rPr>
                          <m:t>𝑣</m:t>
                        </m:r>
                      </m:e>
                    </m:box>
                  </m:oMath>
                </a14:m>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DA0C3662-FA6B-47EE-A673-AD897EFD090B}"/>
                  </a:ext>
                </a:extLst>
              </p:cNvPr>
              <p:cNvSpPr>
                <a:spLocks noRot="1" noChangeAspect="1" noMove="1" noResize="1" noEditPoints="1" noAdjustHandles="1" noChangeArrowheads="1" noChangeShapeType="1" noTextEdit="1"/>
              </p:cNvSpPr>
              <p:nvPr/>
            </p:nvSpPr>
            <p:spPr>
              <a:xfrm>
                <a:off x="1600200" y="2293072"/>
                <a:ext cx="1900312" cy="517321"/>
              </a:xfrm>
              <a:prstGeom prst="rect">
                <a:avLst/>
              </a:prstGeom>
              <a:blipFill>
                <a:blip r:embed="rId4"/>
                <a:stretch>
                  <a:fillRect l="-5145" t="-9412" b="-15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D274B42C-6E1D-43A3-808B-0E6BD39903F7}"/>
                  </a:ext>
                </a:extLst>
              </p:cNvPr>
              <p:cNvSpPr/>
              <p:nvPr/>
            </p:nvSpPr>
            <p:spPr>
              <a:xfrm>
                <a:off x="3502857" y="2200327"/>
                <a:ext cx="2438400" cy="626069"/>
              </a:xfrm>
              <a:prstGeom prst="rect">
                <a:avLst/>
              </a:prstGeom>
            </p:spPr>
            <p:txBody>
              <a:bodyPr wrap="square">
                <a:spAutoFit/>
              </a:bodyPr>
              <a:lstStyle/>
              <a:p>
                <a14:m>
                  <m:oMath xmlns:m="http://schemas.openxmlformats.org/officeDocument/2006/math">
                    <m:sSup>
                      <m:sSupPr>
                        <m:ctrlPr>
                          <a:rPr lang="en-US" sz="2400" i="1" smtClean="0">
                            <a:solidFill>
                              <a:srgbClr val="00B050"/>
                            </a:solidFill>
                            <a:latin typeface="Cambria Math" panose="02040503050406030204" pitchFamily="18" charset="0"/>
                          </a:rPr>
                        </m:ctrlPr>
                      </m:sSupPr>
                      <m:e>
                        <m:r>
                          <a:rPr lang="en-US" sz="2400" i="1">
                            <a:solidFill>
                              <a:srgbClr val="00B050"/>
                            </a:solidFill>
                            <a:latin typeface="Cambria Math" panose="02040503050406030204" pitchFamily="18" charset="0"/>
                          </a:rPr>
                          <m:t>𝑣</m:t>
                        </m:r>
                      </m:e>
                      <m:sup>
                        <m:r>
                          <a:rPr lang="en-US" sz="2400" i="1">
                            <a:solidFill>
                              <a:srgbClr val="00B050"/>
                            </a:solidFill>
                            <a:latin typeface="Cambria Math" panose="02040503050406030204" pitchFamily="18" charset="0"/>
                          </a:rPr>
                          <m:t> </m:t>
                        </m:r>
                      </m:sup>
                    </m:sSup>
                    <m:r>
                      <a:rPr lang="en-US" sz="2400" i="1" smtClean="0">
                        <a:solidFill>
                          <a:srgbClr val="00B050"/>
                        </a:solidFill>
                        <a:latin typeface="Cambria Math" panose="02040503050406030204" pitchFamily="18" charset="0"/>
                      </a:rPr>
                      <m:t>=</m:t>
                    </m:r>
                    <m:r>
                      <a:rPr lang="en-US" sz="2400" i="1" smtClean="0">
                        <a:solidFill>
                          <a:srgbClr val="00B050"/>
                        </a:solidFill>
                        <a:latin typeface="Cambria Math" panose="02040503050406030204" pitchFamily="18" charset="0"/>
                        <a:ea typeface="Cambria Math" panose="02040503050406030204" pitchFamily="18" charset="0"/>
                      </a:rPr>
                      <m:t>√</m:t>
                    </m:r>
                  </m:oMath>
                </a14:m>
                <a:r>
                  <a:rPr lang="en-US" sz="2400" i="1" dirty="0">
                    <a:solidFill>
                      <a:srgbClr val="00B050"/>
                    </a:solidFill>
                  </a:rPr>
                  <a:t> </a:t>
                </a:r>
                <a14:m>
                  <m:oMath xmlns:m="http://schemas.openxmlformats.org/officeDocument/2006/math">
                    <m:f>
                      <m:fPr>
                        <m:ctrlPr>
                          <a:rPr lang="en-US" sz="2400" i="1">
                            <a:solidFill>
                              <a:srgbClr val="00B050"/>
                            </a:solidFill>
                            <a:latin typeface="Cambria Math" panose="02040503050406030204" pitchFamily="18" charset="0"/>
                          </a:rPr>
                        </m:ctrlPr>
                      </m:fPr>
                      <m:num>
                        <m:r>
                          <m:rPr>
                            <m:sty m:val="p"/>
                          </m:rPr>
                          <a:rPr lang="el-GR" sz="2400" i="1">
                            <a:solidFill>
                              <a:srgbClr val="00B050"/>
                            </a:solidFill>
                            <a:latin typeface="Cambria Math" panose="02040503050406030204" pitchFamily="18" charset="0"/>
                            <a:ea typeface="Cambria Math" panose="02040503050406030204" pitchFamily="18" charset="0"/>
                          </a:rPr>
                          <m:t>τ</m:t>
                        </m:r>
                      </m:num>
                      <m:den>
                        <m:r>
                          <a:rPr lang="en-US" sz="2400" i="1">
                            <a:solidFill>
                              <a:srgbClr val="00B050"/>
                            </a:solidFill>
                            <a:latin typeface="Cambria Math" panose="02040503050406030204" pitchFamily="18" charset="0"/>
                            <a:ea typeface="Cambria Math" panose="02040503050406030204" pitchFamily="18" charset="0"/>
                          </a:rPr>
                          <m:t>𝜇</m:t>
                        </m:r>
                      </m:den>
                    </m:f>
                  </m:oMath>
                </a14:m>
                <a:endParaRPr lang="en-US" sz="2400" dirty="0"/>
              </a:p>
            </p:txBody>
          </p:sp>
        </mc:Choice>
        <mc:Fallback xmlns="">
          <p:sp>
            <p:nvSpPr>
              <p:cNvPr id="6" name="Rectangle 5">
                <a:extLst>
                  <a:ext uri="{FF2B5EF4-FFF2-40B4-BE49-F238E27FC236}">
                    <a16:creationId xmlns:a16="http://schemas.microsoft.com/office/drawing/2014/main" id="{D274B42C-6E1D-43A3-808B-0E6BD39903F7}"/>
                  </a:ext>
                </a:extLst>
              </p:cNvPr>
              <p:cNvSpPr>
                <a:spLocks noRot="1" noChangeAspect="1" noMove="1" noResize="1" noEditPoints="1" noAdjustHandles="1" noChangeArrowheads="1" noChangeShapeType="1" noTextEdit="1"/>
              </p:cNvSpPr>
              <p:nvPr/>
            </p:nvSpPr>
            <p:spPr>
              <a:xfrm>
                <a:off x="3502857" y="2200327"/>
                <a:ext cx="2438400" cy="62606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D3E6AA98-4E0B-44C6-A13D-08F9A098EF00}"/>
                  </a:ext>
                </a:extLst>
              </p:cNvPr>
              <p:cNvSpPr/>
              <p:nvPr/>
            </p:nvSpPr>
            <p:spPr>
              <a:xfrm>
                <a:off x="363955" y="2985353"/>
                <a:ext cx="5130008" cy="533736"/>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Resonant frequency, f = </a:t>
                </a:r>
                <a:r>
                  <a:rPr lang="en-US" sz="2400" dirty="0">
                    <a:solidFill>
                      <a:srgbClr val="00B0F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00B0F0"/>
                            </a:solidFill>
                            <a:latin typeface="Cambria Math" panose="02040503050406030204" pitchFamily="18" charset="0"/>
                          </a:rPr>
                        </m:ctrlPr>
                      </m:boxPr>
                      <m:e>
                        <m:argPr>
                          <m:argSz m:val="-1"/>
                        </m:argPr>
                        <m:f>
                          <m:fPr>
                            <m:ctrlPr>
                              <a:rPr lang="en-US" sz="2400" i="1" dirty="0">
                                <a:solidFill>
                                  <a:srgbClr val="00B0F0"/>
                                </a:solidFill>
                                <a:latin typeface="Cambria Math" panose="02040503050406030204" pitchFamily="18" charset="0"/>
                              </a:rPr>
                            </m:ctrlPr>
                          </m:fPr>
                          <m:num>
                            <m:r>
                              <a:rPr lang="en-US" sz="2400" b="0" i="1" dirty="0" smtClean="0">
                                <a:solidFill>
                                  <a:srgbClr val="00B0F0"/>
                                </a:solidFill>
                                <a:latin typeface="Cambria Math" panose="02040503050406030204" pitchFamily="18" charset="0"/>
                              </a:rPr>
                              <m:t>𝑛</m:t>
                            </m:r>
                          </m:num>
                          <m:den>
                            <m:box>
                              <m:boxPr>
                                <m:ctrlPr>
                                  <a:rPr lang="en-US" sz="2400" i="1" dirty="0" smtClean="0">
                                    <a:solidFill>
                                      <a:srgbClr val="00B0F0"/>
                                    </a:solidFill>
                                    <a:latin typeface="Cambria Math" panose="02040503050406030204" pitchFamily="18" charset="0"/>
                                  </a:rPr>
                                </m:ctrlPr>
                              </m:boxPr>
                              <m:e>
                                <m:argPr>
                                  <m:argSz m:val="-1"/>
                                </m:argPr>
                                <m:r>
                                  <m:rPr>
                                    <m:brk m:alnAt="63"/>
                                  </m:rPr>
                                  <a:rPr lang="en-US" sz="2400" b="0" i="1" dirty="0" smtClean="0">
                                    <a:solidFill>
                                      <a:srgbClr val="00B0F0"/>
                                    </a:solidFill>
                                    <a:latin typeface="Cambria Math" panose="02040503050406030204" pitchFamily="18" charset="0"/>
                                  </a:rPr>
                                  <m:t>2</m:t>
                                </m:r>
                                <m:r>
                                  <a:rPr lang="en-US" sz="2400" b="0" i="1" dirty="0" smtClean="0">
                                    <a:solidFill>
                                      <a:srgbClr val="00B0F0"/>
                                    </a:solidFill>
                                    <a:latin typeface="Cambria Math" panose="02040503050406030204" pitchFamily="18" charset="0"/>
                                  </a:rPr>
                                  <m:t>𝐿</m:t>
                                </m:r>
                              </m:e>
                            </m:box>
                          </m:den>
                        </m:f>
                        <m:r>
                          <a:rPr lang="en-US" sz="2400" b="0" i="1" dirty="0" smtClean="0">
                            <a:solidFill>
                              <a:srgbClr val="00B0F0"/>
                            </a:solidFill>
                            <a:latin typeface="Cambria Math" panose="02040503050406030204" pitchFamily="18" charset="0"/>
                          </a:rPr>
                          <m:t> </m:t>
                        </m:r>
                        <m:r>
                          <a:rPr lang="en-US" sz="2400" i="1">
                            <a:solidFill>
                              <a:srgbClr val="00B0F0"/>
                            </a:solidFill>
                            <a:latin typeface="Cambria Math" panose="02040503050406030204" pitchFamily="18" charset="0"/>
                            <a:ea typeface="Cambria Math" panose="02040503050406030204" pitchFamily="18" charset="0"/>
                          </a:rPr>
                          <m:t>√</m:t>
                        </m:r>
                        <m:r>
                          <m:rPr>
                            <m:nor/>
                          </m:rPr>
                          <a:rPr lang="en-US" sz="2400" i="1" dirty="0">
                            <a:solidFill>
                              <a:srgbClr val="00B0F0"/>
                            </a:solidFill>
                          </a:rPr>
                          <m:t> </m:t>
                        </m:r>
                        <m:f>
                          <m:fPr>
                            <m:ctrlPr>
                              <a:rPr lang="en-US" sz="2400" i="1">
                                <a:solidFill>
                                  <a:srgbClr val="00B0F0"/>
                                </a:solidFill>
                                <a:latin typeface="Cambria Math" panose="02040503050406030204" pitchFamily="18" charset="0"/>
                              </a:rPr>
                            </m:ctrlPr>
                          </m:fPr>
                          <m:num>
                            <m:r>
                              <m:rPr>
                                <m:sty m:val="p"/>
                              </m:rPr>
                              <a:rPr lang="el-GR" sz="2400" i="1">
                                <a:solidFill>
                                  <a:srgbClr val="00B0F0"/>
                                </a:solidFill>
                                <a:latin typeface="Cambria Math" panose="02040503050406030204" pitchFamily="18" charset="0"/>
                                <a:ea typeface="Cambria Math" panose="02040503050406030204" pitchFamily="18" charset="0"/>
                              </a:rPr>
                              <m:t>τ</m:t>
                            </m:r>
                          </m:num>
                          <m:den>
                            <m:r>
                              <a:rPr lang="en-US" sz="2400" i="1">
                                <a:solidFill>
                                  <a:srgbClr val="00B0F0"/>
                                </a:solidFill>
                                <a:latin typeface="Cambria Math" panose="02040503050406030204" pitchFamily="18" charset="0"/>
                                <a:ea typeface="Cambria Math" panose="02040503050406030204" pitchFamily="18" charset="0"/>
                              </a:rPr>
                              <m:t>𝜇</m:t>
                            </m:r>
                            <m:r>
                              <a:rPr lang="en-US" sz="2400" b="0" i="1" smtClean="0">
                                <a:solidFill>
                                  <a:srgbClr val="00B0F0"/>
                                </a:solidFill>
                                <a:latin typeface="Cambria Math" panose="02040503050406030204" pitchFamily="18" charset="0"/>
                                <a:ea typeface="Cambria Math" panose="02040503050406030204" pitchFamily="18" charset="0"/>
                              </a:rPr>
                              <m:t> </m:t>
                            </m:r>
                          </m:den>
                        </m:f>
                      </m:e>
                    </m:box>
                  </m:oMath>
                </a14:m>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D3E6AA98-4E0B-44C6-A13D-08F9A098EF00}"/>
                  </a:ext>
                </a:extLst>
              </p:cNvPr>
              <p:cNvSpPr>
                <a:spLocks noRot="1" noChangeAspect="1" noMove="1" noResize="1" noEditPoints="1" noAdjustHandles="1" noChangeArrowheads="1" noChangeShapeType="1" noTextEdit="1"/>
              </p:cNvSpPr>
              <p:nvPr/>
            </p:nvSpPr>
            <p:spPr>
              <a:xfrm>
                <a:off x="363955" y="2985353"/>
                <a:ext cx="5130008" cy="533736"/>
              </a:xfrm>
              <a:prstGeom prst="rect">
                <a:avLst/>
              </a:prstGeom>
              <a:blipFill>
                <a:blip r:embed="rId6"/>
                <a:stretch>
                  <a:fillRect l="-1902" t="-9195" b="-126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75EF2BC-0367-4F20-9E59-FB9C6510DB05}"/>
                  </a:ext>
                </a:extLst>
              </p:cNvPr>
              <p:cNvSpPr/>
              <p:nvPr/>
            </p:nvSpPr>
            <p:spPr>
              <a:xfrm>
                <a:off x="575602" y="4019488"/>
                <a:ext cx="7988692" cy="653128"/>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If n = 1,     f</a:t>
                </a:r>
                <a:r>
                  <a:rPr lang="en-US" sz="2400" baseline="-25000" dirty="0">
                    <a:solidFill>
                      <a:srgbClr val="00B050"/>
                    </a:solidFill>
                    <a:latin typeface="Arial" panose="020B0604020202020204" pitchFamily="34" charset="0"/>
                    <a:cs typeface="Arial" panose="020B0604020202020204" pitchFamily="34" charset="0"/>
                  </a:rPr>
                  <a:t>1</a:t>
                </a:r>
                <a:r>
                  <a:rPr lang="en-US" sz="2400" dirty="0">
                    <a:solidFill>
                      <a:srgbClr val="00B050"/>
                    </a:solidFill>
                    <a:latin typeface="Arial" panose="020B0604020202020204" pitchFamily="34" charset="0"/>
                    <a:cs typeface="Arial" panose="020B0604020202020204" pitchFamily="34" charset="0"/>
                  </a:rPr>
                  <a:t> = </a:t>
                </a:r>
                <a:r>
                  <a:rPr lang="en-US" sz="2400" dirty="0">
                    <a:solidFill>
                      <a:srgbClr val="00B05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00B050"/>
                            </a:solidFill>
                            <a:latin typeface="Cambria Math" panose="02040503050406030204" pitchFamily="18" charset="0"/>
                          </a:rPr>
                        </m:ctrlPr>
                      </m:boxPr>
                      <m:e>
                        <m:argPr>
                          <m:argSz m:val="-1"/>
                        </m:argPr>
                        <m:f>
                          <m:fPr>
                            <m:ctrlPr>
                              <a:rPr lang="en-US" sz="2400" i="1" dirty="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1</m:t>
                            </m:r>
                          </m:num>
                          <m:den>
                            <m:box>
                              <m:boxPr>
                                <m:ctrlPr>
                                  <a:rPr lang="en-US" sz="2400" i="1" dirty="0" smtClean="0">
                                    <a:solidFill>
                                      <a:srgbClr val="00B050"/>
                                    </a:solidFill>
                                    <a:latin typeface="Cambria Math" panose="02040503050406030204" pitchFamily="18" charset="0"/>
                                  </a:rPr>
                                </m:ctrlPr>
                              </m:boxPr>
                              <m:e>
                                <m:argPr>
                                  <m:argSz m:val="-1"/>
                                </m:argPr>
                                <m:r>
                                  <m:rPr>
                                    <m:brk m:alnAt="63"/>
                                  </m:rPr>
                                  <a:rPr lang="en-US" sz="2400" b="0" i="1" dirty="0" smtClean="0">
                                    <a:solidFill>
                                      <a:srgbClr val="00B050"/>
                                    </a:solidFill>
                                    <a:latin typeface="Cambria Math" panose="02040503050406030204" pitchFamily="18" charset="0"/>
                                  </a:rPr>
                                  <m:t>2</m:t>
                                </m:r>
                                <m:r>
                                  <a:rPr lang="en-US" sz="2400" b="0" i="1" dirty="0" smtClean="0">
                                    <a:solidFill>
                                      <a:srgbClr val="00B050"/>
                                    </a:solidFill>
                                    <a:latin typeface="Cambria Math" panose="02040503050406030204" pitchFamily="18" charset="0"/>
                                  </a:rPr>
                                  <m:t>𝐿</m:t>
                                </m:r>
                              </m:e>
                            </m:box>
                          </m:den>
                        </m:f>
                        <m:r>
                          <a:rPr lang="en-US" sz="2400" b="0" i="1" dirty="0" smtClean="0">
                            <a:solidFill>
                              <a:srgbClr val="00B050"/>
                            </a:solidFill>
                            <a:latin typeface="Cambria Math" panose="02040503050406030204" pitchFamily="18" charset="0"/>
                          </a:rPr>
                          <m:t> </m:t>
                        </m:r>
                        <m:rad>
                          <m:radPr>
                            <m:degHide m:val="on"/>
                            <m:ctrlPr>
                              <a:rPr lang="en-US" sz="2400" i="1" dirty="0">
                                <a:solidFill>
                                  <a:srgbClr val="00B050"/>
                                </a:solidFill>
                                <a:latin typeface="Cambria Math" panose="02040503050406030204" pitchFamily="18" charset="0"/>
                                <a:ea typeface="Cambria Math" panose="02040503050406030204" pitchFamily="18" charset="0"/>
                              </a:rPr>
                            </m:ctrlPr>
                          </m:radPr>
                          <m:deg/>
                          <m:e>
                            <m:r>
                              <m:rPr>
                                <m:nor/>
                              </m:rPr>
                              <a:rPr lang="en-US" sz="2400" i="1" dirty="0">
                                <a:solidFill>
                                  <a:srgbClr val="00B050"/>
                                </a:solidFill>
                              </a:rPr>
                              <m:t> </m:t>
                            </m:r>
                            <m:f>
                              <m:fPr>
                                <m:ctrlPr>
                                  <a:rPr lang="en-US" sz="2400" i="1">
                                    <a:solidFill>
                                      <a:srgbClr val="00B050"/>
                                    </a:solidFill>
                                    <a:latin typeface="Cambria Math" panose="02040503050406030204" pitchFamily="18" charset="0"/>
                                  </a:rPr>
                                </m:ctrlPr>
                              </m:fPr>
                              <m:num>
                                <m:r>
                                  <m:rPr>
                                    <m:sty m:val="p"/>
                                  </m:rPr>
                                  <a:rPr lang="el-GR" sz="2400" i="1">
                                    <a:solidFill>
                                      <a:srgbClr val="00B050"/>
                                    </a:solidFill>
                                    <a:latin typeface="Cambria Math" panose="02040503050406030204" pitchFamily="18" charset="0"/>
                                    <a:ea typeface="Cambria Math" panose="02040503050406030204" pitchFamily="18" charset="0"/>
                                  </a:rPr>
                                  <m:t>τ</m:t>
                                </m:r>
                              </m:num>
                              <m:den>
                                <m:r>
                                  <a:rPr lang="en-US" sz="2400" i="1">
                                    <a:solidFill>
                                      <a:srgbClr val="00B050"/>
                                    </a:solidFill>
                                    <a:latin typeface="Cambria Math" panose="02040503050406030204" pitchFamily="18" charset="0"/>
                                    <a:ea typeface="Cambria Math" panose="02040503050406030204" pitchFamily="18" charset="0"/>
                                  </a:rPr>
                                  <m:t>𝜇</m:t>
                                </m:r>
                                <m:r>
                                  <a:rPr lang="en-US" sz="2400" b="0" i="1" smtClean="0">
                                    <a:solidFill>
                                      <a:srgbClr val="00B050"/>
                                    </a:solidFill>
                                    <a:latin typeface="Cambria Math" panose="02040503050406030204" pitchFamily="18" charset="0"/>
                                    <a:ea typeface="Cambria Math" panose="02040503050406030204" pitchFamily="18" charset="0"/>
                                  </a:rPr>
                                  <m:t> </m:t>
                                </m:r>
                              </m:den>
                            </m:f>
                          </m:e>
                        </m:rad>
                        <m:r>
                          <a:rPr lang="en-US" sz="2400" b="0" i="1" smtClean="0">
                            <a:solidFill>
                              <a:srgbClr val="00B050"/>
                            </a:solidFill>
                            <a:latin typeface="Cambria Math" panose="02040503050406030204" pitchFamily="18" charset="0"/>
                            <a:ea typeface="Cambria Math" panose="02040503050406030204" pitchFamily="18" charset="0"/>
                          </a:rPr>
                          <m:t>               ; </m:t>
                        </m:r>
                        <m:r>
                          <a:rPr lang="en-US" sz="2400" b="0" i="1" smtClean="0">
                            <a:solidFill>
                              <a:srgbClr val="00B050"/>
                            </a:solidFill>
                            <a:latin typeface="Cambria Math" panose="02040503050406030204" pitchFamily="18" charset="0"/>
                            <a:ea typeface="Cambria Math" panose="02040503050406030204" pitchFamily="18" charset="0"/>
                          </a:rPr>
                          <m:t>𝑓𝑢𝑛𝑑𝑎𝑚𝑒𝑛𝑡𝑎</m:t>
                        </m:r>
                        <m:r>
                          <a:rPr lang="en-US" sz="2400" b="0" i="1" smtClean="0">
                            <a:solidFill>
                              <a:srgbClr val="00B050"/>
                            </a:solidFill>
                            <a:latin typeface="Cambria Math" panose="02040503050406030204" pitchFamily="18" charset="0"/>
                            <a:ea typeface="Cambria Math" panose="02040503050406030204" pitchFamily="18" charset="0"/>
                          </a:rPr>
                          <m:t> </m:t>
                        </m:r>
                        <m:r>
                          <a:rPr lang="en-US" sz="2400" b="0" i="1" smtClean="0">
                            <a:solidFill>
                              <a:srgbClr val="00B050"/>
                            </a:solidFill>
                            <a:latin typeface="Cambria Math" panose="02040503050406030204" pitchFamily="18" charset="0"/>
                            <a:ea typeface="Cambria Math" panose="02040503050406030204" pitchFamily="18" charset="0"/>
                          </a:rPr>
                          <m:t>𝑚𝑜𝑑𝑒</m:t>
                        </m:r>
                        <m:r>
                          <a:rPr lang="en-US" sz="2400" b="0" i="1" smtClean="0">
                            <a:solidFill>
                              <a:srgbClr val="00B050"/>
                            </a:solidFill>
                            <a:latin typeface="Cambria Math" panose="02040503050406030204" pitchFamily="18" charset="0"/>
                            <a:ea typeface="Cambria Math" panose="02040503050406030204" pitchFamily="18" charset="0"/>
                          </a:rPr>
                          <m:t> </m:t>
                        </m:r>
                        <m:r>
                          <a:rPr lang="en-US" sz="2400" b="0" i="1" smtClean="0">
                            <a:solidFill>
                              <a:srgbClr val="00B050"/>
                            </a:solidFill>
                            <a:latin typeface="Cambria Math" panose="02040503050406030204" pitchFamily="18" charset="0"/>
                            <a:ea typeface="Cambria Math" panose="02040503050406030204" pitchFamily="18" charset="0"/>
                          </a:rPr>
                          <m:t>𝑜𝑟</m:t>
                        </m:r>
                        <m:r>
                          <a:rPr lang="en-US" sz="2400" b="0" i="1" smtClean="0">
                            <a:solidFill>
                              <a:srgbClr val="00B050"/>
                            </a:solidFill>
                            <a:latin typeface="Cambria Math" panose="02040503050406030204" pitchFamily="18" charset="0"/>
                            <a:ea typeface="Cambria Math" panose="02040503050406030204" pitchFamily="18" charset="0"/>
                          </a:rPr>
                          <m:t> </m:t>
                        </m:r>
                        <m:r>
                          <a:rPr lang="en-US" sz="2400" b="0" i="1" smtClean="0">
                            <a:solidFill>
                              <a:srgbClr val="00B050"/>
                            </a:solidFill>
                            <a:latin typeface="Cambria Math" panose="02040503050406030204" pitchFamily="18" charset="0"/>
                            <a:ea typeface="Cambria Math" panose="02040503050406030204" pitchFamily="18" charset="0"/>
                          </a:rPr>
                          <m:t>𝑓𝑖𝑟𝑠𝑡</m:t>
                        </m:r>
                        <m:r>
                          <a:rPr lang="en-US" sz="2400" b="0" i="1" smtClean="0">
                            <a:solidFill>
                              <a:srgbClr val="00B050"/>
                            </a:solidFill>
                            <a:latin typeface="Cambria Math" panose="02040503050406030204" pitchFamily="18" charset="0"/>
                            <a:ea typeface="Cambria Math" panose="02040503050406030204" pitchFamily="18" charset="0"/>
                          </a:rPr>
                          <m:t> </m:t>
                        </m:r>
                        <m:r>
                          <a:rPr lang="en-US" sz="2400" b="0" i="1" smtClean="0">
                            <a:solidFill>
                              <a:srgbClr val="00B050"/>
                            </a:solidFill>
                            <a:latin typeface="Cambria Math" panose="02040503050406030204" pitchFamily="18" charset="0"/>
                            <a:ea typeface="Cambria Math" panose="02040503050406030204" pitchFamily="18" charset="0"/>
                          </a:rPr>
                          <m:t>h𝑎𝑟𝑚𝑜𝑛𝑖𝑐</m:t>
                        </m:r>
                      </m:e>
                    </m:box>
                  </m:oMath>
                </a14:m>
                <a:endParaRPr lang="en-US" sz="2400" dirty="0">
                  <a:solidFill>
                    <a:srgbClr val="00B050"/>
                  </a:solidFill>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375EF2BC-0367-4F20-9E59-FB9C6510DB05}"/>
                  </a:ext>
                </a:extLst>
              </p:cNvPr>
              <p:cNvSpPr>
                <a:spLocks noRot="1" noChangeAspect="1" noMove="1" noResize="1" noEditPoints="1" noAdjustHandles="1" noChangeArrowheads="1" noChangeShapeType="1" noTextEdit="1"/>
              </p:cNvSpPr>
              <p:nvPr/>
            </p:nvSpPr>
            <p:spPr>
              <a:xfrm>
                <a:off x="575602" y="4019488"/>
                <a:ext cx="7988692" cy="653128"/>
              </a:xfrm>
              <a:prstGeom prst="rect">
                <a:avLst/>
              </a:prstGeom>
              <a:blipFill>
                <a:blip r:embed="rId7"/>
                <a:stretch>
                  <a:fillRect l="-1144" b="-9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5473BA66-9F2A-4664-AFE1-F0BF9832B5AD}"/>
                  </a:ext>
                </a:extLst>
              </p:cNvPr>
              <p:cNvSpPr/>
              <p:nvPr/>
            </p:nvSpPr>
            <p:spPr>
              <a:xfrm>
                <a:off x="552156" y="4711138"/>
                <a:ext cx="6288466" cy="653128"/>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If n = 2,      f</a:t>
                </a:r>
                <a:r>
                  <a:rPr lang="en-US" sz="2400" baseline="-25000" dirty="0">
                    <a:solidFill>
                      <a:srgbClr val="00B0F0"/>
                    </a:solidFill>
                    <a:latin typeface="Arial" panose="020B0604020202020204" pitchFamily="34" charset="0"/>
                    <a:cs typeface="Arial" panose="020B0604020202020204" pitchFamily="34" charset="0"/>
                  </a:rPr>
                  <a:t>2</a:t>
                </a:r>
                <a:r>
                  <a:rPr lang="en-US" sz="2400" dirty="0">
                    <a:solidFill>
                      <a:srgbClr val="00B0F0"/>
                    </a:solidFill>
                    <a:latin typeface="Arial" panose="020B0604020202020204" pitchFamily="34" charset="0"/>
                    <a:cs typeface="Arial" panose="020B0604020202020204" pitchFamily="34" charset="0"/>
                  </a:rPr>
                  <a:t> = </a:t>
                </a:r>
                <a:r>
                  <a:rPr lang="en-US" sz="2400" dirty="0">
                    <a:solidFill>
                      <a:srgbClr val="00B0F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00B0F0"/>
                            </a:solidFill>
                            <a:latin typeface="Cambria Math" panose="02040503050406030204" pitchFamily="18" charset="0"/>
                          </a:rPr>
                        </m:ctrlPr>
                      </m:boxPr>
                      <m:e>
                        <m:argPr>
                          <m:argSz m:val="-1"/>
                        </m:argPr>
                        <m:f>
                          <m:fPr>
                            <m:ctrlPr>
                              <a:rPr lang="en-US" sz="2400" i="1" dirty="0">
                                <a:solidFill>
                                  <a:srgbClr val="00B0F0"/>
                                </a:solidFill>
                                <a:latin typeface="Cambria Math" panose="02040503050406030204" pitchFamily="18" charset="0"/>
                              </a:rPr>
                            </m:ctrlPr>
                          </m:fPr>
                          <m:num>
                            <m:r>
                              <a:rPr lang="en-US" sz="2400" b="0" i="1" dirty="0" smtClean="0">
                                <a:solidFill>
                                  <a:srgbClr val="00B0F0"/>
                                </a:solidFill>
                                <a:latin typeface="Cambria Math" panose="02040503050406030204" pitchFamily="18" charset="0"/>
                              </a:rPr>
                              <m:t>2</m:t>
                            </m:r>
                          </m:num>
                          <m:den>
                            <m:box>
                              <m:boxPr>
                                <m:ctrlPr>
                                  <a:rPr lang="en-US" sz="2400" i="1" dirty="0" smtClean="0">
                                    <a:solidFill>
                                      <a:srgbClr val="00B0F0"/>
                                    </a:solidFill>
                                    <a:latin typeface="Cambria Math" panose="02040503050406030204" pitchFamily="18" charset="0"/>
                                  </a:rPr>
                                </m:ctrlPr>
                              </m:boxPr>
                              <m:e>
                                <m:argPr>
                                  <m:argSz m:val="-1"/>
                                </m:argPr>
                                <m:r>
                                  <m:rPr>
                                    <m:brk m:alnAt="63"/>
                                  </m:rPr>
                                  <a:rPr lang="en-US" sz="2400" b="0" i="1" dirty="0" smtClean="0">
                                    <a:solidFill>
                                      <a:srgbClr val="00B0F0"/>
                                    </a:solidFill>
                                    <a:latin typeface="Cambria Math" panose="02040503050406030204" pitchFamily="18" charset="0"/>
                                  </a:rPr>
                                  <m:t>2</m:t>
                                </m:r>
                                <m:r>
                                  <a:rPr lang="en-US" sz="2400" b="0" i="1" dirty="0" smtClean="0">
                                    <a:solidFill>
                                      <a:srgbClr val="00B0F0"/>
                                    </a:solidFill>
                                    <a:latin typeface="Cambria Math" panose="02040503050406030204" pitchFamily="18" charset="0"/>
                                  </a:rPr>
                                  <m:t>𝐿</m:t>
                                </m:r>
                              </m:e>
                            </m:box>
                          </m:den>
                        </m:f>
                        <m:r>
                          <a:rPr lang="en-US" sz="2400" b="0" i="1" dirty="0" smtClean="0">
                            <a:solidFill>
                              <a:srgbClr val="00B0F0"/>
                            </a:solidFill>
                            <a:latin typeface="Cambria Math" panose="02040503050406030204" pitchFamily="18" charset="0"/>
                          </a:rPr>
                          <m:t> </m:t>
                        </m:r>
                        <m:rad>
                          <m:radPr>
                            <m:degHide m:val="on"/>
                            <m:ctrlPr>
                              <a:rPr lang="en-US" sz="2400" i="1" dirty="0">
                                <a:solidFill>
                                  <a:srgbClr val="00B0F0"/>
                                </a:solidFill>
                                <a:latin typeface="Cambria Math" panose="02040503050406030204" pitchFamily="18" charset="0"/>
                                <a:ea typeface="Cambria Math" panose="02040503050406030204" pitchFamily="18" charset="0"/>
                              </a:rPr>
                            </m:ctrlPr>
                          </m:radPr>
                          <m:deg/>
                          <m:e>
                            <m:r>
                              <m:rPr>
                                <m:nor/>
                              </m:rPr>
                              <a:rPr lang="en-US" sz="2400" i="1" dirty="0">
                                <a:solidFill>
                                  <a:srgbClr val="00B0F0"/>
                                </a:solidFill>
                              </a:rPr>
                              <m:t> </m:t>
                            </m:r>
                            <m:f>
                              <m:fPr>
                                <m:ctrlPr>
                                  <a:rPr lang="en-US" sz="2400" i="1">
                                    <a:solidFill>
                                      <a:srgbClr val="00B0F0"/>
                                    </a:solidFill>
                                    <a:latin typeface="Cambria Math" panose="02040503050406030204" pitchFamily="18" charset="0"/>
                                  </a:rPr>
                                </m:ctrlPr>
                              </m:fPr>
                              <m:num>
                                <m:r>
                                  <m:rPr>
                                    <m:sty m:val="p"/>
                                  </m:rPr>
                                  <a:rPr lang="el-GR" sz="2400" i="1">
                                    <a:solidFill>
                                      <a:srgbClr val="00B0F0"/>
                                    </a:solidFill>
                                    <a:latin typeface="Cambria Math" panose="02040503050406030204" pitchFamily="18" charset="0"/>
                                    <a:ea typeface="Cambria Math" panose="02040503050406030204" pitchFamily="18" charset="0"/>
                                  </a:rPr>
                                  <m:t>τ</m:t>
                                </m:r>
                              </m:num>
                              <m:den>
                                <m:r>
                                  <a:rPr lang="en-US" sz="2400" i="1">
                                    <a:solidFill>
                                      <a:srgbClr val="00B0F0"/>
                                    </a:solidFill>
                                    <a:latin typeface="Cambria Math" panose="02040503050406030204" pitchFamily="18" charset="0"/>
                                    <a:ea typeface="Cambria Math" panose="02040503050406030204" pitchFamily="18" charset="0"/>
                                  </a:rPr>
                                  <m:t>𝜇</m:t>
                                </m:r>
                                <m:r>
                                  <a:rPr lang="en-US" sz="2400" b="0" i="1" smtClean="0">
                                    <a:solidFill>
                                      <a:srgbClr val="00B0F0"/>
                                    </a:solidFill>
                                    <a:latin typeface="Cambria Math" panose="02040503050406030204" pitchFamily="18" charset="0"/>
                                    <a:ea typeface="Cambria Math" panose="02040503050406030204" pitchFamily="18" charset="0"/>
                                  </a:rPr>
                                  <m:t> </m:t>
                                </m:r>
                              </m:den>
                            </m:f>
                          </m:e>
                        </m:rad>
                        <m:r>
                          <a:rPr lang="en-US" sz="2400" b="0" i="1" smtClean="0">
                            <a:solidFill>
                              <a:srgbClr val="00B0F0"/>
                            </a:solidFill>
                            <a:latin typeface="Cambria Math" panose="02040503050406030204" pitchFamily="18" charset="0"/>
                            <a:ea typeface="Cambria Math" panose="02040503050406030204" pitchFamily="18" charset="0"/>
                          </a:rPr>
                          <m:t>              ; </m:t>
                        </m:r>
                        <m:r>
                          <a:rPr lang="en-US" sz="2400" b="0" i="1" smtClean="0">
                            <a:solidFill>
                              <a:srgbClr val="00B0F0"/>
                            </a:solidFill>
                            <a:latin typeface="Cambria Math" panose="02040503050406030204" pitchFamily="18" charset="0"/>
                            <a:ea typeface="Cambria Math" panose="02040503050406030204" pitchFamily="18" charset="0"/>
                          </a:rPr>
                          <m:t>𝑠𝑒𝑐𝑜𝑛𝑑</m:t>
                        </m:r>
                        <m:r>
                          <a:rPr lang="en-US" sz="2400" b="0" i="1" smtClean="0">
                            <a:solidFill>
                              <a:srgbClr val="00B0F0"/>
                            </a:solidFill>
                            <a:latin typeface="Cambria Math" panose="02040503050406030204" pitchFamily="18" charset="0"/>
                            <a:ea typeface="Cambria Math" panose="02040503050406030204" pitchFamily="18" charset="0"/>
                          </a:rPr>
                          <m:t> </m:t>
                        </m:r>
                        <m:r>
                          <a:rPr lang="en-US" sz="2400" b="0" i="1" smtClean="0">
                            <a:solidFill>
                              <a:srgbClr val="00B0F0"/>
                            </a:solidFill>
                            <a:latin typeface="Cambria Math" panose="02040503050406030204" pitchFamily="18" charset="0"/>
                            <a:ea typeface="Cambria Math" panose="02040503050406030204" pitchFamily="18" charset="0"/>
                          </a:rPr>
                          <m:t>h𝑎𝑟𝑚𝑜𝑛𝑖𝑐</m:t>
                        </m:r>
                      </m:e>
                    </m:box>
                  </m:oMath>
                </a14:m>
                <a:endParaRPr lang="en-US" sz="2400" dirty="0">
                  <a:solidFill>
                    <a:srgbClr val="00B0F0"/>
                  </a:solidFill>
                  <a:latin typeface="Arial" panose="020B0604020202020204" pitchFamily="34" charset="0"/>
                  <a:cs typeface="Arial" panose="020B0604020202020204" pitchFamily="34" charset="0"/>
                </a:endParaRPr>
              </a:p>
            </p:txBody>
          </p:sp>
        </mc:Choice>
        <mc:Fallback xmlns="">
          <p:sp>
            <p:nvSpPr>
              <p:cNvPr id="10" name="Rectangle 9">
                <a:extLst>
                  <a:ext uri="{FF2B5EF4-FFF2-40B4-BE49-F238E27FC236}">
                    <a16:creationId xmlns:a16="http://schemas.microsoft.com/office/drawing/2014/main" id="{5473BA66-9F2A-4664-AFE1-F0BF9832B5AD}"/>
                  </a:ext>
                </a:extLst>
              </p:cNvPr>
              <p:cNvSpPr>
                <a:spLocks noRot="1" noChangeAspect="1" noMove="1" noResize="1" noEditPoints="1" noAdjustHandles="1" noChangeArrowheads="1" noChangeShapeType="1" noTextEdit="1"/>
              </p:cNvSpPr>
              <p:nvPr/>
            </p:nvSpPr>
            <p:spPr>
              <a:xfrm>
                <a:off x="552156" y="4711138"/>
                <a:ext cx="6288466" cy="653128"/>
              </a:xfrm>
              <a:prstGeom prst="rect">
                <a:avLst/>
              </a:prstGeom>
              <a:blipFill>
                <a:blip r:embed="rId8"/>
                <a:stretch>
                  <a:fillRect l="-1552" b="-18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F9A9084-B306-46F0-A6A0-4DB5480A580B}"/>
                  </a:ext>
                </a:extLst>
              </p:cNvPr>
              <p:cNvSpPr/>
              <p:nvPr/>
            </p:nvSpPr>
            <p:spPr>
              <a:xfrm>
                <a:off x="579706" y="5316310"/>
                <a:ext cx="6314152" cy="653128"/>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If n = 3,      f</a:t>
                </a:r>
                <a:r>
                  <a:rPr lang="en-US" sz="2400" baseline="-25000" dirty="0">
                    <a:solidFill>
                      <a:srgbClr val="7030A0"/>
                    </a:solidFill>
                    <a:latin typeface="Arial" panose="020B0604020202020204" pitchFamily="34" charset="0"/>
                    <a:cs typeface="Arial" panose="020B0604020202020204" pitchFamily="34" charset="0"/>
                  </a:rPr>
                  <a:t>3</a:t>
                </a:r>
                <a:r>
                  <a:rPr lang="en-US" sz="2400" dirty="0">
                    <a:solidFill>
                      <a:srgbClr val="7030A0"/>
                    </a:solidFill>
                    <a:latin typeface="Arial" panose="020B0604020202020204" pitchFamily="34" charset="0"/>
                    <a:cs typeface="Arial" panose="020B0604020202020204" pitchFamily="34" charset="0"/>
                  </a:rPr>
                  <a:t> = </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7030A0"/>
                            </a:solidFill>
                            <a:latin typeface="Cambria Math" panose="02040503050406030204" pitchFamily="18" charset="0"/>
                          </a:rPr>
                        </m:ctrlPr>
                      </m:boxPr>
                      <m:e>
                        <m:argPr>
                          <m:argSz m:val="-1"/>
                        </m:argPr>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3</m:t>
                            </m:r>
                          </m:num>
                          <m:den>
                            <m:box>
                              <m:boxPr>
                                <m:ctrlPr>
                                  <a:rPr lang="en-US" sz="2400" i="1" dirty="0" smtClean="0">
                                    <a:solidFill>
                                      <a:srgbClr val="7030A0"/>
                                    </a:solidFill>
                                    <a:latin typeface="Cambria Math" panose="02040503050406030204" pitchFamily="18" charset="0"/>
                                  </a:rPr>
                                </m:ctrlPr>
                              </m:boxPr>
                              <m:e>
                                <m:argPr>
                                  <m:argSz m:val="-1"/>
                                </m:argPr>
                                <m:r>
                                  <m:rPr>
                                    <m:brk m:alnAt="63"/>
                                  </m:rPr>
                                  <a:rPr lang="en-US" sz="2400" b="0" i="1" dirty="0" smtClean="0">
                                    <a:solidFill>
                                      <a:srgbClr val="7030A0"/>
                                    </a:solidFill>
                                    <a:latin typeface="Cambria Math" panose="02040503050406030204" pitchFamily="18" charset="0"/>
                                  </a:rPr>
                                  <m:t>2</m:t>
                                </m:r>
                                <m:r>
                                  <a:rPr lang="en-US" sz="2400" b="0" i="1" dirty="0" smtClean="0">
                                    <a:solidFill>
                                      <a:srgbClr val="7030A0"/>
                                    </a:solidFill>
                                    <a:latin typeface="Cambria Math" panose="02040503050406030204" pitchFamily="18" charset="0"/>
                                  </a:rPr>
                                  <m:t>𝐿</m:t>
                                </m:r>
                              </m:e>
                            </m:box>
                          </m:den>
                        </m:f>
                        <m:r>
                          <a:rPr lang="en-US" sz="2400" b="0" i="1" dirty="0" smtClean="0">
                            <a:solidFill>
                              <a:srgbClr val="7030A0"/>
                            </a:solidFill>
                            <a:latin typeface="Cambria Math" panose="02040503050406030204" pitchFamily="18" charset="0"/>
                          </a:rPr>
                          <m:t> </m:t>
                        </m:r>
                        <m:rad>
                          <m:radPr>
                            <m:degHide m:val="on"/>
                            <m:ctrlPr>
                              <a:rPr lang="en-US" sz="2400" i="1" dirty="0">
                                <a:solidFill>
                                  <a:srgbClr val="7030A0"/>
                                </a:solidFill>
                                <a:latin typeface="Cambria Math" panose="02040503050406030204" pitchFamily="18" charset="0"/>
                                <a:ea typeface="Cambria Math" panose="02040503050406030204" pitchFamily="18" charset="0"/>
                              </a:rPr>
                            </m:ctrlPr>
                          </m:radPr>
                          <m:deg/>
                          <m:e>
                            <m:r>
                              <m:rPr>
                                <m:nor/>
                              </m:rPr>
                              <a:rPr lang="en-US" sz="2400" i="1" dirty="0">
                                <a:solidFill>
                                  <a:srgbClr val="7030A0"/>
                                </a:solidFill>
                              </a:rPr>
                              <m:t> </m:t>
                            </m:r>
                            <m:f>
                              <m:fPr>
                                <m:ctrlPr>
                                  <a:rPr lang="en-US" sz="2400" i="1">
                                    <a:solidFill>
                                      <a:srgbClr val="7030A0"/>
                                    </a:solidFill>
                                    <a:latin typeface="Cambria Math" panose="02040503050406030204" pitchFamily="18" charset="0"/>
                                  </a:rPr>
                                </m:ctrlPr>
                              </m:fPr>
                              <m:num>
                                <m:r>
                                  <m:rPr>
                                    <m:sty m:val="p"/>
                                  </m:rPr>
                                  <a:rPr lang="el-GR" sz="2400" i="1">
                                    <a:solidFill>
                                      <a:srgbClr val="7030A0"/>
                                    </a:solidFill>
                                    <a:latin typeface="Cambria Math" panose="02040503050406030204" pitchFamily="18" charset="0"/>
                                    <a:ea typeface="Cambria Math" panose="02040503050406030204" pitchFamily="18" charset="0"/>
                                  </a:rPr>
                                  <m:t>τ</m:t>
                                </m:r>
                              </m:num>
                              <m:den>
                                <m:r>
                                  <a:rPr lang="en-US" sz="2400" i="1">
                                    <a:solidFill>
                                      <a:srgbClr val="7030A0"/>
                                    </a:solidFill>
                                    <a:latin typeface="Cambria Math" panose="02040503050406030204" pitchFamily="18" charset="0"/>
                                    <a:ea typeface="Cambria Math" panose="02040503050406030204" pitchFamily="18" charset="0"/>
                                  </a:rPr>
                                  <m:t>𝜇</m:t>
                                </m:r>
                                <m:r>
                                  <a:rPr lang="en-US" sz="2400" b="0" i="1" smtClean="0">
                                    <a:solidFill>
                                      <a:srgbClr val="7030A0"/>
                                    </a:solidFill>
                                    <a:latin typeface="Cambria Math" panose="02040503050406030204" pitchFamily="18" charset="0"/>
                                    <a:ea typeface="Cambria Math" panose="02040503050406030204" pitchFamily="18" charset="0"/>
                                  </a:rPr>
                                  <m:t> </m:t>
                                </m:r>
                              </m:den>
                            </m:f>
                          </m:e>
                        </m:rad>
                        <m:r>
                          <a:rPr lang="en-US" sz="2400" b="0" i="1" smtClean="0">
                            <a:solidFill>
                              <a:srgbClr val="7030A0"/>
                            </a:solidFill>
                            <a:latin typeface="Cambria Math" panose="02040503050406030204" pitchFamily="18" charset="0"/>
                            <a:ea typeface="Cambria Math" panose="02040503050406030204" pitchFamily="18" charset="0"/>
                          </a:rPr>
                          <m:t>              ; </m:t>
                        </m:r>
                        <m:r>
                          <a:rPr lang="en-US" sz="2400" b="0" i="1" smtClean="0">
                            <a:solidFill>
                              <a:srgbClr val="7030A0"/>
                            </a:solidFill>
                            <a:latin typeface="Cambria Math" panose="02040503050406030204" pitchFamily="18" charset="0"/>
                            <a:ea typeface="Cambria Math" panose="02040503050406030204" pitchFamily="18" charset="0"/>
                          </a:rPr>
                          <m:t>𝑡h𝑟𝑖𝑑</m:t>
                        </m:r>
                        <m:r>
                          <a:rPr lang="en-US" sz="2400" b="0" i="1" smtClean="0">
                            <a:solidFill>
                              <a:srgbClr val="7030A0"/>
                            </a:solidFill>
                            <a:latin typeface="Cambria Math" panose="02040503050406030204" pitchFamily="18" charset="0"/>
                            <a:ea typeface="Cambria Math" panose="02040503050406030204" pitchFamily="18" charset="0"/>
                          </a:rPr>
                          <m:t> </m:t>
                        </m:r>
                        <m:r>
                          <a:rPr lang="en-US" sz="2400" b="0" i="1" smtClean="0">
                            <a:solidFill>
                              <a:srgbClr val="7030A0"/>
                            </a:solidFill>
                            <a:latin typeface="Cambria Math" panose="02040503050406030204" pitchFamily="18" charset="0"/>
                            <a:ea typeface="Cambria Math" panose="02040503050406030204" pitchFamily="18" charset="0"/>
                          </a:rPr>
                          <m:t>h𝑎𝑟𝑚𝑜𝑛𝑖𝑐</m:t>
                        </m:r>
                      </m:e>
                    </m:box>
                  </m:oMath>
                </a14:m>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11" name="Rectangle 10">
                <a:extLst>
                  <a:ext uri="{FF2B5EF4-FFF2-40B4-BE49-F238E27FC236}">
                    <a16:creationId xmlns:a16="http://schemas.microsoft.com/office/drawing/2014/main" id="{7F9A9084-B306-46F0-A6A0-4DB5480A580B}"/>
                  </a:ext>
                </a:extLst>
              </p:cNvPr>
              <p:cNvSpPr>
                <a:spLocks noRot="1" noChangeAspect="1" noMove="1" noResize="1" noEditPoints="1" noAdjustHandles="1" noChangeArrowheads="1" noChangeShapeType="1" noTextEdit="1"/>
              </p:cNvSpPr>
              <p:nvPr/>
            </p:nvSpPr>
            <p:spPr>
              <a:xfrm>
                <a:off x="579706" y="5316310"/>
                <a:ext cx="6314152" cy="653128"/>
              </a:xfrm>
              <a:prstGeom prst="rect">
                <a:avLst/>
              </a:prstGeom>
              <a:blipFill>
                <a:blip r:embed="rId9"/>
                <a:stretch>
                  <a:fillRect l="-1448" b="-1869"/>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B9FF15AD-D1F6-426D-A230-37BDBEF2C5C9}"/>
              </a:ext>
            </a:extLst>
          </p:cNvPr>
          <p:cNvSpPr txBox="1"/>
          <p:nvPr/>
        </p:nvSpPr>
        <p:spPr>
          <a:xfrm>
            <a:off x="363955" y="3605779"/>
            <a:ext cx="6646445" cy="461665"/>
          </a:xfrm>
          <a:prstGeom prst="rect">
            <a:avLst/>
          </a:prstGeom>
          <a:noFill/>
        </p:spPr>
        <p:txBody>
          <a:bodyPr wrap="square" rtlCol="0">
            <a:spAutoFit/>
          </a:bodyPr>
          <a:lstStyle/>
          <a:p>
            <a:r>
              <a:rPr lang="en-US" sz="2400" dirty="0">
                <a:solidFill>
                  <a:srgbClr val="7030A0"/>
                </a:solidFill>
                <a:latin typeface="Arial" panose="020B0604020202020204" pitchFamily="34" charset="0"/>
                <a:cs typeface="Arial" panose="020B0604020202020204" pitchFamily="34" charset="0"/>
              </a:rPr>
              <a:t>Oscillation mode: n = 1, 2, 3,………………..</a:t>
            </a:r>
          </a:p>
        </p:txBody>
      </p:sp>
      <p:sp>
        <p:nvSpPr>
          <p:cNvPr id="9" name="Rectangle 8">
            <a:extLst>
              <a:ext uri="{FF2B5EF4-FFF2-40B4-BE49-F238E27FC236}">
                <a16:creationId xmlns:a16="http://schemas.microsoft.com/office/drawing/2014/main" id="{DA72E7BD-337F-46D8-A0CA-20FC215FA76C}"/>
              </a:ext>
            </a:extLst>
          </p:cNvPr>
          <p:cNvSpPr/>
          <p:nvPr/>
        </p:nvSpPr>
        <p:spPr>
          <a:xfrm>
            <a:off x="642958" y="5912488"/>
            <a:ext cx="6367441" cy="646331"/>
          </a:xfrm>
          <a:prstGeom prst="rect">
            <a:avLst/>
          </a:prstGeom>
        </p:spPr>
        <p:txBody>
          <a:bodyPr wrap="square">
            <a:spAutoFit/>
          </a:bodyPr>
          <a:lstStyle/>
          <a:p>
            <a:r>
              <a:rPr lang="en-US" dirty="0">
                <a:hlinkClick r:id="rId10"/>
              </a:rPr>
              <a:t>https://www.youtube.com/watch?v=DUPLRe5PHvE</a:t>
            </a:r>
            <a:endParaRPr lang="en-US" dirty="0"/>
          </a:p>
          <a:p>
            <a:endParaRPr lang="en-US" dirty="0"/>
          </a:p>
        </p:txBody>
      </p:sp>
    </p:spTree>
    <p:extLst>
      <p:ext uri="{BB962C8B-B14F-4D97-AF65-F5344CB8AC3E}">
        <p14:creationId xmlns:p14="http://schemas.microsoft.com/office/powerpoint/2010/main" val="327776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4886F92-5824-45FB-B506-B6229DC9CCDE}"/>
              </a:ext>
            </a:extLst>
          </p:cNvPr>
          <p:cNvSpPr/>
          <p:nvPr/>
        </p:nvSpPr>
        <p:spPr>
          <a:xfrm>
            <a:off x="533400" y="304800"/>
            <a:ext cx="7848600" cy="1015663"/>
          </a:xfrm>
          <a:prstGeom prst="rect">
            <a:avLst/>
          </a:prstGeom>
        </p:spPr>
        <p:txBody>
          <a:bodyPr wrap="square">
            <a:spAutoFit/>
          </a:bodyPr>
          <a:lstStyle/>
          <a:p>
            <a:pPr algn="just"/>
            <a:r>
              <a:rPr lang="en-US" sz="2000" dirty="0">
                <a:solidFill>
                  <a:srgbClr val="00B050"/>
                </a:solidFill>
                <a:latin typeface="Arial" panose="020B0604020202020204" pitchFamily="34" charset="0"/>
                <a:ea typeface="Calibri" panose="020F0502020204030204" pitchFamily="34" charset="0"/>
                <a:cs typeface="Times New Roman" panose="02020603050405020304" pitchFamily="18" charset="0"/>
              </a:rPr>
              <a:t>44. A 125 cm length of string has a mass 2.00 g and tension 7.00 N between fixed supports. (a) What is the wave speed for this string? (b) What is the lowest resonant frequency of this string?</a:t>
            </a:r>
            <a:endParaRPr lang="en-US" sz="2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A7C7AE5-599F-41C8-8AE6-4385B2B543C8}"/>
                  </a:ext>
                </a:extLst>
              </p:cNvPr>
              <p:cNvSpPr/>
              <p:nvPr/>
            </p:nvSpPr>
            <p:spPr>
              <a:xfrm>
                <a:off x="513470" y="3641896"/>
                <a:ext cx="7944729" cy="628121"/>
              </a:xfrm>
              <a:prstGeom prst="rect">
                <a:avLst/>
              </a:prstGeom>
            </p:spPr>
            <p:txBody>
              <a:bodyPr wrap="square">
                <a:spAutoFit/>
              </a:bodyPr>
              <a:lstStyle/>
              <a:p>
                <a14:m>
                  <m:oMath xmlns:m="http://schemas.openxmlformats.org/officeDocument/2006/math">
                    <m:sSup>
                      <m:sSupPr>
                        <m:ctrlPr>
                          <a:rPr lang="en-US" sz="2400" i="1" smtClean="0">
                            <a:solidFill>
                              <a:srgbClr val="00B050"/>
                            </a:solidFill>
                            <a:latin typeface="Cambria Math" panose="02040503050406030204" pitchFamily="18" charset="0"/>
                          </a:rPr>
                        </m:ctrlPr>
                      </m:sSupPr>
                      <m:e>
                        <m:d>
                          <m:dPr>
                            <m:ctrlPr>
                              <a:rPr lang="en-US" sz="2400" b="0" i="1" smtClean="0">
                                <a:solidFill>
                                  <a:srgbClr val="00B050"/>
                                </a:solidFill>
                                <a:latin typeface="Cambria Math" panose="02040503050406030204" pitchFamily="18" charset="0"/>
                              </a:rPr>
                            </m:ctrlPr>
                          </m:dPr>
                          <m:e>
                            <m:r>
                              <m:rPr>
                                <m:sty m:val="p"/>
                              </m:rPr>
                              <a:rPr lang="en-US" sz="2400" b="0" i="0" smtClean="0">
                                <a:solidFill>
                                  <a:srgbClr val="00B050"/>
                                </a:solidFill>
                                <a:latin typeface="Cambria Math" panose="02040503050406030204" pitchFamily="18" charset="0"/>
                              </a:rPr>
                              <m:t>a</m:t>
                            </m:r>
                          </m:e>
                        </m:d>
                        <m:r>
                          <a:rPr lang="en-US" sz="2400" b="0" i="0" smtClean="0">
                            <a:solidFill>
                              <a:srgbClr val="00B050"/>
                            </a:solidFill>
                            <a:latin typeface="Cambria Math" panose="02040503050406030204" pitchFamily="18" charset="0"/>
                          </a:rPr>
                          <m:t> </m:t>
                        </m:r>
                        <m:r>
                          <m:rPr>
                            <m:sty m:val="p"/>
                          </m:rPr>
                          <a:rPr lang="en-US" sz="2400" i="0">
                            <a:solidFill>
                              <a:srgbClr val="00B050"/>
                            </a:solidFill>
                            <a:latin typeface="Cambria Math" panose="02040503050406030204" pitchFamily="18" charset="0"/>
                          </a:rPr>
                          <m:t>v</m:t>
                        </m:r>
                      </m:e>
                      <m:sup>
                        <m:r>
                          <a:rPr lang="en-US" sz="2400" i="0">
                            <a:solidFill>
                              <a:srgbClr val="00B050"/>
                            </a:solidFill>
                            <a:latin typeface="Cambria Math" panose="02040503050406030204" pitchFamily="18" charset="0"/>
                          </a:rPr>
                          <m:t> </m:t>
                        </m:r>
                      </m:sup>
                    </m:sSup>
                    <m:r>
                      <a:rPr lang="en-US" sz="2400" i="0" smtClean="0">
                        <a:solidFill>
                          <a:srgbClr val="00B050"/>
                        </a:solidFill>
                        <a:latin typeface="Cambria Math" panose="02040503050406030204" pitchFamily="18" charset="0"/>
                      </a:rPr>
                      <m:t>=</m:t>
                    </m:r>
                    <m:r>
                      <a:rPr lang="en-US" sz="2400" i="0" smtClean="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latin typeface="Arial" panose="020B0604020202020204" pitchFamily="34" charset="0"/>
                    <a:cs typeface="Arial" panose="020B0604020202020204" pitchFamily="34" charset="0"/>
                  </a:rPr>
                  <a:t> </a:t>
                </a:r>
                <a14:m>
                  <m:oMath xmlns:m="http://schemas.openxmlformats.org/officeDocument/2006/math">
                    <m:f>
                      <m:fPr>
                        <m:ctrlPr>
                          <a:rPr lang="en-US" sz="2400" i="1">
                            <a:solidFill>
                              <a:srgbClr val="00B050"/>
                            </a:solidFill>
                            <a:latin typeface="Cambria Math" panose="02040503050406030204" pitchFamily="18" charset="0"/>
                          </a:rPr>
                        </m:ctrlPr>
                      </m:fPr>
                      <m:num>
                        <m:r>
                          <m:rPr>
                            <m:sty m:val="p"/>
                          </m:rPr>
                          <a:rPr lang="el-GR" sz="2400" i="0">
                            <a:solidFill>
                              <a:srgbClr val="00B050"/>
                            </a:solidFill>
                            <a:latin typeface="Cambria Math" panose="02040503050406030204" pitchFamily="18" charset="0"/>
                            <a:ea typeface="Cambria Math" panose="02040503050406030204" pitchFamily="18" charset="0"/>
                          </a:rPr>
                          <m:t>τ</m:t>
                        </m:r>
                      </m:num>
                      <m:den>
                        <m:r>
                          <m:rPr>
                            <m:sty m:val="p"/>
                          </m:rPr>
                          <a:rPr lang="en-US" sz="2400" i="0">
                            <a:solidFill>
                              <a:srgbClr val="00B050"/>
                            </a:solidFill>
                            <a:latin typeface="Cambria Math" panose="02040503050406030204" pitchFamily="18" charset="0"/>
                            <a:ea typeface="Cambria Math" panose="02040503050406030204" pitchFamily="18" charset="0"/>
                          </a:rPr>
                          <m:t>μ</m:t>
                        </m:r>
                      </m:den>
                    </m:f>
                  </m:oMath>
                </a14:m>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r>
                      <a:rPr lang="en-US" sz="2400" i="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latin typeface="Arial" panose="020B0604020202020204" pitchFamily="34" charset="0"/>
                    <a:cs typeface="Arial" panose="020B0604020202020204" pitchFamily="34" charset="0"/>
                  </a:rPr>
                  <a:t> </a:t>
                </a:r>
                <a14:m>
                  <m:oMath xmlns:m="http://schemas.openxmlformats.org/officeDocument/2006/math">
                    <m:f>
                      <m:fPr>
                        <m:ctrlPr>
                          <a:rPr lang="en-US" sz="2400" i="1">
                            <a:solidFill>
                              <a:srgbClr val="00B050"/>
                            </a:solidFill>
                            <a:latin typeface="Cambria Math" panose="02040503050406030204" pitchFamily="18" charset="0"/>
                          </a:rPr>
                        </m:ctrlPr>
                      </m:fPr>
                      <m:num>
                        <m:r>
                          <a:rPr lang="en-US" sz="2400" b="0" i="0" smtClean="0">
                            <a:solidFill>
                              <a:srgbClr val="00B050"/>
                            </a:solidFill>
                            <a:latin typeface="Cambria Math" panose="02040503050406030204" pitchFamily="18" charset="0"/>
                          </a:rPr>
                          <m:t>7.00</m:t>
                        </m:r>
                      </m:num>
                      <m:den>
                        <m:r>
                          <m:rPr>
                            <m:nor/>
                          </m:rPr>
                          <a:rPr lang="en-US" sz="2400" dirty="0">
                            <a:solidFill>
                              <a:srgbClr val="00B050"/>
                            </a:solidFill>
                            <a:latin typeface="Arial" panose="020B0604020202020204" pitchFamily="34" charset="0"/>
                            <a:cs typeface="Arial" panose="020B0604020202020204" pitchFamily="34" charset="0"/>
                          </a:rPr>
                          <m:t>0.0016</m:t>
                        </m:r>
                      </m:den>
                    </m:f>
                  </m:oMath>
                </a14:m>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r>
                      <a:rPr lang="en-US" sz="2400" i="0">
                        <a:solidFill>
                          <a:srgbClr val="00B050"/>
                        </a:solidFill>
                        <a:latin typeface="Cambria Math" panose="02040503050406030204" pitchFamily="18" charset="0"/>
                        <a:ea typeface="Cambria Math" panose="02040503050406030204" pitchFamily="18" charset="0"/>
                      </a:rPr>
                      <m:t>√</m:t>
                    </m:r>
                  </m:oMath>
                </a14:m>
                <a:r>
                  <a:rPr lang="en-US" sz="2400" dirty="0">
                    <a:solidFill>
                      <a:srgbClr val="00B050"/>
                    </a:solidFill>
                    <a:latin typeface="Arial" panose="020B0604020202020204" pitchFamily="34" charset="0"/>
                    <a:cs typeface="Arial" panose="020B0604020202020204" pitchFamily="34" charset="0"/>
                  </a:rPr>
                  <a:t>(4375) = 66.14 m/s    Ans. </a:t>
                </a:r>
                <a:endParaRPr lang="en-US" sz="2400" dirty="0">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7A7C7AE5-599F-41C8-8AE6-4385B2B543C8}"/>
                  </a:ext>
                </a:extLst>
              </p:cNvPr>
              <p:cNvSpPr>
                <a:spLocks noRot="1" noChangeAspect="1" noMove="1" noResize="1" noEditPoints="1" noAdjustHandles="1" noChangeArrowheads="1" noChangeShapeType="1" noTextEdit="1"/>
              </p:cNvSpPr>
              <p:nvPr/>
            </p:nvSpPr>
            <p:spPr>
              <a:xfrm>
                <a:off x="513470" y="3641896"/>
                <a:ext cx="7944729" cy="628121"/>
              </a:xfrm>
              <a:prstGeom prst="rect">
                <a:avLst/>
              </a:prstGeom>
              <a:blipFill>
                <a:blip r:embed="rId2"/>
                <a:stretch>
                  <a:fillRect b="-29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BA6827B6-37C7-460D-89C9-C18F3D188FF7}"/>
                  </a:ext>
                </a:extLst>
              </p:cNvPr>
              <p:cNvSpPr/>
              <p:nvPr/>
            </p:nvSpPr>
            <p:spPr>
              <a:xfrm>
                <a:off x="533400" y="4389052"/>
                <a:ext cx="8077200" cy="533736"/>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(b)  For the lowest resonant frequency, n = 1:      f = </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7030A0"/>
                            </a:solidFill>
                            <a:latin typeface="Cambria Math" panose="02040503050406030204" pitchFamily="18" charset="0"/>
                          </a:rPr>
                        </m:ctrlPr>
                      </m:boxPr>
                      <m:e>
                        <m:argPr>
                          <m:argSz m:val="-1"/>
                        </m:argPr>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𝑛</m:t>
                            </m:r>
                          </m:num>
                          <m:den>
                            <m:box>
                              <m:boxPr>
                                <m:ctrlPr>
                                  <a:rPr lang="en-US" sz="2400" i="1" dirty="0" smtClean="0">
                                    <a:solidFill>
                                      <a:srgbClr val="7030A0"/>
                                    </a:solidFill>
                                    <a:latin typeface="Cambria Math" panose="02040503050406030204" pitchFamily="18" charset="0"/>
                                  </a:rPr>
                                </m:ctrlPr>
                              </m:boxPr>
                              <m:e>
                                <m:argPr>
                                  <m:argSz m:val="-1"/>
                                </m:argPr>
                                <m:r>
                                  <m:rPr>
                                    <m:brk m:alnAt="63"/>
                                  </m:rPr>
                                  <a:rPr lang="en-US" sz="2400" b="0" i="1" dirty="0" smtClean="0">
                                    <a:solidFill>
                                      <a:srgbClr val="7030A0"/>
                                    </a:solidFill>
                                    <a:latin typeface="Cambria Math" panose="02040503050406030204" pitchFamily="18" charset="0"/>
                                  </a:rPr>
                                  <m:t>2</m:t>
                                </m:r>
                                <m:r>
                                  <a:rPr lang="en-US" sz="2400" b="0" i="1" dirty="0" smtClean="0">
                                    <a:solidFill>
                                      <a:srgbClr val="7030A0"/>
                                    </a:solidFill>
                                    <a:latin typeface="Cambria Math" panose="02040503050406030204" pitchFamily="18" charset="0"/>
                                  </a:rPr>
                                  <m:t>𝐿</m:t>
                                </m:r>
                              </m:e>
                            </m:box>
                          </m:den>
                        </m:f>
                        <m:r>
                          <a:rPr lang="en-US" sz="2400" b="0" i="1" dirty="0" smtClean="0">
                            <a:solidFill>
                              <a:srgbClr val="7030A0"/>
                            </a:solidFill>
                            <a:latin typeface="Cambria Math" panose="02040503050406030204" pitchFamily="18" charset="0"/>
                          </a:rPr>
                          <m:t> </m:t>
                        </m:r>
                        <m:r>
                          <a:rPr lang="en-US" sz="2400" i="1">
                            <a:solidFill>
                              <a:srgbClr val="7030A0"/>
                            </a:solidFill>
                            <a:latin typeface="Cambria Math" panose="02040503050406030204" pitchFamily="18" charset="0"/>
                            <a:ea typeface="Cambria Math" panose="02040503050406030204" pitchFamily="18" charset="0"/>
                          </a:rPr>
                          <m:t>√</m:t>
                        </m:r>
                        <m:r>
                          <m:rPr>
                            <m:nor/>
                          </m:rPr>
                          <a:rPr lang="en-US" sz="2400" i="1" dirty="0">
                            <a:solidFill>
                              <a:srgbClr val="7030A0"/>
                            </a:solidFill>
                            <a:latin typeface="Arial" panose="020B0604020202020204" pitchFamily="34" charset="0"/>
                            <a:cs typeface="Arial" panose="020B0604020202020204" pitchFamily="34" charset="0"/>
                          </a:rPr>
                          <m:t> </m:t>
                        </m:r>
                        <m:f>
                          <m:fPr>
                            <m:ctrlPr>
                              <a:rPr lang="en-US" sz="2400" i="1">
                                <a:solidFill>
                                  <a:srgbClr val="7030A0"/>
                                </a:solidFill>
                                <a:latin typeface="Cambria Math" panose="02040503050406030204" pitchFamily="18" charset="0"/>
                              </a:rPr>
                            </m:ctrlPr>
                          </m:fPr>
                          <m:num>
                            <m:r>
                              <m:rPr>
                                <m:sty m:val="p"/>
                              </m:rPr>
                              <a:rPr lang="el-GR" sz="2400" i="1">
                                <a:solidFill>
                                  <a:srgbClr val="7030A0"/>
                                </a:solidFill>
                                <a:latin typeface="Cambria Math" panose="02040503050406030204" pitchFamily="18" charset="0"/>
                                <a:ea typeface="Cambria Math" panose="02040503050406030204" pitchFamily="18" charset="0"/>
                              </a:rPr>
                              <m:t>τ</m:t>
                            </m:r>
                          </m:num>
                          <m:den>
                            <m:r>
                              <a:rPr lang="en-US" sz="2400" i="1">
                                <a:solidFill>
                                  <a:srgbClr val="7030A0"/>
                                </a:solidFill>
                                <a:latin typeface="Cambria Math" panose="02040503050406030204" pitchFamily="18" charset="0"/>
                                <a:ea typeface="Cambria Math" panose="02040503050406030204" pitchFamily="18" charset="0"/>
                              </a:rPr>
                              <m:t>𝜇</m:t>
                            </m:r>
                            <m:r>
                              <a:rPr lang="en-US" sz="2400" b="0" i="1" smtClean="0">
                                <a:solidFill>
                                  <a:srgbClr val="7030A0"/>
                                </a:solidFill>
                                <a:latin typeface="Cambria Math" panose="02040503050406030204" pitchFamily="18" charset="0"/>
                                <a:ea typeface="Cambria Math" panose="02040503050406030204" pitchFamily="18" charset="0"/>
                              </a:rPr>
                              <m:t> </m:t>
                            </m:r>
                          </m:den>
                        </m:f>
                      </m:e>
                    </m:box>
                  </m:oMath>
                </a14:m>
                <a:endParaRPr lang="en-US" sz="2400" dirty="0">
                  <a:solidFill>
                    <a:srgbClr val="7030A0"/>
                  </a:solidFill>
                  <a:latin typeface="Arial" panose="020B0604020202020204" pitchFamily="34"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BA6827B6-37C7-460D-89C9-C18F3D188FF7}"/>
                  </a:ext>
                </a:extLst>
              </p:cNvPr>
              <p:cNvSpPr>
                <a:spLocks noRot="1" noChangeAspect="1" noMove="1" noResize="1" noEditPoints="1" noAdjustHandles="1" noChangeArrowheads="1" noChangeShapeType="1" noTextEdit="1"/>
              </p:cNvSpPr>
              <p:nvPr/>
            </p:nvSpPr>
            <p:spPr>
              <a:xfrm>
                <a:off x="533400" y="4389052"/>
                <a:ext cx="8077200" cy="533736"/>
              </a:xfrm>
              <a:prstGeom prst="rect">
                <a:avLst/>
              </a:prstGeom>
              <a:blipFill>
                <a:blip r:embed="rId3"/>
                <a:stretch>
                  <a:fillRect l="-1208" t="-9091" b="-11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69788634-8781-4156-A48F-971288671B83}"/>
                  </a:ext>
                </a:extLst>
              </p:cNvPr>
              <p:cNvSpPr/>
              <p:nvPr/>
            </p:nvSpPr>
            <p:spPr>
              <a:xfrm>
                <a:off x="534571" y="1341951"/>
                <a:ext cx="5638800" cy="622222"/>
              </a:xfrm>
              <a:prstGeom prst="rect">
                <a:avLst/>
              </a:prstGeom>
            </p:spPr>
            <p:txBody>
              <a:bodyPr wrap="square">
                <a:spAutoFit/>
              </a:bodyPr>
              <a:lstStyle/>
              <a:p>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Here, L = 125 cm</a:t>
                </a:r>
                <a14:m>
                  <m:oMath xmlns:m="http://schemas.openxmlformats.org/officeDocument/2006/math">
                    <m:r>
                      <a:rPr lang="en-US" sz="2400" i="1" dirty="0">
                        <a:solidFill>
                          <a:srgbClr val="7030A0"/>
                        </a:solidFill>
                        <a:latin typeface="Cambria Math" panose="02040503050406030204" pitchFamily="18" charset="0"/>
                        <a:ea typeface="Cambria Math" panose="02040503050406030204" pitchFamily="18" charset="0"/>
                      </a:rPr>
                      <m:t> </m:t>
                    </m:r>
                  </m:oMath>
                </a14:m>
                <a:r>
                  <a:rPr lang="en-US" sz="24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125</m:t>
                        </m:r>
                      </m:num>
                      <m:den>
                        <m:r>
                          <a:rPr lang="en-US" sz="2400" i="1" dirty="0">
                            <a:solidFill>
                              <a:srgbClr val="7030A0"/>
                            </a:solidFill>
                            <a:latin typeface="Cambria Math" panose="02040503050406030204" pitchFamily="18" charset="0"/>
                            <a:ea typeface="Cambria Math" panose="02040503050406030204" pitchFamily="18" charset="0"/>
                          </a:rPr>
                          <m:t>1</m:t>
                        </m:r>
                        <m:r>
                          <a:rPr lang="en-US" sz="2400" b="0" i="1" dirty="0" smtClean="0">
                            <a:solidFill>
                              <a:srgbClr val="7030A0"/>
                            </a:solidFill>
                            <a:latin typeface="Cambria Math" panose="02040503050406030204" pitchFamily="18" charset="0"/>
                            <a:ea typeface="Cambria Math" panose="02040503050406030204" pitchFamily="18" charset="0"/>
                          </a:rPr>
                          <m:t>00</m:t>
                        </m:r>
                      </m:den>
                    </m:f>
                  </m:oMath>
                </a14:m>
                <a:r>
                  <a:rPr lang="en-US" sz="2400" dirty="0">
                    <a:solidFill>
                      <a:srgbClr val="7030A0"/>
                    </a:solidFill>
                    <a:latin typeface="Arial" panose="020B0604020202020204" pitchFamily="34" charset="0"/>
                    <a:cs typeface="Arial" panose="020B0604020202020204" pitchFamily="34" charset="0"/>
                  </a:rPr>
                  <a:t> = 1.25 m </a:t>
                </a:r>
                <a:endParaRPr lang="en-US" dirty="0">
                  <a:latin typeface="Arial" panose="020B0604020202020204" pitchFamily="34" charset="0"/>
                  <a:cs typeface="Arial" panose="020B0604020202020204" pitchFamily="34" charset="0"/>
                </a:endParaRPr>
              </a:p>
            </p:txBody>
          </p:sp>
        </mc:Choice>
        <mc:Fallback xmlns="">
          <p:sp>
            <p:nvSpPr>
              <p:cNvPr id="5" name="Rectangle 4">
                <a:extLst>
                  <a:ext uri="{FF2B5EF4-FFF2-40B4-BE49-F238E27FC236}">
                    <a16:creationId xmlns:a16="http://schemas.microsoft.com/office/drawing/2014/main" id="{69788634-8781-4156-A48F-971288671B83}"/>
                  </a:ext>
                </a:extLst>
              </p:cNvPr>
              <p:cNvSpPr>
                <a:spLocks noRot="1" noChangeAspect="1" noMove="1" noResize="1" noEditPoints="1" noAdjustHandles="1" noChangeArrowheads="1" noChangeShapeType="1" noTextEdit="1"/>
              </p:cNvSpPr>
              <p:nvPr/>
            </p:nvSpPr>
            <p:spPr>
              <a:xfrm>
                <a:off x="534571" y="1341951"/>
                <a:ext cx="5638800" cy="622222"/>
              </a:xfrm>
              <a:prstGeom prst="rect">
                <a:avLst/>
              </a:prstGeom>
              <a:blipFill>
                <a:blip r:embed="rId4"/>
                <a:stretch>
                  <a:fillRect l="-1730"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6C0BB29-43F1-447F-9176-8C5A35AB4876}"/>
                  </a:ext>
                </a:extLst>
              </p:cNvPr>
              <p:cNvSpPr/>
              <p:nvPr/>
            </p:nvSpPr>
            <p:spPr>
              <a:xfrm>
                <a:off x="1371600" y="1902189"/>
                <a:ext cx="5638800" cy="616964"/>
              </a:xfrm>
              <a:prstGeom prst="rect">
                <a:avLst/>
              </a:prstGeom>
            </p:spPr>
            <p:txBody>
              <a:bodyPr wrap="square">
                <a:spAutoFit/>
              </a:bodyPr>
              <a:lstStyle/>
              <a:p>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m = 2.00 gm</a:t>
                </a:r>
                <a14:m>
                  <m:oMath xmlns:m="http://schemas.openxmlformats.org/officeDocument/2006/math">
                    <m:r>
                      <a:rPr lang="en-US" sz="2400" i="1" dirty="0">
                        <a:solidFill>
                          <a:srgbClr val="7030A0"/>
                        </a:solidFill>
                        <a:latin typeface="Cambria Math" panose="02040503050406030204" pitchFamily="18" charset="0"/>
                        <a:ea typeface="Cambria Math" panose="02040503050406030204" pitchFamily="18" charset="0"/>
                      </a:rPr>
                      <m:t> </m:t>
                    </m:r>
                  </m:oMath>
                </a14:m>
                <a:r>
                  <a:rPr lang="en-US" sz="24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2</m:t>
                        </m:r>
                      </m:num>
                      <m:den>
                        <m:r>
                          <a:rPr lang="en-US" sz="2400" i="1" dirty="0">
                            <a:solidFill>
                              <a:srgbClr val="7030A0"/>
                            </a:solidFill>
                            <a:latin typeface="Cambria Math" panose="02040503050406030204" pitchFamily="18" charset="0"/>
                            <a:ea typeface="Cambria Math" panose="02040503050406030204" pitchFamily="18" charset="0"/>
                          </a:rPr>
                          <m:t>1</m:t>
                        </m:r>
                        <m:r>
                          <a:rPr lang="en-US" sz="2400" b="0" i="1" dirty="0" smtClean="0">
                            <a:solidFill>
                              <a:srgbClr val="7030A0"/>
                            </a:solidFill>
                            <a:latin typeface="Cambria Math" panose="02040503050406030204" pitchFamily="18" charset="0"/>
                            <a:ea typeface="Cambria Math" panose="02040503050406030204" pitchFamily="18" charset="0"/>
                          </a:rPr>
                          <m:t>000</m:t>
                        </m:r>
                      </m:den>
                    </m:f>
                  </m:oMath>
                </a14:m>
                <a:r>
                  <a:rPr lang="en-US" sz="2400" dirty="0">
                    <a:solidFill>
                      <a:srgbClr val="7030A0"/>
                    </a:solidFill>
                    <a:latin typeface="Arial" panose="020B0604020202020204" pitchFamily="34" charset="0"/>
                    <a:cs typeface="Arial" panose="020B0604020202020204" pitchFamily="34" charset="0"/>
                  </a:rPr>
                  <a:t> kg = 0.002 kg </a:t>
                </a:r>
                <a:endParaRPr lang="en-US" dirty="0">
                  <a:latin typeface="Arial" panose="020B0604020202020204" pitchFamily="34" charset="0"/>
                  <a:cs typeface="Arial" panose="020B0604020202020204" pitchFamily="34" charset="0"/>
                </a:endParaRPr>
              </a:p>
            </p:txBody>
          </p:sp>
        </mc:Choice>
        <mc:Fallback xmlns="">
          <p:sp>
            <p:nvSpPr>
              <p:cNvPr id="6" name="Rectangle 5">
                <a:extLst>
                  <a:ext uri="{FF2B5EF4-FFF2-40B4-BE49-F238E27FC236}">
                    <a16:creationId xmlns:a16="http://schemas.microsoft.com/office/drawing/2014/main" id="{06C0BB29-43F1-447F-9176-8C5A35AB4876}"/>
                  </a:ext>
                </a:extLst>
              </p:cNvPr>
              <p:cNvSpPr>
                <a:spLocks noRot="1" noChangeAspect="1" noMove="1" noResize="1" noEditPoints="1" noAdjustHandles="1" noChangeArrowheads="1" noChangeShapeType="1" noTextEdit="1"/>
              </p:cNvSpPr>
              <p:nvPr/>
            </p:nvSpPr>
            <p:spPr>
              <a:xfrm>
                <a:off x="1371600" y="1902189"/>
                <a:ext cx="5638800" cy="616964"/>
              </a:xfrm>
              <a:prstGeom prst="rect">
                <a:avLst/>
              </a:prstGeom>
              <a:blipFill>
                <a:blip r:embed="rId5"/>
                <a:stretch>
                  <a:fillRect l="-1622"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AA751BA-2D53-4867-856C-4FFADA73CD58}"/>
                  </a:ext>
                </a:extLst>
              </p:cNvPr>
              <p:cNvSpPr/>
              <p:nvPr/>
            </p:nvSpPr>
            <p:spPr>
              <a:xfrm>
                <a:off x="1371600" y="2536521"/>
                <a:ext cx="2440732" cy="461665"/>
              </a:xfrm>
              <a:prstGeom prst="rect">
                <a:avLst/>
              </a:prstGeom>
            </p:spPr>
            <p:txBody>
              <a:bodyPr wrap="square">
                <a:spAutoFit/>
              </a:bodyPr>
              <a:lstStyle/>
              <a:p>
                <a14:m>
                  <m:oMath xmlns:m="http://schemas.openxmlformats.org/officeDocument/2006/math">
                    <m:r>
                      <a:rPr lang="en-US" sz="2400" i="1">
                        <a:solidFill>
                          <a:srgbClr val="00B0F0"/>
                        </a:solidFill>
                        <a:latin typeface="Cambria Math" panose="02040503050406030204" pitchFamily="18" charset="0"/>
                        <a:ea typeface="Cambria Math" panose="02040503050406030204" pitchFamily="18" charset="0"/>
                      </a:rPr>
                      <m:t> </m:t>
                    </m:r>
                    <m:r>
                      <m:rPr>
                        <m:sty m:val="p"/>
                      </m:rPr>
                      <a:rPr lang="el-GR" sz="2400" i="1" smtClean="0">
                        <a:solidFill>
                          <a:srgbClr val="7030A0"/>
                        </a:solidFill>
                        <a:latin typeface="Cambria Math" panose="02040503050406030204" pitchFamily="18" charset="0"/>
                        <a:ea typeface="Cambria Math" panose="02040503050406030204" pitchFamily="18" charset="0"/>
                      </a:rPr>
                      <m:t>τ</m:t>
                    </m:r>
                  </m:oMath>
                </a14:m>
                <a:r>
                  <a:rPr lang="en-US" sz="2400" dirty="0">
                    <a:solidFill>
                      <a:srgbClr val="7030A0"/>
                    </a:solidFill>
                    <a:latin typeface="Arial" panose="020B0604020202020204" pitchFamily="34" charset="0"/>
                    <a:cs typeface="Arial" panose="020B0604020202020204" pitchFamily="34" charset="0"/>
                  </a:rPr>
                  <a:t> = 7.00 N</a:t>
                </a:r>
                <a:endParaRPr lang="en-US" sz="2400" dirty="0">
                  <a:latin typeface="Arial" panose="020B0604020202020204" pitchFamily="34" charset="0"/>
                  <a:cs typeface="Arial" panose="020B0604020202020204" pitchFamily="34" charset="0"/>
                </a:endParaRPr>
              </a:p>
            </p:txBody>
          </p:sp>
        </mc:Choice>
        <mc:Fallback xmlns="">
          <p:sp>
            <p:nvSpPr>
              <p:cNvPr id="7" name="Rectangle 6">
                <a:extLst>
                  <a:ext uri="{FF2B5EF4-FFF2-40B4-BE49-F238E27FC236}">
                    <a16:creationId xmlns:a16="http://schemas.microsoft.com/office/drawing/2014/main" id="{4AA751BA-2D53-4867-856C-4FFADA73CD58}"/>
                  </a:ext>
                </a:extLst>
              </p:cNvPr>
              <p:cNvSpPr>
                <a:spLocks noRot="1" noChangeAspect="1" noMove="1" noResize="1" noEditPoints="1" noAdjustHandles="1" noChangeArrowheads="1" noChangeShapeType="1" noTextEdit="1"/>
              </p:cNvSpPr>
              <p:nvPr/>
            </p:nvSpPr>
            <p:spPr>
              <a:xfrm>
                <a:off x="1371600" y="2536521"/>
                <a:ext cx="2440732" cy="461665"/>
              </a:xfrm>
              <a:prstGeom prst="rect">
                <a:avLst/>
              </a:prstGeom>
              <a:blipFill>
                <a:blip r:embed="rId6"/>
                <a:stretch>
                  <a:fillRect t="-9211" b="-30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ADEC18F0-CBA2-4355-B4E1-A675F6F9CA3E}"/>
                  </a:ext>
                </a:extLst>
              </p:cNvPr>
              <p:cNvSpPr/>
              <p:nvPr/>
            </p:nvSpPr>
            <p:spPr>
              <a:xfrm>
                <a:off x="1273126" y="3012259"/>
                <a:ext cx="5715000" cy="616964"/>
              </a:xfrm>
              <a:prstGeom prst="rect">
                <a:avLst/>
              </a:prstGeom>
            </p:spPr>
            <p:txBody>
              <a:bodyPr wrap="square">
                <a:spAutoFit/>
              </a:bodyPr>
              <a:lstStyle/>
              <a:p>
                <a14:m>
                  <m:oMath xmlns:m="http://schemas.openxmlformats.org/officeDocument/2006/math">
                    <m:r>
                      <m:rPr>
                        <m:sty m:val="p"/>
                      </m:rPr>
                      <a:rPr lang="en-US" sz="2400" i="0" smtClean="0">
                        <a:solidFill>
                          <a:srgbClr val="00B0F0"/>
                        </a:solidFill>
                        <a:latin typeface="Cambria Math" panose="02040503050406030204" pitchFamily="18" charset="0"/>
                        <a:ea typeface="Cambria Math" panose="02040503050406030204" pitchFamily="18" charset="0"/>
                      </a:rPr>
                      <m:t>μ</m:t>
                    </m:r>
                    <m:r>
                      <a:rPr lang="en-US" sz="2400" i="0" smtClean="0">
                        <a:solidFill>
                          <a:srgbClr val="00B0F0"/>
                        </a:solidFill>
                        <a:latin typeface="Cambria Math" panose="02040503050406030204" pitchFamily="18" charset="0"/>
                        <a:ea typeface="Cambria Math" panose="02040503050406030204" pitchFamily="18" charset="0"/>
                      </a:rPr>
                      <m:t> </m:t>
                    </m:r>
                  </m:oMath>
                </a14:m>
                <a:r>
                  <a:rPr lang="en-US" sz="2400" dirty="0">
                    <a:solidFill>
                      <a:srgbClr val="00B0F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00B0F0"/>
                            </a:solidFill>
                            <a:latin typeface="Cambria Math" panose="02040503050406030204" pitchFamily="18" charset="0"/>
                          </a:rPr>
                        </m:ctrlPr>
                      </m:fPr>
                      <m:num>
                        <m:r>
                          <m:rPr>
                            <m:sty m:val="p"/>
                          </m:rPr>
                          <a:rPr lang="en-US" sz="2400" b="0" i="0" dirty="0" smtClean="0">
                            <a:solidFill>
                              <a:srgbClr val="00B0F0"/>
                            </a:solidFill>
                            <a:latin typeface="Cambria Math" panose="02040503050406030204" pitchFamily="18" charset="0"/>
                          </a:rPr>
                          <m:t>m</m:t>
                        </m:r>
                      </m:num>
                      <m:den>
                        <m:r>
                          <m:rPr>
                            <m:sty m:val="p"/>
                          </m:rPr>
                          <a:rPr lang="en-US" sz="2400" b="0" i="0" dirty="0" smtClean="0">
                            <a:solidFill>
                              <a:srgbClr val="00B0F0"/>
                            </a:solidFill>
                            <a:latin typeface="Cambria Math" panose="02040503050406030204" pitchFamily="18" charset="0"/>
                          </a:rPr>
                          <m:t>L</m:t>
                        </m:r>
                      </m:den>
                    </m:f>
                    <m:r>
                      <a:rPr lang="en-US" sz="2400" i="1" dirty="0">
                        <a:solidFill>
                          <a:srgbClr val="00B0F0"/>
                        </a:solidFill>
                        <a:latin typeface="Cambria Math" panose="02040503050406030204" pitchFamily="18" charset="0"/>
                        <a:ea typeface="Cambria Math" panose="02040503050406030204" pitchFamily="18" charset="0"/>
                      </a:rPr>
                      <m:t> </m:t>
                    </m:r>
                  </m:oMath>
                </a14:m>
                <a:r>
                  <a:rPr lang="en-US" sz="2400" dirty="0">
                    <a:solidFill>
                      <a:srgbClr val="00B0F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00B0F0"/>
                            </a:solidFill>
                            <a:latin typeface="Cambria Math" panose="02040503050406030204" pitchFamily="18" charset="0"/>
                          </a:rPr>
                        </m:ctrlPr>
                      </m:fPr>
                      <m:num>
                        <m:r>
                          <a:rPr lang="en-US" sz="2400" b="0" i="0" dirty="0" smtClean="0">
                            <a:solidFill>
                              <a:srgbClr val="00B0F0"/>
                            </a:solidFill>
                            <a:latin typeface="Cambria Math" panose="02040503050406030204" pitchFamily="18" charset="0"/>
                          </a:rPr>
                          <m:t>0.002</m:t>
                        </m:r>
                      </m:num>
                      <m:den>
                        <m:r>
                          <a:rPr lang="en-US" sz="2400" i="0" dirty="0">
                            <a:solidFill>
                              <a:srgbClr val="00B0F0"/>
                            </a:solidFill>
                            <a:latin typeface="Cambria Math" panose="02040503050406030204" pitchFamily="18" charset="0"/>
                            <a:ea typeface="Cambria Math" panose="02040503050406030204" pitchFamily="18" charset="0"/>
                          </a:rPr>
                          <m:t>1</m:t>
                        </m:r>
                        <m:r>
                          <a:rPr lang="en-US" sz="2400" b="0" i="0" dirty="0" smtClean="0">
                            <a:solidFill>
                              <a:srgbClr val="00B0F0"/>
                            </a:solidFill>
                            <a:latin typeface="Cambria Math" panose="02040503050406030204" pitchFamily="18" charset="0"/>
                            <a:ea typeface="Cambria Math" panose="02040503050406030204" pitchFamily="18" charset="0"/>
                          </a:rPr>
                          <m:t>.25</m:t>
                        </m:r>
                      </m:den>
                    </m:f>
                  </m:oMath>
                </a14:m>
                <a:r>
                  <a:rPr lang="en-US" sz="2400" dirty="0">
                    <a:solidFill>
                      <a:srgbClr val="00B0F0"/>
                    </a:solidFill>
                    <a:latin typeface="Arial" panose="020B0604020202020204" pitchFamily="34" charset="0"/>
                    <a:cs typeface="Arial" panose="020B0604020202020204" pitchFamily="34" charset="0"/>
                  </a:rPr>
                  <a:t> kg/m = 0.0016 kg/m </a:t>
                </a:r>
              </a:p>
            </p:txBody>
          </p:sp>
        </mc:Choice>
        <mc:Fallback xmlns="">
          <p:sp>
            <p:nvSpPr>
              <p:cNvPr id="8" name="Rectangle 7">
                <a:extLst>
                  <a:ext uri="{FF2B5EF4-FFF2-40B4-BE49-F238E27FC236}">
                    <a16:creationId xmlns:a16="http://schemas.microsoft.com/office/drawing/2014/main" id="{ADEC18F0-CBA2-4355-B4E1-A675F6F9CA3E}"/>
                  </a:ext>
                </a:extLst>
              </p:cNvPr>
              <p:cNvSpPr>
                <a:spLocks noRot="1" noChangeAspect="1" noMove="1" noResize="1" noEditPoints="1" noAdjustHandles="1" noChangeArrowheads="1" noChangeShapeType="1" noTextEdit="1"/>
              </p:cNvSpPr>
              <p:nvPr/>
            </p:nvSpPr>
            <p:spPr>
              <a:xfrm>
                <a:off x="1273126" y="3012259"/>
                <a:ext cx="5715000" cy="616964"/>
              </a:xfrm>
              <a:prstGeom prst="rect">
                <a:avLst/>
              </a:prstGeom>
              <a:blipFill>
                <a:blip r:embed="rId7"/>
                <a:stretch>
                  <a:fillRect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0F33E1D1-8043-4969-AB62-C6DA7E8514F0}"/>
                  </a:ext>
                </a:extLst>
              </p:cNvPr>
              <p:cNvSpPr/>
              <p:nvPr/>
            </p:nvSpPr>
            <p:spPr>
              <a:xfrm>
                <a:off x="922268" y="4966309"/>
                <a:ext cx="6613664" cy="653128"/>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f</a:t>
                </a:r>
                <a:r>
                  <a:rPr lang="en-US" sz="2400" baseline="-25000" dirty="0">
                    <a:solidFill>
                      <a:srgbClr val="7030A0"/>
                    </a:solidFill>
                    <a:latin typeface="Arial" panose="020B0604020202020204" pitchFamily="34" charset="0"/>
                    <a:cs typeface="Arial" panose="020B0604020202020204" pitchFamily="34" charset="0"/>
                  </a:rPr>
                  <a:t>1</a:t>
                </a:r>
                <a:r>
                  <a:rPr lang="en-US" sz="2400" dirty="0">
                    <a:solidFill>
                      <a:srgbClr val="7030A0"/>
                    </a:solidFill>
                    <a:latin typeface="Arial" panose="020B0604020202020204" pitchFamily="34" charset="0"/>
                    <a:cs typeface="Arial" panose="020B0604020202020204" pitchFamily="34" charset="0"/>
                  </a:rPr>
                  <a:t> = </a:t>
                </a:r>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 </a:t>
                </a:r>
                <a14:m>
                  <m:oMath xmlns:m="http://schemas.openxmlformats.org/officeDocument/2006/math">
                    <m:box>
                      <m:boxPr>
                        <m:ctrlPr>
                          <a:rPr lang="en-US" sz="2400" i="1" dirty="0">
                            <a:solidFill>
                              <a:srgbClr val="7030A0"/>
                            </a:solidFill>
                            <a:latin typeface="Cambria Math" panose="02040503050406030204" pitchFamily="18" charset="0"/>
                          </a:rPr>
                        </m:ctrlPr>
                      </m:boxPr>
                      <m:e>
                        <m:argPr>
                          <m:argSz m:val="-1"/>
                        </m:argPr>
                        <m:f>
                          <m:fPr>
                            <m:ctrlPr>
                              <a:rPr lang="en-US" sz="2400" i="1" dirty="0">
                                <a:solidFill>
                                  <a:srgbClr val="7030A0"/>
                                </a:solidFill>
                                <a:latin typeface="Cambria Math" panose="02040503050406030204" pitchFamily="18" charset="0"/>
                              </a:rPr>
                            </m:ctrlPr>
                          </m:fPr>
                          <m:num>
                            <m:r>
                              <a:rPr lang="en-US" sz="2400" b="0" i="0" dirty="0" smtClean="0">
                                <a:solidFill>
                                  <a:srgbClr val="7030A0"/>
                                </a:solidFill>
                                <a:latin typeface="Cambria Math" panose="02040503050406030204" pitchFamily="18" charset="0"/>
                              </a:rPr>
                              <m:t>1</m:t>
                            </m:r>
                          </m:num>
                          <m:den>
                            <m:box>
                              <m:boxPr>
                                <m:ctrlPr>
                                  <a:rPr lang="en-US" sz="2400" i="1" dirty="0">
                                    <a:solidFill>
                                      <a:srgbClr val="7030A0"/>
                                    </a:solidFill>
                                    <a:latin typeface="Cambria Math" panose="02040503050406030204" pitchFamily="18" charset="0"/>
                                  </a:rPr>
                                </m:ctrlPr>
                              </m:boxPr>
                              <m:e>
                                <m:argPr>
                                  <m:argSz m:val="-1"/>
                                </m:argPr>
                                <m:r>
                                  <m:rPr>
                                    <m:brk m:alnAt="63"/>
                                  </m:rPr>
                                  <a:rPr lang="en-US" sz="2400" i="0" dirty="0">
                                    <a:solidFill>
                                      <a:srgbClr val="7030A0"/>
                                    </a:solidFill>
                                    <a:latin typeface="Cambria Math" panose="02040503050406030204" pitchFamily="18" charset="0"/>
                                  </a:rPr>
                                  <m:t>2</m:t>
                                </m:r>
                                <m:r>
                                  <m:rPr>
                                    <m:sty m:val="p"/>
                                  </m:rPr>
                                  <a:rPr lang="en-US" sz="2400" i="0" dirty="0">
                                    <a:solidFill>
                                      <a:srgbClr val="7030A0"/>
                                    </a:solidFill>
                                    <a:latin typeface="Cambria Math" panose="02040503050406030204" pitchFamily="18" charset="0"/>
                                  </a:rPr>
                                  <m:t>L</m:t>
                                </m:r>
                              </m:e>
                            </m:box>
                          </m:den>
                        </m:f>
                        <m:r>
                          <a:rPr lang="en-US" sz="2400" i="0" dirty="0">
                            <a:solidFill>
                              <a:srgbClr val="7030A0"/>
                            </a:solidFill>
                            <a:latin typeface="Cambria Math" panose="02040503050406030204" pitchFamily="18" charset="0"/>
                          </a:rPr>
                          <m:t> </m:t>
                        </m:r>
                        <m:rad>
                          <m:radPr>
                            <m:degHide m:val="on"/>
                            <m:ctrlPr>
                              <a:rPr lang="en-US" sz="2400" i="1" dirty="0">
                                <a:solidFill>
                                  <a:srgbClr val="7030A0"/>
                                </a:solidFill>
                                <a:latin typeface="Cambria Math" panose="02040503050406030204" pitchFamily="18" charset="0"/>
                                <a:ea typeface="Cambria Math" panose="02040503050406030204" pitchFamily="18" charset="0"/>
                              </a:rPr>
                            </m:ctrlPr>
                          </m:radPr>
                          <m:deg/>
                          <m:e>
                            <m:r>
                              <m:rPr>
                                <m:nor/>
                              </m:rPr>
                              <a:rPr lang="en-US" sz="2400" dirty="0">
                                <a:solidFill>
                                  <a:srgbClr val="7030A0"/>
                                </a:solidFill>
                                <a:latin typeface="Arial" panose="020B0604020202020204" pitchFamily="34" charset="0"/>
                                <a:cs typeface="Arial" panose="020B0604020202020204" pitchFamily="34" charset="0"/>
                              </a:rPr>
                              <m:t> </m:t>
                            </m:r>
                            <m:f>
                              <m:fPr>
                                <m:ctrlPr>
                                  <a:rPr lang="en-US" sz="2400" i="1">
                                    <a:solidFill>
                                      <a:srgbClr val="7030A0"/>
                                    </a:solidFill>
                                    <a:latin typeface="Cambria Math" panose="02040503050406030204" pitchFamily="18" charset="0"/>
                                  </a:rPr>
                                </m:ctrlPr>
                              </m:fPr>
                              <m:num>
                                <m:r>
                                  <m:rPr>
                                    <m:sty m:val="p"/>
                                  </m:rPr>
                                  <a:rPr lang="el-GR" sz="2400" i="0">
                                    <a:solidFill>
                                      <a:srgbClr val="7030A0"/>
                                    </a:solidFill>
                                    <a:latin typeface="Cambria Math" panose="02040503050406030204" pitchFamily="18" charset="0"/>
                                    <a:ea typeface="Cambria Math" panose="02040503050406030204" pitchFamily="18" charset="0"/>
                                  </a:rPr>
                                  <m:t>τ</m:t>
                                </m:r>
                              </m:num>
                              <m:den>
                                <m:r>
                                  <m:rPr>
                                    <m:sty m:val="p"/>
                                  </m:rPr>
                                  <a:rPr lang="en-US" sz="2400" i="0">
                                    <a:solidFill>
                                      <a:srgbClr val="7030A0"/>
                                    </a:solidFill>
                                    <a:latin typeface="Cambria Math" panose="02040503050406030204" pitchFamily="18" charset="0"/>
                                    <a:ea typeface="Cambria Math" panose="02040503050406030204" pitchFamily="18" charset="0"/>
                                  </a:rPr>
                                  <m:t>μ</m:t>
                                </m:r>
                                <m:r>
                                  <a:rPr lang="en-US" sz="2400" i="0">
                                    <a:solidFill>
                                      <a:srgbClr val="7030A0"/>
                                    </a:solidFill>
                                    <a:latin typeface="Cambria Math" panose="02040503050406030204" pitchFamily="18" charset="0"/>
                                    <a:ea typeface="Cambria Math" panose="02040503050406030204" pitchFamily="18" charset="0"/>
                                  </a:rPr>
                                  <m:t> </m:t>
                                </m:r>
                              </m:den>
                            </m:f>
                          </m:e>
                        </m:rad>
                        <m:r>
                          <a:rPr lang="en-US" sz="2400" b="0" i="0" smtClean="0">
                            <a:solidFill>
                              <a:srgbClr val="7030A0"/>
                            </a:solidFill>
                            <a:latin typeface="Cambria Math" panose="02040503050406030204" pitchFamily="18" charset="0"/>
                            <a:ea typeface="Cambria Math" panose="02040503050406030204" pitchFamily="18" charset="0"/>
                          </a:rPr>
                          <m:t> =</m:t>
                        </m:r>
                        <m:f>
                          <m:fPr>
                            <m:ctrlPr>
                              <a:rPr lang="en-US" sz="2400" i="1" dirty="0">
                                <a:solidFill>
                                  <a:srgbClr val="7030A0"/>
                                </a:solidFill>
                                <a:latin typeface="Cambria Math" panose="02040503050406030204" pitchFamily="18" charset="0"/>
                              </a:rPr>
                            </m:ctrlPr>
                          </m:fPr>
                          <m:num>
                            <m:r>
                              <a:rPr lang="en-US" sz="2400" i="0" dirty="0">
                                <a:solidFill>
                                  <a:srgbClr val="7030A0"/>
                                </a:solidFill>
                                <a:latin typeface="Cambria Math" panose="02040503050406030204" pitchFamily="18" charset="0"/>
                              </a:rPr>
                              <m:t>1</m:t>
                            </m:r>
                          </m:num>
                          <m:den>
                            <m:box>
                              <m:boxPr>
                                <m:ctrlPr>
                                  <a:rPr lang="en-US" sz="2400" i="1" dirty="0">
                                    <a:solidFill>
                                      <a:srgbClr val="7030A0"/>
                                    </a:solidFill>
                                    <a:latin typeface="Cambria Math" panose="02040503050406030204" pitchFamily="18" charset="0"/>
                                  </a:rPr>
                                </m:ctrlPr>
                              </m:boxPr>
                              <m:e>
                                <m:argPr>
                                  <m:argSz m:val="-1"/>
                                </m:argPr>
                                <m:r>
                                  <m:rPr>
                                    <m:brk m:alnAt="63"/>
                                  </m:rPr>
                                  <a:rPr lang="en-US" sz="2400" i="0" dirty="0">
                                    <a:solidFill>
                                      <a:srgbClr val="7030A0"/>
                                    </a:solidFill>
                                    <a:latin typeface="Cambria Math" panose="02040503050406030204" pitchFamily="18" charset="0"/>
                                  </a:rPr>
                                  <m:t>2</m:t>
                                </m:r>
                                <m:r>
                                  <m:rPr>
                                    <m:sty m:val="p"/>
                                  </m:rPr>
                                  <a:rPr lang="en-US" sz="2400" i="0" dirty="0">
                                    <a:solidFill>
                                      <a:srgbClr val="7030A0"/>
                                    </a:solidFill>
                                    <a:latin typeface="Cambria Math" panose="02040503050406030204" pitchFamily="18" charset="0"/>
                                  </a:rPr>
                                  <m:t>L</m:t>
                                </m:r>
                              </m:e>
                            </m:box>
                          </m:den>
                        </m:f>
                        <m:r>
                          <a:rPr lang="en-US" sz="2400" b="0" i="0" dirty="0" smtClean="0">
                            <a:solidFill>
                              <a:srgbClr val="7030A0"/>
                            </a:solidFill>
                            <a:latin typeface="Cambria Math" panose="02040503050406030204" pitchFamily="18" charset="0"/>
                          </a:rPr>
                          <m:t> </m:t>
                        </m:r>
                        <m:r>
                          <m:rPr>
                            <m:sty m:val="p"/>
                          </m:rPr>
                          <a:rPr lang="en-US" sz="2400" b="0" i="0" dirty="0" smtClean="0">
                            <a:solidFill>
                              <a:srgbClr val="7030A0"/>
                            </a:solidFill>
                            <a:latin typeface="Cambria Math" panose="02040503050406030204" pitchFamily="18" charset="0"/>
                          </a:rPr>
                          <m:t>v</m:t>
                        </m:r>
                        <m:r>
                          <a:rPr lang="en-US" sz="2400" b="0" i="0" dirty="0" smtClean="0">
                            <a:solidFill>
                              <a:srgbClr val="7030A0"/>
                            </a:solidFill>
                            <a:latin typeface="Cambria Math" panose="02040503050406030204" pitchFamily="18" charset="0"/>
                          </a:rPr>
                          <m:t>= </m:t>
                        </m:r>
                        <m:f>
                          <m:fPr>
                            <m:ctrlPr>
                              <a:rPr lang="en-US" sz="2400" i="1" dirty="0">
                                <a:solidFill>
                                  <a:srgbClr val="7030A0"/>
                                </a:solidFill>
                                <a:latin typeface="Cambria Math" panose="02040503050406030204" pitchFamily="18" charset="0"/>
                              </a:rPr>
                            </m:ctrlPr>
                          </m:fPr>
                          <m:num>
                            <m:r>
                              <a:rPr lang="en-US" sz="2400" i="0" dirty="0">
                                <a:solidFill>
                                  <a:srgbClr val="7030A0"/>
                                </a:solidFill>
                                <a:latin typeface="Cambria Math" panose="02040503050406030204" pitchFamily="18" charset="0"/>
                              </a:rPr>
                              <m:t>1</m:t>
                            </m:r>
                          </m:num>
                          <m:den>
                            <m:box>
                              <m:boxPr>
                                <m:ctrlPr>
                                  <a:rPr lang="en-US" sz="2400" i="1" dirty="0">
                                    <a:solidFill>
                                      <a:srgbClr val="7030A0"/>
                                    </a:solidFill>
                                    <a:latin typeface="Cambria Math" panose="02040503050406030204" pitchFamily="18" charset="0"/>
                                  </a:rPr>
                                </m:ctrlPr>
                              </m:boxPr>
                              <m:e>
                                <m:argPr>
                                  <m:argSz m:val="-1"/>
                                </m:argPr>
                                <m:r>
                                  <m:rPr>
                                    <m:brk m:alnAt="63"/>
                                  </m:rPr>
                                  <a:rPr lang="en-US" sz="2400" i="0" dirty="0">
                                    <a:solidFill>
                                      <a:srgbClr val="7030A0"/>
                                    </a:solidFill>
                                    <a:latin typeface="Cambria Math" panose="02040503050406030204" pitchFamily="18" charset="0"/>
                                  </a:rPr>
                                  <m:t>2</m:t>
                                </m:r>
                                <m:d>
                                  <m:dPr>
                                    <m:ctrlPr>
                                      <a:rPr lang="en-US" sz="2400" b="0" i="1" dirty="0" smtClean="0">
                                        <a:solidFill>
                                          <a:srgbClr val="7030A0"/>
                                        </a:solidFill>
                                        <a:latin typeface="Cambria Math" panose="02040503050406030204" pitchFamily="18" charset="0"/>
                                      </a:rPr>
                                    </m:ctrlPr>
                                  </m:dPr>
                                  <m:e>
                                    <m:r>
                                      <m:rPr>
                                        <m:brk m:alnAt="63"/>
                                      </m:rPr>
                                      <a:rPr lang="en-US" sz="2400" b="0" i="0" dirty="0" smtClean="0">
                                        <a:solidFill>
                                          <a:srgbClr val="7030A0"/>
                                        </a:solidFill>
                                        <a:latin typeface="Cambria Math" panose="02040503050406030204" pitchFamily="18" charset="0"/>
                                      </a:rPr>
                                      <m:t>1</m:t>
                                    </m:r>
                                    <m:r>
                                      <a:rPr lang="en-US" sz="2400" b="0" i="0" dirty="0" smtClean="0">
                                        <a:solidFill>
                                          <a:srgbClr val="7030A0"/>
                                        </a:solidFill>
                                        <a:latin typeface="Cambria Math" panose="02040503050406030204" pitchFamily="18" charset="0"/>
                                      </a:rPr>
                                      <m:t>.25</m:t>
                                    </m:r>
                                  </m:e>
                                </m:d>
                              </m:e>
                            </m:box>
                          </m:den>
                        </m:f>
                        <m:d>
                          <m:dPr>
                            <m:ctrlPr>
                              <a:rPr lang="en-US" sz="2400" b="0" i="1" dirty="0" smtClean="0">
                                <a:solidFill>
                                  <a:srgbClr val="7030A0"/>
                                </a:solidFill>
                                <a:latin typeface="Cambria Math" panose="02040503050406030204" pitchFamily="18" charset="0"/>
                              </a:rPr>
                            </m:ctrlPr>
                          </m:dPr>
                          <m:e>
                            <m:r>
                              <a:rPr lang="en-US" sz="2400" b="0" i="0" dirty="0" smtClean="0">
                                <a:solidFill>
                                  <a:srgbClr val="7030A0"/>
                                </a:solidFill>
                                <a:latin typeface="Cambria Math" panose="02040503050406030204" pitchFamily="18" charset="0"/>
                              </a:rPr>
                              <m:t>66.14</m:t>
                            </m:r>
                          </m:e>
                        </m:d>
                        <m:r>
                          <a:rPr lang="en-US" sz="2400" b="0" i="0" dirty="0" smtClean="0">
                            <a:solidFill>
                              <a:srgbClr val="7030A0"/>
                            </a:solidFill>
                            <a:latin typeface="Cambria Math" panose="02040503050406030204" pitchFamily="18" charset="0"/>
                          </a:rPr>
                          <m:t>=26.46 </m:t>
                        </m:r>
                        <m:r>
                          <m:rPr>
                            <m:sty m:val="p"/>
                          </m:rPr>
                          <a:rPr lang="en-US" sz="2400" b="0" i="0" dirty="0" smtClean="0">
                            <a:solidFill>
                              <a:srgbClr val="7030A0"/>
                            </a:solidFill>
                            <a:latin typeface="Cambria Math" panose="02040503050406030204" pitchFamily="18" charset="0"/>
                          </a:rPr>
                          <m:t>Hz</m:t>
                        </m:r>
                        <m:r>
                          <a:rPr lang="en-US" sz="2400" b="0" i="0" dirty="0" smtClean="0">
                            <a:solidFill>
                              <a:srgbClr val="7030A0"/>
                            </a:solidFill>
                            <a:latin typeface="Cambria Math" panose="02040503050406030204" pitchFamily="18" charset="0"/>
                          </a:rPr>
                          <m:t>       </m:t>
                        </m:r>
                        <m:r>
                          <m:rPr>
                            <m:sty m:val="p"/>
                          </m:rPr>
                          <a:rPr lang="en-US" sz="2400" b="0" i="0" dirty="0" smtClean="0">
                            <a:solidFill>
                              <a:srgbClr val="7030A0"/>
                            </a:solidFill>
                            <a:latin typeface="Cambria Math" panose="02040503050406030204" pitchFamily="18" charset="0"/>
                          </a:rPr>
                          <m:t>Ans</m:t>
                        </m:r>
                        <m:r>
                          <a:rPr lang="en-US" sz="2400" b="0" i="0" dirty="0" smtClean="0">
                            <a:solidFill>
                              <a:srgbClr val="7030A0"/>
                            </a:solidFill>
                            <a:latin typeface="Cambria Math" panose="02040503050406030204" pitchFamily="18" charset="0"/>
                          </a:rPr>
                          <m:t>. </m:t>
                        </m:r>
                      </m:e>
                    </m:box>
                  </m:oMath>
                </a14:m>
                <a:endParaRPr lang="en-US" sz="2400" dirty="0">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0F33E1D1-8043-4969-AB62-C6DA7E8514F0}"/>
                  </a:ext>
                </a:extLst>
              </p:cNvPr>
              <p:cNvSpPr>
                <a:spLocks noRot="1" noChangeAspect="1" noMove="1" noResize="1" noEditPoints="1" noAdjustHandles="1" noChangeArrowheads="1" noChangeShapeType="1" noTextEdit="1"/>
              </p:cNvSpPr>
              <p:nvPr/>
            </p:nvSpPr>
            <p:spPr>
              <a:xfrm>
                <a:off x="922268" y="4966309"/>
                <a:ext cx="6613664" cy="653128"/>
              </a:xfrm>
              <a:prstGeom prst="rect">
                <a:avLst/>
              </a:prstGeom>
              <a:blipFill>
                <a:blip r:embed="rId8"/>
                <a:stretch>
                  <a:fillRect l="-1382" b="-1869"/>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D2D3B802-1DF9-46A5-8E2F-371D3CBF07A9}"/>
              </a:ext>
            </a:extLst>
          </p:cNvPr>
          <p:cNvPicPr>
            <a:picLocks noChangeAspect="1"/>
          </p:cNvPicPr>
          <p:nvPr/>
        </p:nvPicPr>
        <p:blipFill>
          <a:blip r:embed="rId9"/>
          <a:stretch>
            <a:fillRect/>
          </a:stretch>
        </p:blipFill>
        <p:spPr>
          <a:xfrm>
            <a:off x="5715000" y="2435861"/>
            <a:ext cx="3190875" cy="1237278"/>
          </a:xfrm>
          <a:prstGeom prst="rect">
            <a:avLst/>
          </a:prstGeom>
        </p:spPr>
      </p:pic>
    </p:spTree>
    <p:extLst>
      <p:ext uri="{BB962C8B-B14F-4D97-AF65-F5344CB8AC3E}">
        <p14:creationId xmlns:p14="http://schemas.microsoft.com/office/powerpoint/2010/main" val="3012479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EEF8E6-116B-4906-8A1C-621A29665F77}"/>
              </a:ext>
            </a:extLst>
          </p:cNvPr>
          <p:cNvSpPr/>
          <p:nvPr/>
        </p:nvSpPr>
        <p:spPr>
          <a:xfrm>
            <a:off x="381000" y="228600"/>
            <a:ext cx="8305800" cy="1323439"/>
          </a:xfrm>
          <a:prstGeom prst="rect">
            <a:avLst/>
          </a:prstGeom>
        </p:spPr>
        <p:txBody>
          <a:bodyPr wrap="square">
            <a:spAutoFit/>
          </a:bodyPr>
          <a:lstStyle/>
          <a:p>
            <a:r>
              <a:rPr lang="en-US" sz="2000" dirty="0">
                <a:solidFill>
                  <a:srgbClr val="00B050"/>
                </a:solidFill>
                <a:latin typeface="Arial" panose="020B0604020202020204" pitchFamily="34" charset="0"/>
                <a:ea typeface="Times New Roman" panose="02020603050405020304" pitchFamily="18" charset="0"/>
                <a:cs typeface="Times New Roman" panose="02020603050405020304" pitchFamily="18" charset="0"/>
              </a:rPr>
              <a:t>85. A 120 cm length of string is stretched between fixed supports. What are the (a) longest, (b) second longest, and (c) third longest wavelength for waves traveling on the string if standing waves are to be set up? (d) Sketch those standing waves.</a:t>
            </a:r>
            <a:endParaRPr lang="en-US" sz="20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131B4B75-58A3-45C4-9459-D361BA046FC5}"/>
                  </a:ext>
                </a:extLst>
              </p:cNvPr>
              <p:cNvSpPr/>
              <p:nvPr/>
            </p:nvSpPr>
            <p:spPr>
              <a:xfrm>
                <a:off x="638147" y="1559201"/>
                <a:ext cx="5610253" cy="616964"/>
              </a:xfrm>
              <a:prstGeom prst="rect">
                <a:avLst/>
              </a:prstGeom>
            </p:spPr>
            <p:txBody>
              <a:bodyPr wrap="square">
                <a:spAutoFit/>
              </a:bodyPr>
              <a:lstStyle/>
              <a:p>
                <a:r>
                  <a:rPr lang="en-US" sz="2400" dirty="0">
                    <a:solidFill>
                      <a:srgbClr val="7030A0"/>
                    </a:solidFill>
                    <a:latin typeface="Arial" panose="020B0604020202020204" pitchFamily="34" charset="0"/>
                    <a:ea typeface="Cambria Math" panose="02040503050406030204" pitchFamily="18" charset="0"/>
                    <a:cs typeface="Arial" panose="020B0604020202020204" pitchFamily="34" charset="0"/>
                  </a:rPr>
                  <a:t>Here, L = 120 cm</a:t>
                </a:r>
                <a14:m>
                  <m:oMath xmlns:m="http://schemas.openxmlformats.org/officeDocument/2006/math">
                    <m:r>
                      <a:rPr lang="en-US" sz="2400" i="1" dirty="0">
                        <a:solidFill>
                          <a:srgbClr val="7030A0"/>
                        </a:solidFill>
                        <a:latin typeface="Cambria Math" panose="02040503050406030204" pitchFamily="18" charset="0"/>
                        <a:ea typeface="Cambria Math" panose="02040503050406030204" pitchFamily="18" charset="0"/>
                      </a:rPr>
                      <m:t> </m:t>
                    </m:r>
                  </m:oMath>
                </a14:m>
                <a:r>
                  <a:rPr lang="en-US" sz="24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120</m:t>
                        </m:r>
                      </m:num>
                      <m:den>
                        <m:r>
                          <a:rPr lang="en-US" sz="2400" i="1" dirty="0">
                            <a:solidFill>
                              <a:srgbClr val="7030A0"/>
                            </a:solidFill>
                            <a:latin typeface="Cambria Math" panose="02040503050406030204" pitchFamily="18" charset="0"/>
                            <a:ea typeface="Cambria Math" panose="02040503050406030204" pitchFamily="18" charset="0"/>
                          </a:rPr>
                          <m:t>1</m:t>
                        </m:r>
                        <m:r>
                          <a:rPr lang="en-US" sz="2400" b="0" i="1" dirty="0" smtClean="0">
                            <a:solidFill>
                              <a:srgbClr val="7030A0"/>
                            </a:solidFill>
                            <a:latin typeface="Cambria Math" panose="02040503050406030204" pitchFamily="18" charset="0"/>
                            <a:ea typeface="Cambria Math" panose="02040503050406030204" pitchFamily="18" charset="0"/>
                          </a:rPr>
                          <m:t>00</m:t>
                        </m:r>
                      </m:den>
                    </m:f>
                  </m:oMath>
                </a14:m>
                <a:r>
                  <a:rPr lang="en-US" sz="2400" dirty="0">
                    <a:solidFill>
                      <a:srgbClr val="7030A0"/>
                    </a:solidFill>
                    <a:latin typeface="Arial" panose="020B0604020202020204" pitchFamily="34" charset="0"/>
                    <a:cs typeface="Arial" panose="020B0604020202020204" pitchFamily="34" charset="0"/>
                  </a:rPr>
                  <a:t> m = 1.20 m </a:t>
                </a:r>
                <a:endParaRPr lang="en-US" dirty="0">
                  <a:latin typeface="Arial" panose="020B0604020202020204" pitchFamily="34" charset="0"/>
                  <a:cs typeface="Arial" panose="020B0604020202020204" pitchFamily="34" charset="0"/>
                </a:endParaRPr>
              </a:p>
            </p:txBody>
          </p:sp>
        </mc:Choice>
        <mc:Fallback xmlns="">
          <p:sp>
            <p:nvSpPr>
              <p:cNvPr id="3" name="Rectangle 2">
                <a:extLst>
                  <a:ext uri="{FF2B5EF4-FFF2-40B4-BE49-F238E27FC236}">
                    <a16:creationId xmlns:a16="http://schemas.microsoft.com/office/drawing/2014/main" id="{131B4B75-58A3-45C4-9459-D361BA046FC5}"/>
                  </a:ext>
                </a:extLst>
              </p:cNvPr>
              <p:cNvSpPr>
                <a:spLocks noRot="1" noChangeAspect="1" noMove="1" noResize="1" noEditPoints="1" noAdjustHandles="1" noChangeArrowheads="1" noChangeShapeType="1" noTextEdit="1"/>
              </p:cNvSpPr>
              <p:nvPr/>
            </p:nvSpPr>
            <p:spPr>
              <a:xfrm>
                <a:off x="638147" y="1559201"/>
                <a:ext cx="5610253" cy="616964"/>
              </a:xfrm>
              <a:prstGeom prst="rect">
                <a:avLst/>
              </a:prstGeom>
              <a:blipFill>
                <a:blip r:embed="rId2"/>
                <a:stretch>
                  <a:fillRect l="-1739" b="-89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76A11A59-50C3-4B37-BA6E-C51412575797}"/>
                  </a:ext>
                </a:extLst>
              </p:cNvPr>
              <p:cNvSpPr/>
              <p:nvPr/>
            </p:nvSpPr>
            <p:spPr>
              <a:xfrm>
                <a:off x="381000" y="5199543"/>
                <a:ext cx="2471053" cy="633058"/>
              </a:xfrm>
              <a:prstGeom prst="rect">
                <a:avLst/>
              </a:prstGeom>
            </p:spPr>
            <p:txBody>
              <a:bodyPr wrap="square">
                <a:spAutoFit/>
              </a:bodyPr>
              <a:lstStyle/>
              <a:p>
                <a:r>
                  <a:rPr lang="en-US" sz="2400" dirty="0">
                    <a:solidFill>
                      <a:srgbClr val="7030A0"/>
                    </a:solidFill>
                    <a:latin typeface="Arial" panose="020B0604020202020204" pitchFamily="34" charset="0"/>
                    <a:cs typeface="Arial" panose="020B0604020202020204" pitchFamily="34" charset="0"/>
                  </a:rPr>
                  <a:t>(c) </a:t>
                </a:r>
                <a14:m>
                  <m:oMath xmlns:m="http://schemas.openxmlformats.org/officeDocument/2006/math">
                    <m:f>
                      <m:fPr>
                        <m:ctrlPr>
                          <a:rPr lang="en-US" sz="2400" i="1" dirty="0" smtClean="0">
                            <a:solidFill>
                              <a:srgbClr val="7030A0"/>
                            </a:solidFill>
                            <a:latin typeface="Cambria Math" panose="02040503050406030204" pitchFamily="18" charset="0"/>
                          </a:rPr>
                        </m:ctrlPr>
                      </m:fPr>
                      <m:num>
                        <m:r>
                          <a:rPr lang="en-US" sz="2400" b="0" i="0" dirty="0" smtClean="0">
                            <a:solidFill>
                              <a:srgbClr val="7030A0"/>
                            </a:solidFill>
                            <a:latin typeface="Cambria Math" panose="02040503050406030204" pitchFamily="18" charset="0"/>
                          </a:rPr>
                          <m:t>  </m:t>
                        </m:r>
                        <m:r>
                          <m:rPr>
                            <m:sty m:val="p"/>
                          </m:rPr>
                          <a:rPr lang="en-US" sz="2400" i="0" dirty="0">
                            <a:solidFill>
                              <a:srgbClr val="7030A0"/>
                            </a:solidFill>
                            <a:latin typeface="Cambria Math" panose="02040503050406030204" pitchFamily="18" charset="0"/>
                            <a:ea typeface="Cambria Math" panose="02040503050406030204" pitchFamily="18" charset="0"/>
                          </a:rPr>
                          <m:t>λ</m:t>
                        </m:r>
                      </m:num>
                      <m:den>
                        <m:r>
                          <a:rPr lang="en-US" sz="2400" i="0" dirty="0">
                            <a:solidFill>
                              <a:srgbClr val="7030A0"/>
                            </a:solidFill>
                            <a:latin typeface="Cambria Math" panose="02040503050406030204" pitchFamily="18" charset="0"/>
                          </a:rPr>
                          <m:t>2</m:t>
                        </m:r>
                      </m:den>
                    </m:f>
                  </m:oMath>
                </a14:m>
                <a:r>
                  <a:rPr lang="en-US" sz="2400" dirty="0">
                    <a:solidFill>
                      <a:srgbClr val="7030A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7030A0"/>
                            </a:solidFill>
                            <a:latin typeface="Cambria Math" panose="02040503050406030204" pitchFamily="18" charset="0"/>
                          </a:rPr>
                        </m:ctrlPr>
                      </m:fPr>
                      <m:num>
                        <m:r>
                          <m:rPr>
                            <m:sty m:val="p"/>
                          </m:rPr>
                          <a:rPr lang="en-US" sz="2400" i="0" dirty="0">
                            <a:solidFill>
                              <a:srgbClr val="7030A0"/>
                            </a:solidFill>
                            <a:latin typeface="Cambria Math" panose="02040503050406030204" pitchFamily="18" charset="0"/>
                            <a:ea typeface="Cambria Math" panose="02040503050406030204" pitchFamily="18" charset="0"/>
                          </a:rPr>
                          <m:t>λ</m:t>
                        </m:r>
                      </m:num>
                      <m:den>
                        <m:r>
                          <a:rPr lang="en-US" sz="2400" i="0" dirty="0">
                            <a:solidFill>
                              <a:srgbClr val="7030A0"/>
                            </a:solidFill>
                            <a:latin typeface="Cambria Math" panose="02040503050406030204" pitchFamily="18" charset="0"/>
                          </a:rPr>
                          <m:t>2</m:t>
                        </m:r>
                      </m:den>
                    </m:f>
                  </m:oMath>
                </a14:m>
                <a:r>
                  <a:rPr lang="en-US" sz="2400" dirty="0">
                    <a:solidFill>
                      <a:srgbClr val="7030A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7030A0"/>
                            </a:solidFill>
                            <a:latin typeface="Cambria Math" panose="02040503050406030204" pitchFamily="18" charset="0"/>
                          </a:rPr>
                        </m:ctrlPr>
                      </m:fPr>
                      <m:num>
                        <m:r>
                          <m:rPr>
                            <m:sty m:val="p"/>
                          </m:rPr>
                          <a:rPr lang="en-US" sz="2400" i="0" dirty="0">
                            <a:solidFill>
                              <a:srgbClr val="7030A0"/>
                            </a:solidFill>
                            <a:latin typeface="Cambria Math" panose="02040503050406030204" pitchFamily="18" charset="0"/>
                            <a:ea typeface="Cambria Math" panose="02040503050406030204" pitchFamily="18" charset="0"/>
                          </a:rPr>
                          <m:t>λ</m:t>
                        </m:r>
                      </m:num>
                      <m:den>
                        <m:r>
                          <a:rPr lang="en-US" sz="2400" i="0" dirty="0">
                            <a:solidFill>
                              <a:srgbClr val="7030A0"/>
                            </a:solidFill>
                            <a:latin typeface="Cambria Math" panose="02040503050406030204" pitchFamily="18" charset="0"/>
                          </a:rPr>
                          <m:t>2</m:t>
                        </m:r>
                      </m:den>
                    </m:f>
                  </m:oMath>
                </a14:m>
                <a:r>
                  <a:rPr lang="en-US" sz="2400" dirty="0">
                    <a:solidFill>
                      <a:srgbClr val="7030A0"/>
                    </a:solidFill>
                    <a:latin typeface="Arial" panose="020B0604020202020204" pitchFamily="34" charset="0"/>
                    <a:cs typeface="Arial" panose="020B0604020202020204" pitchFamily="34" charset="0"/>
                  </a:rPr>
                  <a:t> = L</a:t>
                </a:r>
                <a:endParaRPr lang="en-US" dirty="0">
                  <a:solidFill>
                    <a:srgbClr val="7030A0"/>
                  </a:solidFill>
                  <a:latin typeface="Arial" panose="020B0604020202020204" pitchFamily="34" charset="0"/>
                  <a:cs typeface="Arial" panose="020B0604020202020204" pitchFamily="34" charset="0"/>
                </a:endParaRPr>
              </a:p>
            </p:txBody>
          </p:sp>
        </mc:Choice>
        <mc:Fallback xmlns="">
          <p:sp>
            <p:nvSpPr>
              <p:cNvPr id="4" name="Rectangle 3">
                <a:extLst>
                  <a:ext uri="{FF2B5EF4-FFF2-40B4-BE49-F238E27FC236}">
                    <a16:creationId xmlns:a16="http://schemas.microsoft.com/office/drawing/2014/main" id="{76A11A59-50C3-4B37-BA6E-C51412575797}"/>
                  </a:ext>
                </a:extLst>
              </p:cNvPr>
              <p:cNvSpPr>
                <a:spLocks noRot="1" noChangeAspect="1" noMove="1" noResize="1" noEditPoints="1" noAdjustHandles="1" noChangeArrowheads="1" noChangeShapeType="1" noTextEdit="1"/>
              </p:cNvSpPr>
              <p:nvPr/>
            </p:nvSpPr>
            <p:spPr>
              <a:xfrm>
                <a:off x="381000" y="5199543"/>
                <a:ext cx="2471053" cy="633058"/>
              </a:xfrm>
              <a:prstGeom prst="rect">
                <a:avLst/>
              </a:prstGeom>
              <a:blipFill>
                <a:blip r:embed="rId3"/>
                <a:stretch>
                  <a:fillRect l="-3951"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79F7960C-0403-4B75-8DB5-566D9A775AA0}"/>
                  </a:ext>
                </a:extLst>
              </p:cNvPr>
              <p:cNvSpPr/>
              <p:nvPr/>
            </p:nvSpPr>
            <p:spPr>
              <a:xfrm>
                <a:off x="3197802" y="5199543"/>
                <a:ext cx="1209238" cy="633058"/>
              </a:xfrm>
              <a:prstGeom prst="rect">
                <a:avLst/>
              </a:prstGeom>
            </p:spPr>
            <p:txBody>
              <a:bodyPr wrap="square">
                <a:spAutoFit/>
              </a:bodyPr>
              <a:lstStyle/>
              <a:p>
                <a14:m>
                  <m:oMath xmlns:m="http://schemas.openxmlformats.org/officeDocument/2006/math">
                    <m:f>
                      <m:fPr>
                        <m:ctrlPr>
                          <a:rPr lang="en-US" sz="2400" i="1" dirty="0" smtClean="0">
                            <a:solidFill>
                              <a:srgbClr val="7030A0"/>
                            </a:solidFill>
                            <a:latin typeface="Cambria Math" panose="02040503050406030204" pitchFamily="18" charset="0"/>
                          </a:rPr>
                        </m:ctrlPr>
                      </m:fPr>
                      <m:num>
                        <m:r>
                          <a:rPr lang="en-US" sz="2400" b="0" i="1" dirty="0" smtClean="0">
                            <a:solidFill>
                              <a:srgbClr val="7030A0"/>
                            </a:solidFill>
                            <a:latin typeface="Cambria Math" panose="02040503050406030204" pitchFamily="18" charset="0"/>
                          </a:rPr>
                          <m:t>3</m:t>
                        </m:r>
                        <m:r>
                          <a:rPr lang="en-US" sz="2400" i="1" dirty="0">
                            <a:solidFill>
                              <a:srgbClr val="7030A0"/>
                            </a:solidFill>
                            <a:latin typeface="Cambria Math" panose="02040503050406030204" pitchFamily="18" charset="0"/>
                            <a:ea typeface="Cambria Math" panose="02040503050406030204" pitchFamily="18" charset="0"/>
                          </a:rPr>
                          <m:t>𝜆</m:t>
                        </m:r>
                      </m:num>
                      <m:den>
                        <m:r>
                          <a:rPr lang="en-US" sz="2400" i="1" dirty="0">
                            <a:solidFill>
                              <a:srgbClr val="7030A0"/>
                            </a:solidFill>
                            <a:latin typeface="Cambria Math" panose="02040503050406030204" pitchFamily="18" charset="0"/>
                          </a:rPr>
                          <m:t>2</m:t>
                        </m:r>
                      </m:den>
                    </m:f>
                  </m:oMath>
                </a14:m>
                <a:r>
                  <a:rPr lang="en-US" sz="2400" dirty="0">
                    <a:solidFill>
                      <a:srgbClr val="7030A0"/>
                    </a:solidFill>
                    <a:latin typeface="Arial" panose="020B0604020202020204" pitchFamily="34" charset="0"/>
                    <a:cs typeface="Arial" panose="020B0604020202020204" pitchFamily="34" charset="0"/>
                  </a:rPr>
                  <a:t> = L</a:t>
                </a:r>
                <a:endParaRPr lang="en-US" dirty="0">
                  <a:solidFill>
                    <a:srgbClr val="7030A0"/>
                  </a:solidFill>
                </a:endParaRPr>
              </a:p>
            </p:txBody>
          </p:sp>
        </mc:Choice>
        <mc:Fallback xmlns="">
          <p:sp>
            <p:nvSpPr>
              <p:cNvPr id="5" name="Rectangle 4">
                <a:extLst>
                  <a:ext uri="{FF2B5EF4-FFF2-40B4-BE49-F238E27FC236}">
                    <a16:creationId xmlns:a16="http://schemas.microsoft.com/office/drawing/2014/main" id="{79F7960C-0403-4B75-8DB5-566D9A775AA0}"/>
                  </a:ext>
                </a:extLst>
              </p:cNvPr>
              <p:cNvSpPr>
                <a:spLocks noRot="1" noChangeAspect="1" noMove="1" noResize="1" noEditPoints="1" noAdjustHandles="1" noChangeArrowheads="1" noChangeShapeType="1" noTextEdit="1"/>
              </p:cNvSpPr>
              <p:nvPr/>
            </p:nvSpPr>
            <p:spPr>
              <a:xfrm>
                <a:off x="3197802" y="5199543"/>
                <a:ext cx="1209238" cy="633058"/>
              </a:xfrm>
              <a:prstGeom prst="rect">
                <a:avLst/>
              </a:prstGeom>
              <a:blipFill>
                <a:blip r:embed="rId4"/>
                <a:stretch>
                  <a:fillRect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BF407EC-EEFE-41EE-B627-906CAF325D6F}"/>
                  </a:ext>
                </a:extLst>
              </p:cNvPr>
              <p:cNvSpPr/>
              <p:nvPr/>
            </p:nvSpPr>
            <p:spPr>
              <a:xfrm>
                <a:off x="4495800" y="5183229"/>
                <a:ext cx="4191000" cy="632930"/>
              </a:xfrm>
              <a:prstGeom prst="rect">
                <a:avLst/>
              </a:prstGeom>
            </p:spPr>
            <p:txBody>
              <a:bodyPr wrap="square">
                <a:spAutoFit/>
              </a:bodyPr>
              <a:lstStyle/>
              <a:p>
                <a14:m>
                  <m:oMath xmlns:m="http://schemas.openxmlformats.org/officeDocument/2006/math">
                    <m:r>
                      <m:rPr>
                        <m:sty m:val="p"/>
                      </m:rPr>
                      <a:rPr lang="en-US" sz="2400" i="0" dirty="0" smtClean="0">
                        <a:solidFill>
                          <a:srgbClr val="7030A0"/>
                        </a:solidFill>
                        <a:latin typeface="Cambria Math" panose="02040503050406030204" pitchFamily="18" charset="0"/>
                        <a:ea typeface="Cambria Math" panose="02040503050406030204" pitchFamily="18" charset="0"/>
                      </a:rPr>
                      <m:t>λ</m:t>
                    </m:r>
                    <m:r>
                      <a:rPr lang="en-US" sz="2400" i="0" dirty="0" smtClean="0">
                        <a:solidFill>
                          <a:srgbClr val="7030A0"/>
                        </a:solidFill>
                        <a:latin typeface="Cambria Math" panose="02040503050406030204" pitchFamily="18" charset="0"/>
                        <a:ea typeface="Cambria Math" panose="02040503050406030204" pitchFamily="18" charset="0"/>
                      </a:rPr>
                      <m:t> </m:t>
                    </m:r>
                  </m:oMath>
                </a14:m>
                <a:r>
                  <a:rPr lang="en-US" sz="2400" dirty="0">
                    <a:solidFill>
                      <a:srgbClr val="7030A0"/>
                    </a:solidFill>
                    <a:latin typeface="Arial" panose="020B0604020202020204" pitchFamily="34" charset="0"/>
                    <a:cs typeface="Arial" panose="020B0604020202020204" pitchFamily="34" charset="0"/>
                  </a:rPr>
                  <a:t>=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i="0" dirty="0">
                            <a:solidFill>
                              <a:srgbClr val="7030A0"/>
                            </a:solidFill>
                            <a:latin typeface="Cambria Math" panose="02040503050406030204" pitchFamily="18" charset="0"/>
                          </a:rPr>
                          <m:t>2</m:t>
                        </m:r>
                        <m:r>
                          <m:rPr>
                            <m:sty m:val="p"/>
                          </m:rPr>
                          <a:rPr lang="en-US" sz="2400" i="0" dirty="0">
                            <a:solidFill>
                              <a:srgbClr val="7030A0"/>
                            </a:solidFill>
                            <a:latin typeface="Cambria Math" panose="02040503050406030204" pitchFamily="18" charset="0"/>
                          </a:rPr>
                          <m:t>L</m:t>
                        </m:r>
                      </m:num>
                      <m:den>
                        <m:r>
                          <a:rPr lang="en-US" sz="2400" i="0" dirty="0">
                            <a:solidFill>
                              <a:srgbClr val="7030A0"/>
                            </a:solidFill>
                            <a:latin typeface="Cambria Math" panose="02040503050406030204" pitchFamily="18" charset="0"/>
                          </a:rPr>
                          <m:t>3</m:t>
                        </m:r>
                      </m:den>
                    </m:f>
                  </m:oMath>
                </a14:m>
                <a:r>
                  <a:rPr lang="en-US" sz="2400" dirty="0">
                    <a:solidFill>
                      <a:srgbClr val="7030A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7030A0"/>
                            </a:solidFill>
                            <a:latin typeface="Cambria Math" panose="02040503050406030204" pitchFamily="18" charset="0"/>
                          </a:rPr>
                        </m:ctrlPr>
                      </m:fPr>
                      <m:num>
                        <m:r>
                          <a:rPr lang="en-US" sz="2400" b="0" i="0" dirty="0" smtClean="0">
                            <a:solidFill>
                              <a:srgbClr val="7030A0"/>
                            </a:solidFill>
                            <a:latin typeface="Cambria Math" panose="02040503050406030204" pitchFamily="18" charset="0"/>
                          </a:rPr>
                          <m:t>2(1.20)</m:t>
                        </m:r>
                      </m:num>
                      <m:den>
                        <m:r>
                          <a:rPr lang="en-US" sz="2400" i="0" dirty="0">
                            <a:solidFill>
                              <a:srgbClr val="7030A0"/>
                            </a:solidFill>
                            <a:latin typeface="Cambria Math" panose="02040503050406030204" pitchFamily="18" charset="0"/>
                          </a:rPr>
                          <m:t>3</m:t>
                        </m:r>
                      </m:den>
                    </m:f>
                  </m:oMath>
                </a14:m>
                <a:r>
                  <a:rPr lang="en-US" sz="2400" dirty="0">
                    <a:solidFill>
                      <a:srgbClr val="7030A0"/>
                    </a:solidFill>
                    <a:latin typeface="Arial" panose="020B0604020202020204" pitchFamily="34" charset="0"/>
                    <a:cs typeface="Arial" panose="020B0604020202020204" pitchFamily="34" charset="0"/>
                  </a:rPr>
                  <a:t> = 0.80 m  Ans. </a:t>
                </a:r>
              </a:p>
            </p:txBody>
          </p:sp>
        </mc:Choice>
        <mc:Fallback xmlns="">
          <p:sp>
            <p:nvSpPr>
              <p:cNvPr id="6" name="Rectangle 5">
                <a:extLst>
                  <a:ext uri="{FF2B5EF4-FFF2-40B4-BE49-F238E27FC236}">
                    <a16:creationId xmlns:a16="http://schemas.microsoft.com/office/drawing/2014/main" id="{FBF407EC-EEFE-41EE-B627-906CAF325D6F}"/>
                  </a:ext>
                </a:extLst>
              </p:cNvPr>
              <p:cNvSpPr>
                <a:spLocks noRot="1" noChangeAspect="1" noMove="1" noResize="1" noEditPoints="1" noAdjustHandles="1" noChangeArrowheads="1" noChangeShapeType="1" noTextEdit="1"/>
              </p:cNvSpPr>
              <p:nvPr/>
            </p:nvSpPr>
            <p:spPr>
              <a:xfrm>
                <a:off x="4495800" y="5183229"/>
                <a:ext cx="4191000" cy="632930"/>
              </a:xfrm>
              <a:prstGeom prst="rect">
                <a:avLst/>
              </a:prstGeom>
              <a:blipFill>
                <a:blip r:embed="rId5"/>
                <a:stretch>
                  <a:fillRect r="-873" b="-7692"/>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1112AA7-8E6B-4826-A51D-A8A84E858662}"/>
              </a:ext>
            </a:extLst>
          </p:cNvPr>
          <p:cNvPicPr>
            <a:picLocks noChangeAspect="1"/>
          </p:cNvPicPr>
          <p:nvPr/>
        </p:nvPicPr>
        <p:blipFill>
          <a:blip r:embed="rId6"/>
          <a:stretch>
            <a:fillRect/>
          </a:stretch>
        </p:blipFill>
        <p:spPr>
          <a:xfrm>
            <a:off x="6773482" y="1339628"/>
            <a:ext cx="2141222" cy="2470372"/>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1D1749E-A4D3-4BA1-9AE5-4B66155EC460}"/>
                  </a:ext>
                </a:extLst>
              </p:cNvPr>
              <p:cNvSpPr/>
              <p:nvPr/>
            </p:nvSpPr>
            <p:spPr>
              <a:xfrm>
                <a:off x="406829" y="2219976"/>
                <a:ext cx="1353517" cy="633058"/>
              </a:xfrm>
              <a:prstGeom prst="rect">
                <a:avLst/>
              </a:prstGeom>
            </p:spPr>
            <p:txBody>
              <a:bodyPr wrap="square">
                <a:spAutoFit/>
              </a:bodyPr>
              <a:lstStyle/>
              <a:p>
                <a:r>
                  <a:rPr lang="en-US" sz="2400" dirty="0">
                    <a:solidFill>
                      <a:srgbClr val="00B0F0"/>
                    </a:solidFill>
                    <a:latin typeface="Arial" panose="020B0604020202020204" pitchFamily="34" charset="0"/>
                    <a:cs typeface="Arial" panose="020B0604020202020204" pitchFamily="34" charset="0"/>
                  </a:rPr>
                  <a:t>(a) </a:t>
                </a:r>
                <a14:m>
                  <m:oMath xmlns:m="http://schemas.openxmlformats.org/officeDocument/2006/math">
                    <m:f>
                      <m:fPr>
                        <m:ctrlPr>
                          <a:rPr lang="en-US" sz="2400" i="1" dirty="0">
                            <a:solidFill>
                              <a:srgbClr val="00B0F0"/>
                            </a:solidFill>
                            <a:latin typeface="Cambria Math" panose="02040503050406030204" pitchFamily="18" charset="0"/>
                          </a:rPr>
                        </m:ctrlPr>
                      </m:fPr>
                      <m:num>
                        <m:r>
                          <a:rPr lang="en-US" sz="2400" i="1" dirty="0">
                            <a:solidFill>
                              <a:srgbClr val="00B0F0"/>
                            </a:solidFill>
                            <a:latin typeface="Cambria Math" panose="02040503050406030204" pitchFamily="18" charset="0"/>
                            <a:ea typeface="Cambria Math" panose="02040503050406030204" pitchFamily="18" charset="0"/>
                          </a:rPr>
                          <m:t>𝜆</m:t>
                        </m:r>
                      </m:num>
                      <m:den>
                        <m:r>
                          <a:rPr lang="en-US" sz="2400" i="1" dirty="0">
                            <a:solidFill>
                              <a:srgbClr val="00B0F0"/>
                            </a:solidFill>
                            <a:latin typeface="Cambria Math" panose="02040503050406030204" pitchFamily="18" charset="0"/>
                          </a:rPr>
                          <m:t>2</m:t>
                        </m:r>
                      </m:den>
                    </m:f>
                  </m:oMath>
                </a14:m>
                <a:r>
                  <a:rPr lang="en-US" sz="2400" dirty="0">
                    <a:solidFill>
                      <a:srgbClr val="00B0F0"/>
                    </a:solidFill>
                    <a:latin typeface="Arial" panose="020B0604020202020204" pitchFamily="34" charset="0"/>
                    <a:cs typeface="Arial" panose="020B0604020202020204" pitchFamily="34" charset="0"/>
                  </a:rPr>
                  <a:t> = L</a:t>
                </a:r>
                <a:endParaRPr lang="en-US" dirty="0">
                  <a:solidFill>
                    <a:srgbClr val="00B0F0"/>
                  </a:solidFill>
                  <a:latin typeface="Arial" panose="020B0604020202020204" pitchFamily="34" charset="0"/>
                  <a:cs typeface="Arial" panose="020B0604020202020204" pitchFamily="34" charset="0"/>
                </a:endParaRPr>
              </a:p>
            </p:txBody>
          </p:sp>
        </mc:Choice>
        <mc:Fallback xmlns="">
          <p:sp>
            <p:nvSpPr>
              <p:cNvPr id="8" name="Rectangle 7">
                <a:extLst>
                  <a:ext uri="{FF2B5EF4-FFF2-40B4-BE49-F238E27FC236}">
                    <a16:creationId xmlns:a16="http://schemas.microsoft.com/office/drawing/2014/main" id="{01D1749E-A4D3-4BA1-9AE5-4B66155EC460}"/>
                  </a:ext>
                </a:extLst>
              </p:cNvPr>
              <p:cNvSpPr>
                <a:spLocks noRot="1" noChangeAspect="1" noMove="1" noResize="1" noEditPoints="1" noAdjustHandles="1" noChangeArrowheads="1" noChangeShapeType="1" noTextEdit="1"/>
              </p:cNvSpPr>
              <p:nvPr/>
            </p:nvSpPr>
            <p:spPr>
              <a:xfrm>
                <a:off x="406829" y="2219976"/>
                <a:ext cx="1353517" cy="633058"/>
              </a:xfrm>
              <a:prstGeom prst="rect">
                <a:avLst/>
              </a:prstGeom>
              <a:blipFill>
                <a:blip r:embed="rId7"/>
                <a:stretch>
                  <a:fillRect l="-7207" r="-2252" b="-86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B99988F6-9DF0-4F33-8E58-19FC7D5106D1}"/>
                  </a:ext>
                </a:extLst>
              </p:cNvPr>
              <p:cNvSpPr/>
              <p:nvPr/>
            </p:nvSpPr>
            <p:spPr>
              <a:xfrm>
                <a:off x="2020641" y="2320853"/>
                <a:ext cx="4772797" cy="461665"/>
              </a:xfrm>
              <a:prstGeom prst="rect">
                <a:avLst/>
              </a:prstGeom>
            </p:spPr>
            <p:txBody>
              <a:bodyPr wrap="square">
                <a:spAutoFit/>
              </a:bodyPr>
              <a:lstStyle/>
              <a:p>
                <a14:m>
                  <m:oMath xmlns:m="http://schemas.openxmlformats.org/officeDocument/2006/math">
                    <m:r>
                      <a:rPr lang="en-US" sz="2400" i="1" dirty="0">
                        <a:solidFill>
                          <a:srgbClr val="00B0F0"/>
                        </a:solidFill>
                        <a:latin typeface="Cambria Math" panose="02040503050406030204" pitchFamily="18" charset="0"/>
                        <a:ea typeface="Cambria Math" panose="02040503050406030204" pitchFamily="18" charset="0"/>
                      </a:rPr>
                      <m:t>𝜆</m:t>
                    </m:r>
                    <m:r>
                      <a:rPr lang="en-US" sz="2400" i="1" dirty="0">
                        <a:solidFill>
                          <a:srgbClr val="00B0F0"/>
                        </a:solidFill>
                        <a:latin typeface="Cambria Math" panose="02040503050406030204" pitchFamily="18" charset="0"/>
                        <a:ea typeface="Cambria Math" panose="02040503050406030204" pitchFamily="18" charset="0"/>
                      </a:rPr>
                      <m:t> </m:t>
                    </m:r>
                  </m:oMath>
                </a14:m>
                <a:r>
                  <a:rPr lang="en-US" sz="2400" dirty="0">
                    <a:solidFill>
                      <a:srgbClr val="00B0F0"/>
                    </a:solidFill>
                    <a:latin typeface="Arial" panose="020B0604020202020204" pitchFamily="34" charset="0"/>
                    <a:cs typeface="Arial" panose="020B0604020202020204" pitchFamily="34" charset="0"/>
                  </a:rPr>
                  <a:t>= 2L = 2 (1.20) = 2.40 m   Ans.</a:t>
                </a:r>
                <a:endParaRPr lang="en-US" dirty="0">
                  <a:solidFill>
                    <a:srgbClr val="00B0F0"/>
                  </a:solidFill>
                  <a:latin typeface="Arial" panose="020B0604020202020204" pitchFamily="34" charset="0"/>
                  <a:cs typeface="Arial" panose="020B0604020202020204" pitchFamily="34" charset="0"/>
                </a:endParaRPr>
              </a:p>
            </p:txBody>
          </p:sp>
        </mc:Choice>
        <mc:Fallback xmlns="">
          <p:sp>
            <p:nvSpPr>
              <p:cNvPr id="9" name="Rectangle 8">
                <a:extLst>
                  <a:ext uri="{FF2B5EF4-FFF2-40B4-BE49-F238E27FC236}">
                    <a16:creationId xmlns:a16="http://schemas.microsoft.com/office/drawing/2014/main" id="{B99988F6-9DF0-4F33-8E58-19FC7D5106D1}"/>
                  </a:ext>
                </a:extLst>
              </p:cNvPr>
              <p:cNvSpPr>
                <a:spLocks noRot="1" noChangeAspect="1" noMove="1" noResize="1" noEditPoints="1" noAdjustHandles="1" noChangeArrowheads="1" noChangeShapeType="1" noTextEdit="1"/>
              </p:cNvSpPr>
              <p:nvPr/>
            </p:nvSpPr>
            <p:spPr>
              <a:xfrm>
                <a:off x="2020641" y="2320853"/>
                <a:ext cx="4772797" cy="461665"/>
              </a:xfrm>
              <a:prstGeom prst="rect">
                <a:avLst/>
              </a:prstGeom>
              <a:blipFill>
                <a:blip r:embed="rId8"/>
                <a:stretch>
                  <a:fillRect l="-383" t="-9333" b="-3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D4B71746-758F-4BCB-8C06-D43D68E70145}"/>
                  </a:ext>
                </a:extLst>
              </p:cNvPr>
              <p:cNvSpPr/>
              <p:nvPr/>
            </p:nvSpPr>
            <p:spPr>
              <a:xfrm>
                <a:off x="406829" y="3758954"/>
                <a:ext cx="1993166" cy="633058"/>
              </a:xfrm>
              <a:prstGeom prst="rect">
                <a:avLst/>
              </a:prstGeom>
            </p:spPr>
            <p:txBody>
              <a:bodyPr wrap="square">
                <a:spAutoFit/>
              </a:bodyPr>
              <a:lstStyle/>
              <a:p>
                <a:r>
                  <a:rPr lang="en-US" sz="2400" dirty="0">
                    <a:solidFill>
                      <a:srgbClr val="00B050"/>
                    </a:solidFill>
                    <a:latin typeface="Arial" panose="020B0604020202020204" pitchFamily="34" charset="0"/>
                    <a:cs typeface="Arial" panose="020B0604020202020204" pitchFamily="34" charset="0"/>
                  </a:rPr>
                  <a:t>(b) </a:t>
                </a:r>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a:t>
                </a:r>
                <a14:m>
                  <m:oMath xmlns:m="http://schemas.openxmlformats.org/officeDocument/2006/math">
                    <m:f>
                      <m:fPr>
                        <m:ctrlPr>
                          <a:rPr lang="en-US" sz="2400" i="1" dirty="0">
                            <a:solidFill>
                              <a:srgbClr val="00B050"/>
                            </a:solidFill>
                            <a:latin typeface="Cambria Math" panose="02040503050406030204" pitchFamily="18" charset="0"/>
                          </a:rPr>
                        </m:ctrlPr>
                      </m:fPr>
                      <m:num>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L</a:t>
                </a:r>
                <a:endParaRPr lang="en-US" dirty="0">
                  <a:solidFill>
                    <a:srgbClr val="00B050"/>
                  </a:solidFill>
                  <a:latin typeface="Arial" panose="020B0604020202020204" pitchFamily="34" charset="0"/>
                  <a:cs typeface="Arial" panose="020B0604020202020204" pitchFamily="34" charset="0"/>
                </a:endParaRPr>
              </a:p>
            </p:txBody>
          </p:sp>
        </mc:Choice>
        <mc:Fallback xmlns="">
          <p:sp>
            <p:nvSpPr>
              <p:cNvPr id="10" name="Rectangle 9">
                <a:extLst>
                  <a:ext uri="{FF2B5EF4-FFF2-40B4-BE49-F238E27FC236}">
                    <a16:creationId xmlns:a16="http://schemas.microsoft.com/office/drawing/2014/main" id="{D4B71746-758F-4BCB-8C06-D43D68E70145}"/>
                  </a:ext>
                </a:extLst>
              </p:cNvPr>
              <p:cNvSpPr>
                <a:spLocks noRot="1" noChangeAspect="1" noMove="1" noResize="1" noEditPoints="1" noAdjustHandles="1" noChangeArrowheads="1" noChangeShapeType="1" noTextEdit="1"/>
              </p:cNvSpPr>
              <p:nvPr/>
            </p:nvSpPr>
            <p:spPr>
              <a:xfrm>
                <a:off x="406829" y="3758954"/>
                <a:ext cx="1993166" cy="633058"/>
              </a:xfrm>
              <a:prstGeom prst="rect">
                <a:avLst/>
              </a:prstGeom>
              <a:blipFill>
                <a:blip r:embed="rId9"/>
                <a:stretch>
                  <a:fillRect l="-4893"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AE85207F-ECCA-4435-94E8-04ADDD3AF084}"/>
                  </a:ext>
                </a:extLst>
              </p:cNvPr>
              <p:cNvSpPr/>
              <p:nvPr/>
            </p:nvSpPr>
            <p:spPr>
              <a:xfrm>
                <a:off x="2599064" y="3758954"/>
                <a:ext cx="1209238" cy="633058"/>
              </a:xfrm>
              <a:prstGeom prst="rect">
                <a:avLst/>
              </a:prstGeom>
            </p:spPr>
            <p:txBody>
              <a:bodyPr wrap="square">
                <a:spAutoFit/>
              </a:bodyPr>
              <a:lstStyle/>
              <a:p>
                <a14:m>
                  <m:oMath xmlns:m="http://schemas.openxmlformats.org/officeDocument/2006/math">
                    <m:f>
                      <m:fPr>
                        <m:ctrlPr>
                          <a:rPr lang="en-US" sz="2400" i="1" dirty="0" smtClean="0">
                            <a:solidFill>
                              <a:srgbClr val="00B050"/>
                            </a:solidFill>
                            <a:latin typeface="Cambria Math" panose="02040503050406030204" pitchFamily="18" charset="0"/>
                          </a:rPr>
                        </m:ctrlPr>
                      </m:fPr>
                      <m:num>
                        <m:r>
                          <a:rPr lang="en-US" sz="2400" b="0" i="1" dirty="0" smtClean="0">
                            <a:solidFill>
                              <a:srgbClr val="00B050"/>
                            </a:solidFill>
                            <a:latin typeface="Cambria Math" panose="02040503050406030204" pitchFamily="18" charset="0"/>
                          </a:rPr>
                          <m:t>2</m:t>
                        </m:r>
                        <m:r>
                          <a:rPr lang="en-US" sz="2400" i="1" dirty="0">
                            <a:solidFill>
                              <a:srgbClr val="00B050"/>
                            </a:solidFill>
                            <a:latin typeface="Cambria Math" panose="02040503050406030204" pitchFamily="18" charset="0"/>
                            <a:ea typeface="Cambria Math" panose="02040503050406030204" pitchFamily="18" charset="0"/>
                          </a:rPr>
                          <m:t>𝜆</m:t>
                        </m:r>
                      </m:num>
                      <m:den>
                        <m:r>
                          <a:rPr lang="en-US" sz="2400" i="1" dirty="0">
                            <a:solidFill>
                              <a:srgbClr val="00B050"/>
                            </a:solidFill>
                            <a:latin typeface="Cambria Math" panose="02040503050406030204" pitchFamily="18" charset="0"/>
                          </a:rPr>
                          <m:t>2</m:t>
                        </m:r>
                      </m:den>
                    </m:f>
                  </m:oMath>
                </a14:m>
                <a:r>
                  <a:rPr lang="en-US" sz="2400" dirty="0">
                    <a:solidFill>
                      <a:srgbClr val="00B050"/>
                    </a:solidFill>
                    <a:latin typeface="Arial" panose="020B0604020202020204" pitchFamily="34" charset="0"/>
                    <a:cs typeface="Arial" panose="020B0604020202020204" pitchFamily="34" charset="0"/>
                  </a:rPr>
                  <a:t> = L</a:t>
                </a:r>
                <a:endParaRPr lang="en-US" dirty="0">
                  <a:solidFill>
                    <a:srgbClr val="00B0F0"/>
                  </a:solidFill>
                  <a:latin typeface="Arial" panose="020B0604020202020204" pitchFamily="34" charset="0"/>
                  <a:cs typeface="Arial" panose="020B0604020202020204" pitchFamily="34" charset="0"/>
                </a:endParaRPr>
              </a:p>
            </p:txBody>
          </p:sp>
        </mc:Choice>
        <mc:Fallback xmlns="">
          <p:sp>
            <p:nvSpPr>
              <p:cNvPr id="11" name="Rectangle 10">
                <a:extLst>
                  <a:ext uri="{FF2B5EF4-FFF2-40B4-BE49-F238E27FC236}">
                    <a16:creationId xmlns:a16="http://schemas.microsoft.com/office/drawing/2014/main" id="{AE85207F-ECCA-4435-94E8-04ADDD3AF084}"/>
                  </a:ext>
                </a:extLst>
              </p:cNvPr>
              <p:cNvSpPr>
                <a:spLocks noRot="1" noChangeAspect="1" noMove="1" noResize="1" noEditPoints="1" noAdjustHandles="1" noChangeArrowheads="1" noChangeShapeType="1" noTextEdit="1"/>
              </p:cNvSpPr>
              <p:nvPr/>
            </p:nvSpPr>
            <p:spPr>
              <a:xfrm>
                <a:off x="2599064" y="3758954"/>
                <a:ext cx="1209238" cy="633058"/>
              </a:xfrm>
              <a:prstGeom prst="rect">
                <a:avLst/>
              </a:prstGeom>
              <a:blipFill>
                <a:blip r:embed="rId10"/>
                <a:stretch>
                  <a:fillRect b="-97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4F29B0DF-8B50-41FB-B6E8-2DF92768D10C}"/>
                  </a:ext>
                </a:extLst>
              </p:cNvPr>
              <p:cNvSpPr/>
              <p:nvPr/>
            </p:nvSpPr>
            <p:spPr>
              <a:xfrm>
                <a:off x="3972202" y="3817162"/>
                <a:ext cx="3219232" cy="461665"/>
              </a:xfrm>
              <a:prstGeom prst="rect">
                <a:avLst/>
              </a:prstGeom>
            </p:spPr>
            <p:txBody>
              <a:bodyPr wrap="square">
                <a:spAutoFit/>
              </a:bodyPr>
              <a:lstStyle/>
              <a:p>
                <a14:m>
                  <m:oMath xmlns:m="http://schemas.openxmlformats.org/officeDocument/2006/math">
                    <m:r>
                      <m:rPr>
                        <m:sty m:val="p"/>
                      </m:rPr>
                      <a:rPr lang="en-US" sz="2400" i="0" dirty="0" smtClean="0">
                        <a:solidFill>
                          <a:srgbClr val="00B050"/>
                        </a:solidFill>
                        <a:latin typeface="Cambria Math" panose="02040503050406030204" pitchFamily="18" charset="0"/>
                        <a:ea typeface="Cambria Math" panose="02040503050406030204" pitchFamily="18" charset="0"/>
                      </a:rPr>
                      <m:t>λ</m:t>
                    </m:r>
                    <m:r>
                      <a:rPr lang="en-US" sz="2400" i="0" dirty="0" smtClean="0">
                        <a:solidFill>
                          <a:srgbClr val="00B050"/>
                        </a:solidFill>
                        <a:latin typeface="Cambria Math" panose="02040503050406030204" pitchFamily="18" charset="0"/>
                        <a:ea typeface="Cambria Math" panose="02040503050406030204" pitchFamily="18" charset="0"/>
                      </a:rPr>
                      <m:t> </m:t>
                    </m:r>
                  </m:oMath>
                </a14:m>
                <a:r>
                  <a:rPr lang="en-US" sz="2400" dirty="0">
                    <a:solidFill>
                      <a:srgbClr val="00B050"/>
                    </a:solidFill>
                    <a:latin typeface="Arial" panose="020B0604020202020204" pitchFamily="34" charset="0"/>
                    <a:cs typeface="Arial" panose="020B0604020202020204" pitchFamily="34" charset="0"/>
                  </a:rPr>
                  <a:t>= L = 1.20m   Ans.</a:t>
                </a:r>
                <a:endParaRPr lang="en-US" dirty="0">
                  <a:solidFill>
                    <a:srgbClr val="00B050"/>
                  </a:solidFill>
                  <a:latin typeface="Arial" panose="020B0604020202020204" pitchFamily="34" charset="0"/>
                  <a:cs typeface="Arial" panose="020B0604020202020204" pitchFamily="34" charset="0"/>
                </a:endParaRPr>
              </a:p>
            </p:txBody>
          </p:sp>
        </mc:Choice>
        <mc:Fallback xmlns="">
          <p:sp>
            <p:nvSpPr>
              <p:cNvPr id="13" name="Rectangle 12">
                <a:extLst>
                  <a:ext uri="{FF2B5EF4-FFF2-40B4-BE49-F238E27FC236}">
                    <a16:creationId xmlns:a16="http://schemas.microsoft.com/office/drawing/2014/main" id="{4F29B0DF-8B50-41FB-B6E8-2DF92768D10C}"/>
                  </a:ext>
                </a:extLst>
              </p:cNvPr>
              <p:cNvSpPr>
                <a:spLocks noRot="1" noChangeAspect="1" noMove="1" noResize="1" noEditPoints="1" noAdjustHandles="1" noChangeArrowheads="1" noChangeShapeType="1" noTextEdit="1"/>
              </p:cNvSpPr>
              <p:nvPr/>
            </p:nvSpPr>
            <p:spPr>
              <a:xfrm>
                <a:off x="3972202" y="3817162"/>
                <a:ext cx="3219232" cy="461665"/>
              </a:xfrm>
              <a:prstGeom prst="rect">
                <a:avLst/>
              </a:prstGeom>
              <a:blipFill>
                <a:blip r:embed="rId11"/>
                <a:stretch>
                  <a:fillRect l="-568" t="-9211" b="-30263"/>
                </a:stretch>
              </a:blipFill>
            </p:spPr>
            <p:txBody>
              <a:bodyPr/>
              <a:lstStyle/>
              <a:p>
                <a:r>
                  <a:rPr lang="en-US">
                    <a:noFill/>
                  </a:rPr>
                  <a:t> </a:t>
                </a:r>
              </a:p>
            </p:txBody>
          </p:sp>
        </mc:Fallback>
      </mc:AlternateContent>
    </p:spTree>
    <p:extLst>
      <p:ext uri="{BB962C8B-B14F-4D97-AF65-F5344CB8AC3E}">
        <p14:creationId xmlns:p14="http://schemas.microsoft.com/office/powerpoint/2010/main" val="288451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A03422-EABE-4AE6-AEEB-61D78329A89A}"/>
              </a:ext>
            </a:extLst>
          </p:cNvPr>
          <p:cNvSpPr txBox="1"/>
          <p:nvPr/>
        </p:nvSpPr>
        <p:spPr>
          <a:xfrm>
            <a:off x="533400" y="457200"/>
            <a:ext cx="7162800" cy="95410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Corbel" panose="020B0503020204020204"/>
                <a:ea typeface="+mn-ea"/>
                <a:cs typeface="+mn-cs"/>
              </a:rPr>
              <a:t>Additional  problem:</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0B0F0"/>
                </a:solidFill>
                <a:effectLst/>
                <a:uLnTx/>
                <a:uFillTx/>
                <a:latin typeface="Corbel" panose="020B0503020204020204"/>
                <a:ea typeface="+mn-ea"/>
                <a:cs typeface="+mn-cs"/>
              </a:rPr>
              <a:t>Sample problems 16.06, page: 469</a:t>
            </a:r>
          </a:p>
        </p:txBody>
      </p:sp>
    </p:spTree>
    <p:extLst>
      <p:ext uri="{BB962C8B-B14F-4D97-AF65-F5344CB8AC3E}">
        <p14:creationId xmlns:p14="http://schemas.microsoft.com/office/powerpoint/2010/main" val="888485743"/>
      </p:ext>
    </p:extLst>
  </p:cSld>
  <p:clrMapOvr>
    <a:masterClrMapping/>
  </p:clrMapOvr>
</p:sld>
</file>

<file path=ppt/theme/theme1.xml><?xml version="1.0" encoding="utf-8"?>
<a:theme xmlns:a="http://schemas.openxmlformats.org/drawingml/2006/main" name="Basis">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f361e67a103f7b186226d74d81b465cb">
  <xsd:schema xmlns:xsd="http://www.w3.org/2001/XMLSchema" xmlns:xs="http://www.w3.org/2001/XMLSchema" xmlns:p="http://schemas.microsoft.com/office/2006/metadata/properties" xmlns:ns2="a12ddc03-b357-499c-864f-c6204d3dd0f9" targetNamespace="http://schemas.microsoft.com/office/2006/metadata/properties" ma:root="true" ma:fieldsID="902c0b63b2fb4e35a9a9cd4607726096" ns2:_="">
    <xsd:import namespace="a12ddc03-b357-499c-864f-c6204d3dd0f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6E1A469-3615-497F-B72F-CD4E6ABA933D}"/>
</file>

<file path=customXml/itemProps2.xml><?xml version="1.0" encoding="utf-8"?>
<ds:datastoreItem xmlns:ds="http://schemas.openxmlformats.org/officeDocument/2006/customXml" ds:itemID="{B4CB2663-A65D-4E20-BBEB-6DCA61A54416}"/>
</file>

<file path=customXml/itemProps3.xml><?xml version="1.0" encoding="utf-8"?>
<ds:datastoreItem xmlns:ds="http://schemas.openxmlformats.org/officeDocument/2006/customXml" ds:itemID="{3342222A-8195-4163-A512-7BD5FA14DE71}"/>
</file>

<file path=docProps/app.xml><?xml version="1.0" encoding="utf-8"?>
<Properties xmlns="http://schemas.openxmlformats.org/officeDocument/2006/extended-properties" xmlns:vt="http://schemas.openxmlformats.org/officeDocument/2006/docPropsVTypes">
  <Template>TM03457444[[fn=Basis]]</Template>
  <TotalTime>4274</TotalTime>
  <Words>651</Words>
  <Application>Microsoft Office PowerPoint</Application>
  <PresentationFormat>On-screen Show (4:3)</PresentationFormat>
  <Paragraphs>53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Cambria Math</vt:lpstr>
      <vt:lpstr>Corbel</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North Carolina at Chapel Hill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mbhuiyan</dc:creator>
  <cp:lastModifiedBy>Dr. Md. Nurul Kabir Bhuiyan</cp:lastModifiedBy>
  <cp:revision>499</cp:revision>
  <dcterms:created xsi:type="dcterms:W3CDTF">2014-05-19T15:46:11Z</dcterms:created>
  <dcterms:modified xsi:type="dcterms:W3CDTF">2021-10-28T13:18:50Z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