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5" r:id="rId4"/>
    <p:sldId id="266" r:id="rId5"/>
    <p:sldId id="268" r:id="rId6"/>
    <p:sldId id="269" r:id="rId7"/>
    <p:sldId id="289" r:id="rId8"/>
    <p:sldId id="270" r:id="rId9"/>
    <p:sldId id="271" r:id="rId10"/>
    <p:sldId id="274" r:id="rId11"/>
    <p:sldId id="273" r:id="rId12"/>
    <p:sldId id="275" r:id="rId13"/>
    <p:sldId id="306" r:id="rId14"/>
    <p:sldId id="276" r:id="rId15"/>
    <p:sldId id="277" r:id="rId16"/>
    <p:sldId id="291" r:id="rId17"/>
    <p:sldId id="292" r:id="rId18"/>
    <p:sldId id="293" r:id="rId19"/>
    <p:sldId id="279" r:id="rId20"/>
    <p:sldId id="307" r:id="rId21"/>
    <p:sldId id="280" r:id="rId22"/>
    <p:sldId id="296" r:id="rId23"/>
    <p:sldId id="295" r:id="rId24"/>
    <p:sldId id="298" r:id="rId25"/>
    <p:sldId id="297" r:id="rId26"/>
    <p:sldId id="300" r:id="rId27"/>
    <p:sldId id="299" r:id="rId28"/>
    <p:sldId id="301" r:id="rId29"/>
    <p:sldId id="302" r:id="rId30"/>
    <p:sldId id="303" r:id="rId31"/>
    <p:sldId id="304" r:id="rId32"/>
    <p:sldId id="308" r:id="rId33"/>
    <p:sldId id="264" r:id="rId34"/>
    <p:sldId id="265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5E98-7515-42E0-87B7-22D557EFE514}" type="datetimeFigureOut">
              <a:rPr lang="en-US" smtClean="0"/>
              <a:t>04/29/2020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A81D-13CD-47A2-956D-5516C11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4C6-6FA6-400D-8E45-5D064009DC6A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0E51-22D3-4B32-BA0C-00EEC898CBB6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580B-5C6D-4A5E-80E0-9E32ABA601EB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BD27-D52B-439F-AC09-8B0E9F96BC3F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33A5-1B46-48AD-A579-128CF9ED56BA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F40-0BC0-45A4-85F2-DF71B1B3F8DC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E-5F7A-4FC9-9EFC-0F614739727E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3CC-2345-4219-B203-E63F637E4A8E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90D-7FAC-402E-A129-10F748A4A234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28C-342D-404C-8532-BFF3FDD2DCC2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86D8-3973-4622-8C24-DE381D5DCD79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F98C-658A-4C44-8B8D-56FDDD532098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D2C1-EFA4-4C26-A11A-D384A8171E65}" type="datetime1">
              <a:rPr lang="en-US" smtClean="0"/>
              <a:t>04/29/2020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75-DB6F-4BC8-B558-A451BCC0EC52}" type="datetime1">
              <a:rPr lang="en-US" smtClean="0"/>
              <a:t>04/29/2020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B99-1AC2-4958-B22B-7A450393C15A}" type="datetime1">
              <a:rPr lang="en-US" smtClean="0"/>
              <a:t>04/29/2020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F473-454C-4FA0-883B-42C320EAF4F4}" type="datetime1">
              <a:rPr lang="en-US" smtClean="0"/>
              <a:t>04/29/2020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86EEB23-D9D5-4577-B968-6D5E2439D3F5}" type="datetime1">
              <a:rPr lang="en-US" smtClean="0"/>
              <a:t>04/29/2020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interfac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Interface, Indexer &amp; Delegates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481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Md.</a:t>
                      </a:r>
                      <a:r>
                        <a:rPr lang="en-US" i="1" baseline="0" dirty="0" smtClean="0"/>
                        <a:t> Hasibul Hasan, hasib.hasan@aiub.edu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achieve security - hide certain details and only show the important details of an object (interface</a:t>
            </a:r>
            <a:r>
              <a:rPr lang="en-US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does not support "multiple inheritance" (a class can only inherit from one base class). However, it can be achieved with interfaces, because the class can implement multiple interfaces.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implement multiple interfaces, separate them with a </a:t>
            </a:r>
            <a:r>
              <a:rPr lang="en-US" dirty="0" smtClean="0"/>
              <a:t>comma.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Inherited class must implement all members of interface otherwise it will become </a:t>
            </a:r>
            <a:r>
              <a:rPr lang="en-US" b="1" i="1" dirty="0" smtClean="0"/>
              <a:t>abstract</a:t>
            </a:r>
            <a:r>
              <a:rPr lang="en-US" dirty="0" smtClean="0"/>
              <a:t> also.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Structure can also implement interfaces.</a:t>
            </a:r>
          </a:p>
          <a:p>
            <a:endParaRPr lang="en-US" dirty="0" smtClean="0"/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DemoClass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</a:rPr>
              <a:t>IFirstInterface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ISecondInterface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………………………………………………</a:t>
            </a:r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Why and When to use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846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Explicit implementation is useful when class is implementing multiple interface thereby it is more readable and eliminates the confusion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also useful if interfaces have same method name coincidently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not use </a:t>
            </a:r>
            <a:r>
              <a:rPr lang="en-US" i="1" dirty="0"/>
              <a:t>public</a:t>
            </a:r>
            <a:r>
              <a:rPr lang="en-US" dirty="0"/>
              <a:t> modifier with an explicit implementation. It will give compile time error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can be multiple classes or </a:t>
            </a:r>
            <a:r>
              <a:rPr lang="en-US" dirty="0" err="1"/>
              <a:t>structs</a:t>
            </a:r>
            <a:r>
              <a:rPr lang="en-US" dirty="0"/>
              <a:t> that implements the same interface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interface explicitly using </a:t>
            </a:r>
            <a:r>
              <a:rPr lang="en-US" dirty="0" err="1"/>
              <a:t>InterfaceName</a:t>
            </a:r>
            <a:r>
              <a:rPr lang="en-US" dirty="0"/>
              <a:t>. with all the members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inherit one or more interfaces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See example: </a:t>
            </a:r>
            <a:r>
              <a:rPr lang="en-US" dirty="0">
                <a:hlinkClick r:id="rId2"/>
              </a:rPr>
              <a:t>https://www.tutorialsteacher.com/csharp/csharp-interface</a:t>
            </a:r>
            <a:endParaRPr lang="en-US" dirty="0" smtClean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Explicit Interface Implementation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832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know you can’t create or call constructor of interface but by implementing the interface one can create interface type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members from individual interface can be called using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code snippet where </a:t>
            </a:r>
            <a:r>
              <a:rPr lang="en-US" b="1" dirty="0" smtClean="0"/>
              <a:t>Test</a:t>
            </a:r>
            <a:r>
              <a:rPr lang="en-US" dirty="0" smtClean="0"/>
              <a:t> class implements </a:t>
            </a:r>
            <a:r>
              <a:rPr lang="en-US" b="1" i="1" dirty="0" smtClean="0"/>
              <a:t>ITest1 </a:t>
            </a:r>
            <a:r>
              <a:rPr lang="en-US" dirty="0" smtClean="0"/>
              <a:t>&amp;</a:t>
            </a:r>
            <a:r>
              <a:rPr lang="en-US" b="1" i="1" dirty="0" smtClean="0"/>
              <a:t> ITest2</a:t>
            </a:r>
            <a:r>
              <a:rPr lang="en-US" dirty="0" smtClean="0"/>
              <a:t> interface containing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Method1()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Method2()</a:t>
            </a:r>
          </a:p>
          <a:p>
            <a:endParaRPr lang="en-US" dirty="0"/>
          </a:p>
          <a:p>
            <a:r>
              <a:rPr lang="en-US" sz="1600" dirty="0" smtClean="0">
                <a:latin typeface="Consolas" panose="020B0609020204030204" pitchFamily="49" charset="0"/>
              </a:rPr>
              <a:t>ITest1 t1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smtClean="0">
                <a:latin typeface="Consolas" panose="020B0609020204030204" pitchFamily="49" charset="0"/>
              </a:rPr>
              <a:t>Test();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t1.Method1();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ITest2 t2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smtClean="0">
                <a:latin typeface="Consolas" panose="020B0609020204030204" pitchFamily="49" charset="0"/>
              </a:rPr>
              <a:t>Test();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t2.Method2();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Interface Type Variables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312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Monotype Corsiva" panose="03010101010201010101" pitchFamily="66" charset="0"/>
              </a:rPr>
              <a:t>Indexer</a:t>
            </a:r>
            <a:endParaRPr lang="en-US" sz="8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enable objects to be indexed in a similar manner to arrays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Indexer is a special type of property that allows a class or structure to be accessed like an array for its private collection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indexer can be defined the same way as property with </a:t>
            </a:r>
            <a:r>
              <a:rPr lang="en-US" b="1" dirty="0"/>
              <a:t>this</a:t>
            </a:r>
            <a:r>
              <a:rPr lang="en-US" dirty="0"/>
              <a:t> keyword and square brackets </a:t>
            </a:r>
            <a:r>
              <a:rPr lang="en-US" dirty="0" smtClean="0"/>
              <a:t>[]. Following is general syntax for indexer declaration.</a:t>
            </a:r>
          </a:p>
          <a:p>
            <a:endParaRPr lang="en-US" dirty="0" smtClean="0"/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&lt;return type&gt; this[&lt;parameter type&gt; index]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get{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// return the value from the specified index of an internal collection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set{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    // set values at the specified index in an internal collection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}</a:t>
            </a:r>
            <a:endParaRPr lang="en-US" sz="15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 is used to define the indexer.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get </a:t>
            </a:r>
            <a:r>
              <a:rPr lang="en-US" dirty="0" err="1"/>
              <a:t>accessor</a:t>
            </a:r>
            <a:r>
              <a:rPr lang="en-US" dirty="0"/>
              <a:t> returns a value. A set </a:t>
            </a:r>
            <a:r>
              <a:rPr lang="en-US" dirty="0" err="1"/>
              <a:t>accessor</a:t>
            </a:r>
            <a:r>
              <a:rPr lang="en-US" dirty="0"/>
              <a:t> assigns a value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value keyword is used to define the value being assigned by the set indexer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do not have to be indexed by an integer value; it is up to you how to define the specific look-up mechanism.</a:t>
            </a:r>
          </a:p>
        </p:txBody>
      </p:sp>
    </p:spTree>
    <p:extLst>
      <p:ext uri="{BB962C8B-B14F-4D97-AF65-F5344CB8AC3E}">
        <p14:creationId xmlns:p14="http://schemas.microsoft.com/office/powerpoint/2010/main" val="16600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65393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6B531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The following example defines a generic </a:t>
            </a:r>
            <a:r>
              <a:rPr lang="en-US" sz="1400" dirty="0" smtClean="0">
                <a:solidFill>
                  <a:srgbClr val="76B531"/>
                </a:solidFill>
                <a:latin typeface="Consolas" panose="020B0609020204030204" pitchFamily="49" charset="0"/>
              </a:rPr>
              <a:t>class with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simple get and set </a:t>
            </a:r>
            <a:r>
              <a:rPr lang="en-US" sz="1400" dirty="0" err="1">
                <a:solidFill>
                  <a:srgbClr val="76B531"/>
                </a:solidFill>
                <a:latin typeface="Consolas" panose="020B0609020204030204" pitchFamily="49" charset="0"/>
              </a:rPr>
              <a:t>accessor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 methods to assign and retrieve values</a:t>
            </a:r>
            <a:r>
              <a:rPr lang="en-US" sz="1400" dirty="0" smtClean="0">
                <a:solidFill>
                  <a:srgbClr val="76B53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using System;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SampleCollection</a:t>
            </a:r>
            <a:r>
              <a:rPr lang="en-US" sz="1400" dirty="0">
                <a:latin typeface="Consolas" panose="020B0609020204030204" pitchFamily="49" charset="0"/>
              </a:rPr>
              <a:t>&lt;T&gt;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Declare an array to store the data elements.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private 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 = new T[100];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Define the indexer to allow client code to use [] </a:t>
            </a:r>
            <a:r>
              <a:rPr lang="en-US" sz="1400" dirty="0">
                <a:latin typeface="Consolas" panose="020B0609020204030204" pitchFamily="49" charset="0"/>
              </a:rPr>
              <a:t>notation.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public T this[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get { return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set {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value;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Program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static void Main()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SampleCollection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[0] = "Hello, World";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The example displays the following output:</a:t>
            </a:r>
          </a:p>
          <a:p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      Hello, World.</a:t>
            </a:r>
          </a:p>
        </p:txBody>
      </p:sp>
    </p:spTree>
    <p:extLst>
      <p:ext uri="{BB962C8B-B14F-4D97-AF65-F5344CB8AC3E}">
        <p14:creationId xmlns:p14="http://schemas.microsoft.com/office/powerpoint/2010/main" val="34805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can be overloaded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can have more than one formal parameter, for example, when accessing a two-dimensional array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overloaded with the different data types for </a:t>
            </a:r>
            <a:r>
              <a:rPr lang="en-US" dirty="0" smtClean="0"/>
              <a:t>index or number of parameters can be different.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Indexer Overload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824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Expression-bodied members provide a simplified syntax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Note that </a:t>
            </a:r>
            <a:r>
              <a:rPr lang="en-US" b="1" dirty="0"/>
              <a:t>=&gt;</a:t>
            </a:r>
            <a:r>
              <a:rPr lang="en-US" dirty="0"/>
              <a:t> introduces the expression body.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Starting with C# 7.0, both the get and set </a:t>
            </a:r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can be an implemented as expression-bodied members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case, both get and set keywords must be used</a:t>
            </a:r>
            <a:r>
              <a:rPr lang="en-US" dirty="0" smtClean="0"/>
              <a:t>.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   // </a:t>
            </a:r>
            <a:r>
              <a:rPr lang="en-US" sz="1400" dirty="0">
                <a:latin typeface="Consolas" panose="020B0609020204030204" pitchFamily="49" charset="0"/>
              </a:rPr>
              <a:t>Declare an array to store the data elements.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private 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 = new T[100];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// Define the indexer to allow client code to use [] notation.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public T this[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   get =&gt;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   set =&gt;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value;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}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Expression Body </a:t>
            </a:r>
            <a:r>
              <a:rPr lang="en-US" dirty="0" err="1" smtClean="0"/>
              <a:t>Defination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313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Comparison Between Properties and Indexers</a:t>
            </a:r>
            <a:endParaRPr lang="en-FI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33788"/>
              </p:ext>
            </p:extLst>
          </p:nvPr>
        </p:nvGraphicFramePr>
        <p:xfrm>
          <a:off x="304801" y="2117719"/>
          <a:ext cx="8548254" cy="3846413"/>
        </p:xfrm>
        <a:graphic>
          <a:graphicData uri="http://schemas.openxmlformats.org/drawingml/2006/table">
            <a:tbl>
              <a:tblPr/>
              <a:tblGrid>
                <a:gridCol w="4274127">
                  <a:extLst>
                    <a:ext uri="{9D8B030D-6E8A-4147-A177-3AD203B41FA5}">
                      <a16:colId xmlns:a16="http://schemas.microsoft.com/office/drawing/2014/main" val="502255569"/>
                    </a:ext>
                  </a:extLst>
                </a:gridCol>
                <a:gridCol w="4274127">
                  <a:extLst>
                    <a:ext uri="{9D8B030D-6E8A-4147-A177-3AD203B41FA5}">
                      <a16:colId xmlns:a16="http://schemas.microsoft.com/office/drawing/2014/main" val="2727489939"/>
                    </a:ext>
                  </a:extLst>
                </a:gridCol>
              </a:tblGrid>
              <a:tr h="2933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65452" marR="65452" marT="32726" marB="32726">
                    <a:lnL w="12700" cap="flat" cmpd="sng" algn="ctr">
                      <a:solidFill>
                        <a:srgbClr val="308A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Indexer</a:t>
                      </a:r>
                    </a:p>
                  </a:txBody>
                  <a:tcPr marL="65452" marR="65452" marT="32726" marB="32726">
                    <a:lnL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55339"/>
                  </a:ext>
                </a:extLst>
              </a:tr>
              <a:tr h="720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Allows methods to be called as if they were public data members.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Allows elements of an internal collection of an object to be accessed by using array notation on the object itself.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06134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Accessed through a simple name.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Accessed through an index.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99693"/>
                  </a:ext>
                </a:extLst>
              </a:tr>
              <a:tr h="4661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Can be a static or an instance member.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Must be an instance member.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63068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 property has no parameters.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get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an indexer has the same formal parameter list as the indexer.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86948"/>
                  </a:ext>
                </a:extLst>
              </a:tr>
              <a:tr h="60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 property contains the implicit value parameter.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set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an indexer has the same formal parameter list as the indexer, and also to the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parameter.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2323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Supports shortened syntax with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Auto-Implemented Properties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Supports expression bodied members for get only indexers.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and usage of Interface in OOP and in project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Explicit Interface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of Indexer and its use in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Basic concept of delegates </a:t>
            </a:r>
            <a:r>
              <a:rPr lang="en-US" sz="2400" dirty="0" smtClean="0">
                <a:solidFill>
                  <a:schemeClr val="tx1"/>
                </a:solidFill>
              </a:rPr>
              <a:t>as function pointers.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Monotype Corsiva" panose="03010101010201010101" pitchFamily="66" charset="0"/>
              </a:rPr>
              <a:t>Delegate</a:t>
            </a:r>
            <a:endParaRPr lang="en-US" sz="8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delegate is an object which refers to a method or you can say it is a reference type variable that can hold a reference to the methods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 delegate is a type that represents references to methods with a particular parameter list and return type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used to pass methods as arguments to other methods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</a:t>
            </a:r>
            <a:r>
              <a:rPr lang="en-US" dirty="0" smtClean="0"/>
              <a:t>we </a:t>
            </a:r>
            <a:r>
              <a:rPr lang="en-US" dirty="0"/>
              <a:t>instantiate a </a:t>
            </a:r>
            <a:r>
              <a:rPr lang="en-US" dirty="0" smtClean="0"/>
              <a:t>delegate, we can </a:t>
            </a:r>
            <a:r>
              <a:rPr lang="en-US" dirty="0"/>
              <a:t>associate its instance with any method with a compatible signature and return type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One </a:t>
            </a:r>
            <a:r>
              <a:rPr lang="en-US" dirty="0"/>
              <a:t>can invoke (or call) the method through the delegate instance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175" y="4559555"/>
            <a:ext cx="67333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delegate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PerformCalculation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y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DelegateMethod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(string message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 handler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DelegateMethod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// Instantiate the delegate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handler("Hello World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");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// Call the delegate.</a:t>
            </a:r>
          </a:p>
        </p:txBody>
      </p:sp>
    </p:spTree>
    <p:extLst>
      <p:ext uri="{BB962C8B-B14F-4D97-AF65-F5344CB8AC3E}">
        <p14:creationId xmlns:p14="http://schemas.microsoft.com/office/powerpoint/2010/main" val="16949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404196"/>
            <a:ext cx="5705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Any method from any accessible class or </a:t>
            </a:r>
            <a:r>
              <a:rPr lang="en-US" dirty="0" err="1"/>
              <a:t>struct</a:t>
            </a:r>
            <a:r>
              <a:rPr lang="en-US" dirty="0"/>
              <a:t> that matches the delegate type can be assigned to the </a:t>
            </a:r>
            <a:r>
              <a:rPr lang="en-US" dirty="0" smtClean="0"/>
              <a:t>delegate.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method can be either static or an instance method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makes it possible to programmatically change method calls, and also plug new code into existing classes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similar to C++ function pointers, but delegates are fully object-oriented, and unlike C++ pointers to member functions, delegates encapsulate both an object instance and a method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can be used to define callback methods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allow methods to be passed as parameters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Event handlers are nothing more than methods that are invoked through delegates.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557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types are derived from the Delegate class in the .NET Framework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Delegate Type is also Reference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/>
              <a:t> are delegates that we can use instead of defining our own delegate types. </a:t>
            </a:r>
            <a:r>
              <a:rPr lang="en-US" dirty="0" smtClean="0"/>
              <a:t>Important </a:t>
            </a:r>
            <a:r>
              <a:rPr lang="en-US" dirty="0"/>
              <a:t>to remember: </a:t>
            </a: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/>
              <a:t> are delegates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&lt;&gt; </a:t>
            </a:r>
            <a:r>
              <a:rPr lang="en-US" dirty="0"/>
              <a:t>to represent a method that returns something.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Action&lt;&gt; </a:t>
            </a:r>
            <a:r>
              <a:rPr lang="en-US" dirty="0"/>
              <a:t>represent methods that return nothing.</a:t>
            </a:r>
          </a:p>
        </p:txBody>
      </p:sp>
    </p:spTree>
    <p:extLst>
      <p:ext uri="{BB962C8B-B14F-4D97-AF65-F5344CB8AC3E}">
        <p14:creationId xmlns:p14="http://schemas.microsoft.com/office/powerpoint/2010/main" val="684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Delegates </a:t>
            </a:r>
            <a:r>
              <a:rPr lang="en-US" dirty="0"/>
              <a:t>can be chained together; for example, multiple methods can be called on a single event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delegate is wrapped with more than one method that is known as a multicast delegate.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Multicast delegates are used extensively in event handling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"+" or "+=" operator adds a function to the invocation list, and the "-" and "-=" operator removes it.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Delegate Multicasting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10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4" y="2787794"/>
            <a:ext cx="7141843" cy="22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72597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delegate void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(string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//declaring a delegate</a:t>
            </a:r>
          </a:p>
          <a:p>
            <a:endParaRPr lang="en-US" sz="1400" dirty="0">
              <a:solidFill>
                <a:srgbClr val="76B53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Program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del1 = </a:t>
            </a:r>
            <a:r>
              <a:rPr lang="en-US" sz="1400" dirty="0" err="1">
                <a:latin typeface="Consolas" panose="020B0609020204030204" pitchFamily="49" charset="0"/>
              </a:rPr>
              <a:t>ClassA.MethodA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del2 = </a:t>
            </a:r>
            <a:r>
              <a:rPr lang="en-US" sz="1400" dirty="0" err="1">
                <a:latin typeface="Consolas" panose="020B0609020204030204" pitchFamily="49" charset="0"/>
              </a:rPr>
              <a:t>ClassB.MethodB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 = del1 + del2; // combines del1 + del2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del3 = (string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 =&gt;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("Called lambda expression: " +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 += del3; // combines del1 + del2 + del3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del = del - del2; // removes del2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del -= del1 // removes del1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4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is used to declare an event and anonymous methods in C#.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Need </a:t>
            </a:r>
            <a:r>
              <a:rPr lang="en-US" dirty="0"/>
              <a:t>to pass a method as a parameter of other methods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often serves as the basis for the event-handling model in C# and .NET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elegates </a:t>
            </a:r>
            <a:r>
              <a:rPr lang="en-US" dirty="0"/>
              <a:t>are object oriented and type-safe and very secure as they ensure that the signature of the method being called is correct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helps in code </a:t>
            </a:r>
            <a:r>
              <a:rPr lang="en-US" dirty="0" smtClean="0"/>
              <a:t>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are extensively used in </a:t>
            </a:r>
            <a:r>
              <a:rPr lang="en-US" dirty="0" smtClean="0"/>
              <a:t>threading.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Delegates </a:t>
            </a:r>
            <a:r>
              <a:rPr lang="en-US" dirty="0"/>
              <a:t>are also used for generic class libraries, which have generic functionality, defined.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Usage of Delegate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260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84818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a delegate, but there is no need to declare the method associated with it. You do not have to explicitly define a method prior to using the delegate. Such a method is referred to as </a:t>
            </a:r>
            <a:r>
              <a:rPr lang="en-US" b="1" i="1" dirty="0"/>
              <a:t>anonymous</a:t>
            </a:r>
            <a:r>
              <a:rPr lang="en-US" dirty="0"/>
              <a:t>. In other words, if a delegate itself contains its method definition it is known as </a:t>
            </a:r>
            <a:r>
              <a:rPr lang="en-US" b="1" i="1" dirty="0"/>
              <a:t>anonymous </a:t>
            </a:r>
            <a:r>
              <a:rPr lang="en-US" b="1" i="1" dirty="0" smtClean="0"/>
              <a:t>method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code </a:t>
            </a:r>
            <a:r>
              <a:rPr lang="en-US" dirty="0" smtClean="0"/>
              <a:t>on is </a:t>
            </a:r>
            <a:r>
              <a:rPr lang="en-US" dirty="0"/>
              <a:t>an example of </a:t>
            </a:r>
            <a:r>
              <a:rPr lang="en-US" dirty="0" smtClean="0"/>
              <a:t>an </a:t>
            </a:r>
            <a:r>
              <a:rPr lang="en-US" dirty="0"/>
              <a:t>anonymous </a:t>
            </a:r>
            <a:r>
              <a:rPr lang="en-US" dirty="0" smtClean="0"/>
              <a:t>method: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Anonymous Method</a:t>
            </a:r>
            <a:endParaRPr lang="en-FI" dirty="0"/>
          </a:p>
        </p:txBody>
      </p:sp>
      <p:sp>
        <p:nvSpPr>
          <p:cNvPr id="7" name="Rectangle 6"/>
          <p:cNvSpPr/>
          <p:nvPr/>
        </p:nvSpPr>
        <p:spPr>
          <a:xfrm>
            <a:off x="476205" y="3759336"/>
            <a:ext cx="8224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delegate void Print(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value);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Print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delegate(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("Inside Anonymous method. Value: {0}",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print(100);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Monotype Corsiva" panose="03010101010201010101" pitchFamily="66" charset="0"/>
              </a:rPr>
              <a:t>Interface</a:t>
            </a:r>
            <a:endParaRPr lang="en-US" sz="8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7259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using System;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delegate void Test();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class Program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{ 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Test </a:t>
            </a:r>
            <a:r>
              <a:rPr lang="en-US" sz="1400" dirty="0">
                <a:latin typeface="Consolas" panose="020B0609020204030204" pitchFamily="49" charset="0"/>
              </a:rPr>
              <a:t>Display = delegate()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{ 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("Anonymous Delegate method");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}; 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Display</a:t>
            </a:r>
            <a:r>
              <a:rPr lang="en-US" sz="1400" dirty="0">
                <a:latin typeface="Consolas" panose="020B0609020204030204" pitchFamily="49" charset="0"/>
              </a:rPr>
              <a:t>();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return </a:t>
            </a:r>
            <a:r>
              <a:rPr lang="en-US" sz="1400" dirty="0">
                <a:latin typeface="Consolas" panose="020B0609020204030204" pitchFamily="49" charset="0"/>
              </a:rPr>
              <a:t>0;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} 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61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anonymous method is a method without a name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Anonymous </a:t>
            </a:r>
            <a:r>
              <a:rPr lang="en-US" dirty="0"/>
              <a:t>methods in C# can be defined using the </a:t>
            </a:r>
            <a:r>
              <a:rPr lang="en-US" b="1" i="1" dirty="0"/>
              <a:t>delegate</a:t>
            </a:r>
            <a:r>
              <a:rPr lang="en-US" dirty="0"/>
              <a:t> keyword and can be assigned to a variable of delegate type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Anonymous </a:t>
            </a:r>
            <a:r>
              <a:rPr lang="en-US" dirty="0"/>
              <a:t>methods can access variables defined in an outer function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can also be passed to a method that accepts the delegate as a parameter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can be used as event </a:t>
            </a:r>
            <a:r>
              <a:rPr lang="en-US" dirty="0" smtClean="0"/>
              <a:t>handlers.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Anonymous Method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660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Monotype Corsiva" panose="03010101010201010101" pitchFamily="66" charset="0"/>
              </a:rPr>
              <a:t>Thank You</a:t>
            </a:r>
            <a:endParaRPr lang="en-US" sz="8000" b="1" dirty="0"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</a:t>
            </a:r>
            <a:r>
              <a:rPr lang="en-US" dirty="0" smtClean="0"/>
              <a:t>4.0 </a:t>
            </a:r>
            <a:r>
              <a:rPr lang="en-US" dirty="0"/>
              <a:t>The Complete Reference; Herbert </a:t>
            </a:r>
            <a:r>
              <a:rPr lang="en-US" dirty="0" err="1"/>
              <a:t>Schildt</a:t>
            </a:r>
            <a:r>
              <a:rPr lang="en-US" dirty="0"/>
              <a:t>; McGraw-Hill Osborne Media; </a:t>
            </a:r>
            <a:r>
              <a:rPr lang="en-US" dirty="0" smtClean="0"/>
              <a:t>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First C# by Andrew </a:t>
            </a:r>
            <a:r>
              <a:rPr lang="en-US" dirty="0" err="1" smtClean="0"/>
              <a:t>Stellman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Fundamentals of Computer Programming with </a:t>
            </a:r>
            <a:r>
              <a:rPr lang="en-US" dirty="0" err="1"/>
              <a:t>CSharp</a:t>
            </a:r>
            <a:r>
              <a:rPr lang="en-US" dirty="0"/>
              <a:t> – </a:t>
            </a:r>
            <a:r>
              <a:rPr lang="en-US" dirty="0" err="1"/>
              <a:t>Nakov</a:t>
            </a:r>
            <a:r>
              <a:rPr lang="en-US" dirty="0"/>
              <a:t> </a:t>
            </a:r>
            <a:r>
              <a:rPr lang="en-US" dirty="0" smtClean="0"/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docs.microsoft.com/en-us/dotnet/csharp/language-reference/keywords/interface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https://docs.microsoft.com/en-us/dotnet/csharp/programming-guide/interfaces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https://www.c-sharpcorner.com/UploadFile/sekarbalag/Interface-In-CSharp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https://www.geeksforgeeks.org/c-sharp-interface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www.tutorialsteacher.com/csharp/csharp-interface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www.tutorialspoint.com/csharp/csharp_interfaces.htm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www.w3schools.com/cs/cs_interface.asp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https://docs.microsoft.com/en-us/dotnet/csharp/programming-guide/indexers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www.tutorialsteacher.com/csharp/csharp-indexer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www.infoworld.com/article/3018437/how-to-work-with-indexers-in-c.html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https://www.c-sharpcorner.com/article/indexer-in-C-Sharp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https://docs.microsoft.com/en-us/dotnet/csharp/programming-guide/delegates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https://www.c-sharpcorner.com/UploadFile/puranindia/C-Sharp-net-delegates-and-events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https://www.pluralsight.com/guides/how-why-to-use-delegates-csharp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www.tutorialsteacher.com/csharp/csharp-delegates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www.tutorialspoint.com/csharp/csharp_delegates.htm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https://www.geeksforgeeks.org/c-sharp-delegates</a:t>
            </a:r>
            <a:r>
              <a:rPr lang="en-U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docs.microsoft.com/en-us/dotnet/csharp/programming-guide/delegates/using-delegates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www.tutorialsteacher.com/csharp/csharp-anonymous-method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https://docs.microsoft.com/en-us/dotnet/csharp/programming-guide/statements-expressions-operators/anonymous-functions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1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looks like a class, but has no implementation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only thing it contains are </a:t>
            </a:r>
            <a:r>
              <a:rPr lang="en-US" dirty="0" smtClean="0"/>
              <a:t>declarations of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contains definitions for a group of related functionalities that a non-abstract class or a struct must implement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defines a contract. Any class or struct that implements that contract must provide an implementation of the members defined in the interface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not declare instance data such as fields, auto-implemented properties, or property-like events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Beginning with C# 8.0, an interface may define a default implementation for members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define static methods, which must have an implementation.</a:t>
            </a:r>
            <a:endParaRPr lang="en-FI" dirty="0"/>
          </a:p>
        </p:txBody>
      </p:sp>
      <p:sp>
        <p:nvSpPr>
          <p:cNvPr id="8" name="Rectangle 7"/>
          <p:cNvSpPr/>
          <p:nvPr/>
        </p:nvSpPr>
        <p:spPr>
          <a:xfrm>
            <a:off x="2039829" y="511355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latin typeface="Consolas" panose="020B0609020204030204" pitchFamily="49" charset="0"/>
              </a:rPr>
              <a:t>ublic interface </a:t>
            </a:r>
            <a:r>
              <a:rPr lang="en-US" sz="1400" dirty="0" err="1" smtClean="0">
                <a:latin typeface="Consolas" panose="020B0609020204030204" pitchFamily="49" charset="0"/>
              </a:rPr>
              <a:t>ITransaction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bool </a:t>
            </a:r>
            <a:r>
              <a:rPr lang="en-US" sz="1400" dirty="0" smtClean="0">
                <a:latin typeface="Consolas" panose="020B0609020204030204" pitchFamily="49" charset="0"/>
              </a:rPr>
              <a:t>Deposit(double amount);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name of an interface must be a valid C# identifier name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convention, interface names begin with a capital I</a:t>
            </a:r>
            <a:r>
              <a:rPr lang="en-US" dirty="0" smtClean="0"/>
              <a:t>. such as </a:t>
            </a:r>
            <a:r>
              <a:rPr lang="en-US" i="1" dirty="0" err="1" smtClean="0"/>
              <a:t>ITestInterface</a:t>
            </a:r>
            <a:r>
              <a:rPr lang="en-US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can contain instance </a:t>
            </a:r>
            <a:r>
              <a:rPr lang="en-US" b="1" dirty="0"/>
              <a:t>methods, properties, events, indexers,</a:t>
            </a:r>
            <a:r>
              <a:rPr lang="en-US" dirty="0"/>
              <a:t> or any combination of those four member types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Interface is pure abstraction with no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may contain </a:t>
            </a:r>
            <a:r>
              <a:rPr lang="en-US" b="1" dirty="0"/>
              <a:t>static constructors, fields, </a:t>
            </a:r>
            <a:r>
              <a:rPr lang="en-US" b="1" dirty="0" smtClean="0"/>
              <a:t>constants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operators.</a:t>
            </a:r>
            <a:r>
              <a:rPr lang="en-US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can't contain </a:t>
            </a:r>
            <a:r>
              <a:rPr lang="en-US" b="1" dirty="0">
                <a:solidFill>
                  <a:srgbClr val="FF0000"/>
                </a:solidFill>
              </a:rPr>
              <a:t>instance fields, instance </a:t>
            </a:r>
            <a:r>
              <a:rPr lang="en-US" b="1" dirty="0" smtClean="0">
                <a:solidFill>
                  <a:srgbClr val="FF0000"/>
                </a:solidFill>
              </a:rPr>
              <a:t>constructors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finalizers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members are </a:t>
            </a:r>
            <a:r>
              <a:rPr lang="en-US" dirty="0" smtClean="0"/>
              <a:t>abstract and public </a:t>
            </a:r>
            <a:r>
              <a:rPr lang="en-US" dirty="0"/>
              <a:t>by default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9618" y="3244334"/>
            <a:ext cx="428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Interface members are public by default.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2928" y="47965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latin typeface="Consolas" panose="020B0609020204030204" pitchFamily="49" charset="0"/>
              </a:rPr>
              <a:t>ublic interface </a:t>
            </a:r>
            <a:r>
              <a:rPr lang="en-US" sz="1400" dirty="0" err="1" smtClean="0">
                <a:latin typeface="Consolas" panose="020B0609020204030204" pitchFamily="49" charset="0"/>
              </a:rPr>
              <a:t>ILog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void Write(string Message);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Like abstract classes, interfaces cannot be used to create objects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cannot contain a constructor (as it cannot be used to create objects</a:t>
            </a:r>
            <a:r>
              <a:rPr lang="en-US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methods do not have a body - the body is provided by the "implement" </a:t>
            </a:r>
            <a:r>
              <a:rPr lang="en-US" dirty="0" smtClean="0"/>
              <a:t>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implement an interface member, the corresponding member of the implementing class must be public, non-static, and have the same name and signature as the interface member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class or struct implements an interface, the class or struct must provide an implementation for all of the members that the interface declares but doesn't provide a default implementation for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if a base class implements an interface, any class that's derived from the base class inherits that implementation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be a member of a namespace or a class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class or struct can implement multiple interfaces. A class can inherit a base class and also implement one or more interfaces.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3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324" y="713493"/>
            <a:ext cx="8126914" cy="545178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interface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Open();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Close();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void Write(string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class Cello :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bool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bool Close()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closed for writing</a:t>
            </a:r>
            <a:r>
              <a:rPr lang="en-US" sz="1200" dirty="0" smtClean="0">
                <a:latin typeface="Consolas" panose="020B0609020204030204" pitchFamily="49" charset="0"/>
              </a:rPr>
              <a:t>!");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bool Open()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open for writing!");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void Write(string text)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//write text if open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("Cello: " +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4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Any class or struct that implements the </a:t>
            </a:r>
            <a:r>
              <a:rPr lang="en-US" dirty="0" err="1"/>
              <a:t>IEquatable</a:t>
            </a:r>
            <a:r>
              <a:rPr lang="en-US" dirty="0"/>
              <a:t>&lt;T&gt; interface must contain a definition for an Equals method that matches the signature that the interface specifies. As a result, you can count on a class that implements </a:t>
            </a:r>
            <a:r>
              <a:rPr lang="en-US" dirty="0" err="1"/>
              <a:t>IEquatable</a:t>
            </a:r>
            <a:r>
              <a:rPr lang="en-US" dirty="0"/>
              <a:t>&lt;T&gt; to contain an Equals method with which an instance of the class can determine whether it's equal to another instance of the same class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No need </a:t>
            </a:r>
            <a:r>
              <a:rPr lang="en-US" dirty="0"/>
              <a:t>to use the </a:t>
            </a:r>
            <a:r>
              <a:rPr lang="en-US" i="1" dirty="0"/>
              <a:t>override</a:t>
            </a:r>
            <a:r>
              <a:rPr lang="en-US" dirty="0"/>
              <a:t> keyword when implementing an interface: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9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92928" y="215042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Car : </a:t>
            </a:r>
            <a:r>
              <a:rPr lang="en-US" dirty="0" err="1"/>
              <a:t>IEquatable</a:t>
            </a:r>
            <a:r>
              <a:rPr lang="en-US" dirty="0"/>
              <a:t>&lt;Car&gt;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Make {get; set;}</a:t>
            </a:r>
          </a:p>
          <a:p>
            <a:r>
              <a:rPr lang="en-US" dirty="0"/>
              <a:t>    public string Model { get; set; }</a:t>
            </a:r>
          </a:p>
          <a:p>
            <a:r>
              <a:rPr lang="en-US" dirty="0"/>
              <a:t>    public string Year { get; set; }</a:t>
            </a:r>
          </a:p>
          <a:p>
            <a:endParaRPr lang="en-US" dirty="0"/>
          </a:p>
          <a:p>
            <a:r>
              <a:rPr lang="en-US" dirty="0"/>
              <a:t>    // Implementation of </a:t>
            </a:r>
            <a:r>
              <a:rPr lang="en-US" dirty="0" err="1"/>
              <a:t>IEquatable</a:t>
            </a:r>
            <a:r>
              <a:rPr lang="en-US" dirty="0"/>
              <a:t>&lt;T&gt; interface</a:t>
            </a:r>
          </a:p>
          <a:p>
            <a:r>
              <a:rPr lang="en-US" dirty="0"/>
              <a:t>    public bool Equals(Car car)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(</a:t>
            </a:r>
            <a:r>
              <a:rPr lang="en-US" dirty="0" err="1"/>
              <a:t>this.Make</a:t>
            </a:r>
            <a:r>
              <a:rPr lang="en-US" dirty="0"/>
              <a:t>, </a:t>
            </a:r>
            <a:r>
              <a:rPr lang="en-US" dirty="0" err="1"/>
              <a:t>this.Model</a:t>
            </a:r>
            <a:r>
              <a:rPr lang="en-US" dirty="0"/>
              <a:t>, </a:t>
            </a:r>
            <a:r>
              <a:rPr lang="en-US" dirty="0" err="1"/>
              <a:t>this.Year</a:t>
            </a:r>
            <a:r>
              <a:rPr lang="en-US" dirty="0"/>
              <a:t>) ==</a:t>
            </a:r>
          </a:p>
          <a:p>
            <a:r>
              <a:rPr lang="en-US" dirty="0"/>
              <a:t>            (</a:t>
            </a:r>
            <a:r>
              <a:rPr lang="en-US" dirty="0" err="1"/>
              <a:t>car.Make</a:t>
            </a:r>
            <a:r>
              <a:rPr lang="en-US" dirty="0"/>
              <a:t>, </a:t>
            </a:r>
            <a:r>
              <a:rPr lang="en-US" dirty="0" err="1"/>
              <a:t>car.Model</a:t>
            </a:r>
            <a:r>
              <a:rPr lang="en-US" dirty="0"/>
              <a:t>, </a:t>
            </a:r>
            <a:r>
              <a:rPr lang="en-US" dirty="0" err="1"/>
              <a:t>car.Year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err="1" smtClean="0"/>
              <a:t>IEquatable</a:t>
            </a:r>
            <a:r>
              <a:rPr lang="en-US" dirty="0" smtClean="0"/>
              <a:t> Explanation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746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DAD0E-99A2-4989-A89C-1F3CFBDDD4B2}"/>
</file>

<file path=customXml/itemProps2.xml><?xml version="1.0" encoding="utf-8"?>
<ds:datastoreItem xmlns:ds="http://schemas.openxmlformats.org/officeDocument/2006/customXml" ds:itemID="{C20C2760-04EF-4743-BBE6-3431D7DE4936}"/>
</file>

<file path=customXml/itemProps3.xml><?xml version="1.0" encoding="utf-8"?>
<ds:datastoreItem xmlns:ds="http://schemas.openxmlformats.org/officeDocument/2006/customXml" ds:itemID="{5BBE58A8-A357-4B43-BA3C-C8A37AC31CE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741</TotalTime>
  <Words>2644</Words>
  <Application>Microsoft Office PowerPoint</Application>
  <PresentationFormat>On-screen Show (4:3)</PresentationFormat>
  <Paragraphs>354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Corbel</vt:lpstr>
      <vt:lpstr>Monotype Corsiva</vt:lpstr>
      <vt:lpstr>Segoe UI</vt:lpstr>
      <vt:lpstr>Wingdings</vt:lpstr>
      <vt:lpstr>Spectrum</vt:lpstr>
      <vt:lpstr>Interface, Indexer &amp; Delegates</vt:lpstr>
      <vt:lpstr>Lecture Outline</vt:lpstr>
      <vt:lpstr>PowerPoint Presentation</vt:lpstr>
      <vt:lpstr>Interface</vt:lpstr>
      <vt:lpstr>Interface</vt:lpstr>
      <vt:lpstr>Interface</vt:lpstr>
      <vt:lpstr>PowerPoint Presentation</vt:lpstr>
      <vt:lpstr>Interface</vt:lpstr>
      <vt:lpstr>Interface</vt:lpstr>
      <vt:lpstr>Interface</vt:lpstr>
      <vt:lpstr>Interface</vt:lpstr>
      <vt:lpstr>Interface</vt:lpstr>
      <vt:lpstr>PowerPoint Presentation</vt:lpstr>
      <vt:lpstr>Indexer</vt:lpstr>
      <vt:lpstr>Indexer</vt:lpstr>
      <vt:lpstr>PowerPoint Presentation</vt:lpstr>
      <vt:lpstr>Indexer</vt:lpstr>
      <vt:lpstr>Indexer</vt:lpstr>
      <vt:lpstr>Indexer</vt:lpstr>
      <vt:lpstr>PowerPoint Presentation</vt:lpstr>
      <vt:lpstr>Delegate</vt:lpstr>
      <vt:lpstr>Delegate</vt:lpstr>
      <vt:lpstr>Delegate</vt:lpstr>
      <vt:lpstr>Delegate</vt:lpstr>
      <vt:lpstr>Delegate</vt:lpstr>
      <vt:lpstr>Delegate</vt:lpstr>
      <vt:lpstr>PowerPoint Presentation</vt:lpstr>
      <vt:lpstr>Delegate</vt:lpstr>
      <vt:lpstr>Delegate</vt:lpstr>
      <vt:lpstr>PowerPoint Presentation</vt:lpstr>
      <vt:lpstr>Delegate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50</cp:revision>
  <dcterms:created xsi:type="dcterms:W3CDTF">2018-12-10T17:20:29Z</dcterms:created>
  <dcterms:modified xsi:type="dcterms:W3CDTF">2020-04-29T14:49:12Z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