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71" r:id="rId6"/>
    <p:sldId id="27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34EB-A3F3-4E13-B34B-B4CE9C96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E053-FE9F-445B-9CB4-4286324E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D5DF-22F5-492B-BD7A-A75A26E9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EA4F-0EDC-484A-890E-E8F6B968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CF72-E0CE-4339-9422-702163D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D36-9F55-48D3-9309-1A623C8A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126E8-7D27-46B8-A1CC-D026DAB3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158C-5084-4BFC-8DBB-9614533D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7346-90B2-43F9-ADBC-965DEB7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7E2F-FE62-455D-AEA5-44FB918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C678B-D4F0-4451-A743-E998288DF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EC24-0490-4A73-AA43-3B4F2506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8882-6D68-46B9-882C-F2ED3BF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7295-6582-40A3-8A07-463C464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01B7-7EEA-4750-B0FD-7BCEFE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BB65-3005-448B-8CBC-41A83AA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83C4-5A80-4D7C-BB61-EB487A3C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D170-ECF0-4204-A7BB-CE9A791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F402-728B-4407-A756-BEEA274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47A9-CBB2-49F1-84AC-9B5AA1F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6BBA-D10C-4C6B-AECF-D1A4F42F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F5AF-8110-46FB-90D7-68ACED89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9D04-A961-4945-8421-FB18F8B5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A77-5B16-4E66-8F48-7FB6E6F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F5AD-53B1-4569-8D4E-EC40736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65E-DCAC-4E4C-847C-8D467C9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3F35-7147-46C1-8A0D-8D17FEB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979-030C-4D48-AEBD-656E04E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8684-E366-4BDC-8E41-91739D58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2DB5F-C82C-4E79-8EF5-E000CCE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7C395-C13B-4E39-A0B2-F1110D77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CD41-646A-4772-8B01-06632B7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46E9-BE84-4636-BEAE-1076A037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6112-FF6F-4840-93D4-98A4852F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8407D-D5D8-47F4-925F-103BD1C7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00081-F071-4B23-A662-F01EA163A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C1C4C-E5C8-48E3-A189-9BB582B0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96328-EA39-4A37-BFF7-CD51762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00DA4-784F-4DC8-9856-BC97DC8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C1E-64ED-428F-89FC-1AF3C71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6A987-73EE-45F4-BD2C-E0972D2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8414F-25A0-437D-B59D-0017146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AAC5-A674-493D-836A-515A60E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76F52-4B4E-4A4A-9CAD-A9434F8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3052C-B61A-47FF-BADE-66B1B940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75350-6F11-40A5-949C-C0BC6FA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D770-16A8-4F90-974E-B4932794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5ABF-1542-4ABE-9F47-CAE0AF22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C204B-AC61-4861-8CFC-3D6E1BAD4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C98D-3780-466A-8FF8-FCAA4B4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9E3A-8F24-4BBA-BA08-8186C5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43AC-0706-47E5-BDD2-A597C9F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1D49-57DB-4294-87F8-71238E42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CA3ED-9207-46D5-8F88-C34D76C0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1691-03EB-41C7-A969-9EA7410E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D887-557B-418A-92FA-173341CE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CF17-B2FE-413C-938B-68B8802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B5918-F02C-4A28-86D8-F4946CA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B7C0-F9C1-4910-A6EB-692C0675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71AE-E520-49B0-B86E-CCFDAA8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12BC-4BE2-4AFC-B49E-E9DD17B0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BD18-3A7C-41AF-A839-207B596D223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76FB-9362-4882-BC54-FDA6290F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98A5-ABAE-422A-9DCF-9A181D3A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A3572B-925D-4278-9C25-15B9FAE654E8}"/>
                  </a:ext>
                </a:extLst>
              </p:cNvPr>
              <p:cNvSpPr/>
              <p:nvPr/>
            </p:nvSpPr>
            <p:spPr>
              <a:xfrm>
                <a:off x="231248" y="720122"/>
                <a:ext cx="7706803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19-7 Internal Energy, </a:t>
                </a:r>
                <a:r>
                  <a:rPr lang="en-US" sz="2000" b="1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000" b="1" i="1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 lang="en-US" sz="2000" b="1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𝑛𝑅𝑇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𝑚𝑜𝑛𝑎𝑡𝑜𝑚𝑖𝑐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𝑖𝑑𝑒𝑎𝑙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𝑔𝑎𝑠</m:t>
                    </m:r>
                  </m:oMath>
                </a14:m>
                <a:endParaRPr lang="en-US" sz="20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A3572B-925D-4278-9C25-15B9FAE65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8" y="720122"/>
                <a:ext cx="7706803" cy="497637"/>
              </a:xfrm>
              <a:prstGeom prst="rect">
                <a:avLst/>
              </a:prstGeom>
              <a:blipFill>
                <a:blip r:embed="rId2"/>
                <a:stretch>
                  <a:fillRect l="-870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15A6C70-2818-40B8-A1B8-19C5D1308ACE}"/>
              </a:ext>
            </a:extLst>
          </p:cNvPr>
          <p:cNvSpPr/>
          <p:nvPr/>
        </p:nvSpPr>
        <p:spPr>
          <a:xfrm>
            <a:off x="679173" y="2476246"/>
            <a:ext cx="9674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Internel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energy, 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kinetic energy, K + potential energy, U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4E9B53-8CF1-4B84-8B05-E80D9572A004}"/>
              </a:ext>
            </a:extLst>
          </p:cNvPr>
          <p:cNvSpPr/>
          <p:nvPr/>
        </p:nvSpPr>
        <p:spPr>
          <a:xfrm>
            <a:off x="679173" y="2897808"/>
            <a:ext cx="2941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 + U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D55CB-1743-422F-95B3-7240B384216B}"/>
              </a:ext>
            </a:extLst>
          </p:cNvPr>
          <p:cNvSpPr/>
          <p:nvPr/>
        </p:nvSpPr>
        <p:spPr>
          <a:xfrm>
            <a:off x="679173" y="3398163"/>
            <a:ext cx="294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K + 0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B7DC3-8181-42A0-9ABA-244C88AB5C92}"/>
              </a:ext>
            </a:extLst>
          </p:cNvPr>
          <p:cNvSpPr/>
          <p:nvPr/>
        </p:nvSpPr>
        <p:spPr>
          <a:xfrm>
            <a:off x="679173" y="3895816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CD0BA-C5EB-460E-B48D-44239590A57D}"/>
              </a:ext>
            </a:extLst>
          </p:cNvPr>
          <p:cNvSpPr/>
          <p:nvPr/>
        </p:nvSpPr>
        <p:spPr>
          <a:xfrm>
            <a:off x="3007907" y="3346030"/>
            <a:ext cx="378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0 for free particles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5E4320-A995-4BBA-825D-AD6268F3AA91}"/>
                  </a:ext>
                </a:extLst>
              </p:cNvPr>
              <p:cNvSpPr/>
              <p:nvPr/>
            </p:nvSpPr>
            <p:spPr>
              <a:xfrm>
                <a:off x="3007907" y="3744476"/>
                <a:ext cx="9097953" cy="673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average translational kinetic energy of a single atom depends only on the gas temperature and is given by, </a:t>
                </a:r>
                <a:r>
                  <a:rPr lang="en-US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avg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5E4320-A995-4BBA-825D-AD6268F3A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07" y="3744476"/>
                <a:ext cx="9097953" cy="673198"/>
              </a:xfrm>
              <a:prstGeom prst="rect">
                <a:avLst/>
              </a:prstGeom>
              <a:blipFill>
                <a:blip r:embed="rId3"/>
                <a:stretch>
                  <a:fillRect l="-536" t="-4505" b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3F6ED70-8B80-4B02-9CFC-587BAF2AC533}"/>
              </a:ext>
            </a:extLst>
          </p:cNvPr>
          <p:cNvSpPr/>
          <p:nvPr/>
        </p:nvSpPr>
        <p:spPr>
          <a:xfrm>
            <a:off x="526108" y="5957451"/>
            <a:ext cx="11562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energy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ideal gas is a function of the gas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it does not depend on any other variable.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2D65EA-762F-40CB-AC83-E26C0BD279CB}"/>
              </a:ext>
            </a:extLst>
          </p:cNvPr>
          <p:cNvSpPr/>
          <p:nvPr/>
        </p:nvSpPr>
        <p:spPr>
          <a:xfrm>
            <a:off x="592753" y="1234875"/>
            <a:ext cx="11145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that ideal gas is a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gas (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He, Ne,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individual atoms) [not a molecule - 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that the internal energy E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sum of the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kinetic energies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atoms.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(Quantum theory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disallows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rotational kinetic energy for individual atoms.)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427C73-DF8E-4595-80C3-892A9D408146}"/>
                  </a:ext>
                </a:extLst>
              </p:cNvPr>
              <p:cNvSpPr/>
              <p:nvPr/>
            </p:nvSpPr>
            <p:spPr>
              <a:xfrm>
                <a:off x="148423" y="4470850"/>
                <a:ext cx="11198087" cy="720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moles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an ideal monatomic gas: Total number of atoms (in n moles), N = n N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and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Boltzmann constant,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427C73-DF8E-4595-80C3-892A9D408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3" y="4470850"/>
                <a:ext cx="11198087" cy="720838"/>
              </a:xfrm>
              <a:prstGeom prst="rect">
                <a:avLst/>
              </a:prstGeom>
              <a:blipFill>
                <a:blip r:embed="rId4"/>
                <a:stretch>
                  <a:fillRect l="-435" t="-4202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D940A74-D1D9-4CC4-9196-0819B49B808C}"/>
              </a:ext>
            </a:extLst>
          </p:cNvPr>
          <p:cNvSpPr/>
          <p:nvPr/>
        </p:nvSpPr>
        <p:spPr>
          <a:xfrm>
            <a:off x="636102" y="2144099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an ideal monatomic gas: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0CF673-F447-42D2-956F-B30212B5A060}"/>
                  </a:ext>
                </a:extLst>
              </p:cNvPr>
              <p:cNvSpPr/>
              <p:nvPr/>
            </p:nvSpPr>
            <p:spPr>
              <a:xfrm>
                <a:off x="2497754" y="5516879"/>
                <a:ext cx="2631886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0CF673-F447-42D2-956F-B30212B5A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54" y="5516879"/>
                <a:ext cx="2631886" cy="497637"/>
              </a:xfrm>
              <a:prstGeom prst="rect">
                <a:avLst/>
              </a:prstGeom>
              <a:blipFill>
                <a:blip r:embed="rId5"/>
                <a:stretch>
                  <a:fillRect l="-3712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A0F3AB-8792-41ED-A789-C0EFA694ED92}"/>
                  </a:ext>
                </a:extLst>
              </p:cNvPr>
              <p:cNvSpPr/>
              <p:nvPr/>
            </p:nvSpPr>
            <p:spPr>
              <a:xfrm>
                <a:off x="2461309" y="4974389"/>
                <a:ext cx="7582894" cy="561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N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avg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dirty="0">
                    <a:solidFill>
                      <a:prstClr val="black"/>
                    </a:solidFill>
                  </a:rPr>
                  <a:t> n N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dirty="0">
                    <a:solidFill>
                      <a:prstClr val="black"/>
                    </a:solidFill>
                  </a:rPr>
                  <a:t>n N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){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ox>
                      <m:box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}=</m:t>
                    </m:r>
                    <m:box>
                      <m:box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A0F3AB-8792-41ED-A789-C0EFA694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09" y="4974389"/>
                <a:ext cx="7582894" cy="561500"/>
              </a:xfrm>
              <a:prstGeom prst="rect">
                <a:avLst/>
              </a:prstGeom>
              <a:blipFill>
                <a:blip r:embed="rId6"/>
                <a:stretch>
                  <a:fillRect l="-1286" t="-7609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B7B6588-6F16-4EF7-A5FC-579738CDEC7A}"/>
              </a:ext>
            </a:extLst>
          </p:cNvPr>
          <p:cNvSpPr/>
          <p:nvPr/>
        </p:nvSpPr>
        <p:spPr>
          <a:xfrm>
            <a:off x="3204756" y="-751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7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19: The Kinetic Theory of Gases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6BFE7B-E29E-4A85-BF8F-1172559AEEBB}"/>
                  </a:ext>
                </a:extLst>
              </p:cNvPr>
              <p:cNvSpPr/>
              <p:nvPr/>
            </p:nvSpPr>
            <p:spPr>
              <a:xfrm>
                <a:off x="5516216" y="5461541"/>
                <a:ext cx="1983235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l-G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l-GR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6BFE7B-E29E-4A85-BF8F-1172559A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16" y="5461541"/>
                <a:ext cx="1983235" cy="497637"/>
              </a:xfrm>
              <a:prstGeom prst="rect">
                <a:avLst/>
              </a:prstGeom>
              <a:blipFill>
                <a:blip r:embed="rId7"/>
                <a:stretch>
                  <a:fillRect l="-4923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6DAD24-877C-4CB1-A3B5-2CB0F4581D97}"/>
                  </a:ext>
                </a:extLst>
              </p:cNvPr>
              <p:cNvSpPr/>
              <p:nvPr/>
            </p:nvSpPr>
            <p:spPr>
              <a:xfrm>
                <a:off x="586060" y="217711"/>
                <a:ext cx="11019880" cy="1420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translational motion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superimpose an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xyz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 system on any gas. The molecules will, in general, have velocity components along all three axes. Thus, gas molecules of all types have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degrees of translational freedom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(three ways to move in translation) and, on average, an associated energy of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per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[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per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6DAD24-877C-4CB1-A3B5-2CB0F4581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0" y="217711"/>
                <a:ext cx="11019880" cy="1420966"/>
              </a:xfrm>
              <a:prstGeom prst="rect">
                <a:avLst/>
              </a:prstGeom>
              <a:blipFill>
                <a:blip r:embed="rId2"/>
                <a:stretch>
                  <a:fillRect l="-553" t="-2146" r="-1162" b="-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67B7B5-A753-42B6-88C7-07AF51062C5D}"/>
                  </a:ext>
                </a:extLst>
              </p:cNvPr>
              <p:cNvSpPr/>
              <p:nvPr/>
            </p:nvSpPr>
            <p:spPr>
              <a:xfrm>
                <a:off x="586059" y="1700257"/>
                <a:ext cx="8418379" cy="17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rotational motion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imagine the origin of our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xyz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 system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the center of each molecule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In a gas, each molecule should be able to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 with an angular velocity component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along each of the three axes, so each gas should have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degrees of rotational freedom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and, on average, an additional energy of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molecule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)per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].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67B7B5-A753-42B6-88C7-07AF51062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9" y="1700257"/>
                <a:ext cx="8418379" cy="1728743"/>
              </a:xfrm>
              <a:prstGeom prst="rect">
                <a:avLst/>
              </a:prstGeom>
              <a:blipFill>
                <a:blip r:embed="rId3"/>
                <a:stretch>
                  <a:fillRect l="-724" t="-1761" r="-797" b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082A-56A6-42FA-A2B1-AAD580967506}"/>
                  </a:ext>
                </a:extLst>
              </p:cNvPr>
              <p:cNvSpPr/>
              <p:nvPr/>
            </p:nvSpPr>
            <p:spPr>
              <a:xfrm>
                <a:off x="586059" y="3490580"/>
                <a:ext cx="7988099" cy="3365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experiment shows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for the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polyatomic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molecules. According to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quantum theory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physics dealing with the allowed motions and energies of molecules and atoms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monatomic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gas molecule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 not rotate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so has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rotational freedom </a:t>
                </a:r>
              </a:p>
              <a:p>
                <a:pPr algn="just"/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 single atom cannot rotate like a top). A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diatomic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molecule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rotate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like a top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about axes perpendicular to the line connecting the atoms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not about that line itself. Therefore, a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diatomic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molecule can have only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two degrees of rotational freedom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a rotational energy of only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molecule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per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].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082A-56A6-42FA-A2B1-AAD580967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9" y="3490580"/>
                <a:ext cx="7988099" cy="3365152"/>
              </a:xfrm>
              <a:prstGeom prst="rect">
                <a:avLst/>
              </a:prstGeom>
              <a:blipFill>
                <a:blip r:embed="rId4"/>
                <a:stretch>
                  <a:fillRect l="-763" t="-906" r="-763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A2A7259-C87F-4E88-B36F-B3EBDDA9C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438" y="1773802"/>
            <a:ext cx="2962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20FE7D-F3B0-40B7-81D4-2A2AB4E60F39}"/>
              </a:ext>
            </a:extLst>
          </p:cNvPr>
          <p:cNvSpPr/>
          <p:nvPr/>
        </p:nvSpPr>
        <p:spPr>
          <a:xfrm>
            <a:off x="642730" y="334617"/>
            <a:ext cx="10906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extend our analysis of molar specific heats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ideal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gases, it is necessary to retrace the derivations of that analysis in detail. First, we replace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0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0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degrees of freedom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[Table 19-3].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Doing so leads to the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68ECC-7E5B-4FF1-ACC8-9DF4AABD9244}"/>
              </a:ext>
            </a:extLst>
          </p:cNvPr>
          <p:cNvSpPr/>
          <p:nvPr/>
        </p:nvSpPr>
        <p:spPr>
          <a:xfrm>
            <a:off x="642730" y="2479205"/>
            <a:ext cx="1112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agrees for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As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19-3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shows, this prediction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agrees with experiment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but it is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polyatomic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6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molecules comparable to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43725-0FA6-4D26-812B-409CFCEC8F0B}"/>
                  </a:ext>
                </a:extLst>
              </p:cNvPr>
              <p:cNvSpPr/>
              <p:nvPr/>
            </p:nvSpPr>
            <p:spPr>
              <a:xfrm>
                <a:off x="3213651" y="1778594"/>
                <a:ext cx="2511287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43725-0FA6-4D26-812B-409CFCEC8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51" y="1778594"/>
                <a:ext cx="2511287" cy="525400"/>
              </a:xfrm>
              <a:prstGeom prst="rect">
                <a:avLst/>
              </a:prstGeom>
              <a:blipFill>
                <a:blip r:embed="rId2"/>
                <a:stretch>
                  <a:fillRect l="-3641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7345E1-26F7-425A-90A2-7410493C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8" y="3830005"/>
            <a:ext cx="11346824" cy="25100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351E1-363B-42B7-BEFA-728CF81AE0D6}"/>
              </a:ext>
            </a:extLst>
          </p:cNvPr>
          <p:cNvSpPr/>
          <p:nvPr/>
        </p:nvSpPr>
        <p:spPr>
          <a:xfrm>
            <a:off x="1426741" y="6305865"/>
            <a:ext cx="153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Methane, CH4</a:t>
            </a:r>
          </a:p>
        </p:txBody>
      </p:sp>
    </p:spTree>
    <p:extLst>
      <p:ext uri="{BB962C8B-B14F-4D97-AF65-F5344CB8AC3E}">
        <p14:creationId xmlns:p14="http://schemas.microsoft.com/office/powerpoint/2010/main" val="303633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1EADD-3611-4736-9CE5-AB3B1CF7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68" y="175256"/>
            <a:ext cx="5552619" cy="65435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EE03B3-4315-456C-87A2-0BD37D590513}"/>
              </a:ext>
            </a:extLst>
          </p:cNvPr>
          <p:cNvSpPr/>
          <p:nvPr/>
        </p:nvSpPr>
        <p:spPr>
          <a:xfrm>
            <a:off x="8858987" y="5775499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Ammonium, NH4</a:t>
            </a:r>
          </a:p>
        </p:txBody>
      </p:sp>
    </p:spTree>
    <p:extLst>
      <p:ext uri="{BB962C8B-B14F-4D97-AF65-F5344CB8AC3E}">
        <p14:creationId xmlns:p14="http://schemas.microsoft.com/office/powerpoint/2010/main" val="147326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7EC71-1C03-48FC-BC4B-2167611729DA}"/>
              </a:ext>
            </a:extLst>
          </p:cNvPr>
          <p:cNvSpPr/>
          <p:nvPr/>
        </p:nvSpPr>
        <p:spPr>
          <a:xfrm>
            <a:off x="159026" y="306124"/>
            <a:ext cx="11251095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47. The temperature of 2.00 mol of an ideal monatomic gas is raised 15.0 K at constant volume. What are (a) the work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done by the gas, (b) the energy transferred as heat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(c) the change ΔE</a:t>
            </a:r>
            <a:r>
              <a:rPr lang="en-US" sz="2400" baseline="-25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in the internal energy of the gas, and (d) the change ΔK in the average kinetic energy per atom?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D0B3A-B03F-4745-A0EB-B698FC79FABB}"/>
              </a:ext>
            </a:extLst>
          </p:cNvPr>
          <p:cNvSpPr/>
          <p:nvPr/>
        </p:nvSpPr>
        <p:spPr>
          <a:xfrm>
            <a:off x="284818" y="2499175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n = 2.00 mol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2F6D8-34DA-4449-8C0D-9B05BF90EBEB}"/>
              </a:ext>
            </a:extLst>
          </p:cNvPr>
          <p:cNvSpPr/>
          <p:nvPr/>
        </p:nvSpPr>
        <p:spPr>
          <a:xfrm>
            <a:off x="1176664" y="3243140"/>
            <a:ext cx="214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ΔV = V - V = 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9DA4-8206-456F-BE46-5E0F15F3544D}"/>
              </a:ext>
            </a:extLst>
          </p:cNvPr>
          <p:cNvSpPr/>
          <p:nvPr/>
        </p:nvSpPr>
        <p:spPr>
          <a:xfrm>
            <a:off x="517330" y="4418284"/>
            <a:ext cx="3286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(a) W =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pΔV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p(0) = 0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18DC-8235-497E-9C95-87045ACC90B1}"/>
                  </a:ext>
                </a:extLst>
              </p:cNvPr>
              <p:cNvSpPr/>
              <p:nvPr/>
            </p:nvSpPr>
            <p:spPr>
              <a:xfrm>
                <a:off x="510335" y="4930063"/>
                <a:ext cx="7963902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(b) Q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 = n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= 2.00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8.31 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15) =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373.95 J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18DC-8235-497E-9C95-87045ACC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5" y="4930063"/>
                <a:ext cx="7963902" cy="497637"/>
              </a:xfrm>
              <a:prstGeom prst="rect">
                <a:avLst/>
              </a:prstGeom>
              <a:blipFill>
                <a:blip r:embed="rId2"/>
                <a:stretch>
                  <a:fillRect l="-1225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46C9B-2FA2-4611-8BBB-E308D7D4B17A}"/>
                  </a:ext>
                </a:extLst>
              </p:cNvPr>
              <p:cNvSpPr/>
              <p:nvPr/>
            </p:nvSpPr>
            <p:spPr>
              <a:xfrm>
                <a:off x="9529373" y="4666991"/>
                <a:ext cx="1685077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46C9B-2FA2-4611-8BBB-E308D7D4B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73" y="4666991"/>
                <a:ext cx="1685077" cy="497637"/>
              </a:xfrm>
              <a:prstGeom prst="rect">
                <a:avLst/>
              </a:prstGeom>
              <a:blipFill>
                <a:blip r:embed="rId3"/>
                <a:stretch>
                  <a:fillRect l="-5415" t="-9877" r="-252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08128-9E2C-45CD-B601-DDA630BDB457}"/>
                  </a:ext>
                </a:extLst>
              </p:cNvPr>
              <p:cNvSpPr/>
              <p:nvPr/>
            </p:nvSpPr>
            <p:spPr>
              <a:xfrm>
                <a:off x="8825949" y="5164628"/>
                <a:ext cx="3091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=8.31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mol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08128-9E2C-45CD-B601-DDA630BDB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49" y="5164628"/>
                <a:ext cx="3091925" cy="461665"/>
              </a:xfrm>
              <a:prstGeom prst="rect">
                <a:avLst/>
              </a:prstGeom>
              <a:blipFill>
                <a:blip r:embed="rId4"/>
                <a:stretch>
                  <a:fillRect l="-31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86E16AE-661D-4851-A066-09FA5A3273C3}"/>
              </a:ext>
            </a:extLst>
          </p:cNvPr>
          <p:cNvSpPr/>
          <p:nvPr/>
        </p:nvSpPr>
        <p:spPr>
          <a:xfrm>
            <a:off x="570499" y="5496129"/>
            <a:ext cx="6665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373.95 –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 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373.95 J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7525-EB72-4595-B54C-9F971FBB83E6}"/>
                  </a:ext>
                </a:extLst>
              </p:cNvPr>
              <p:cNvSpPr/>
              <p:nvPr/>
            </p:nvSpPr>
            <p:spPr>
              <a:xfrm>
                <a:off x="570499" y="6124049"/>
                <a:ext cx="7751182" cy="505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(d)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ΔK =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 =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(1.38 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15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31.05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7525-EB72-4595-B54C-9F971FBB8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9" y="6124049"/>
                <a:ext cx="7751182" cy="505075"/>
              </a:xfrm>
              <a:prstGeom prst="rect">
                <a:avLst/>
              </a:prstGeom>
              <a:blipFill>
                <a:blip r:embed="rId5"/>
                <a:stretch>
                  <a:fillRect l="-1259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137B7-445E-43C3-868C-D8D881145C65}"/>
                  </a:ext>
                </a:extLst>
              </p:cNvPr>
              <p:cNvSpPr/>
              <p:nvPr/>
            </p:nvSpPr>
            <p:spPr>
              <a:xfrm>
                <a:off x="1433050" y="3739020"/>
                <a:ext cx="6026079" cy="571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8.31</m:t>
                            </m:r>
                            <m:r>
                              <a:rPr lang="en-US" sz="2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J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mol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K</m:t>
                            </m:r>
                          </m:num>
                          <m:den>
                            <m:r>
                              <a:rPr lang="en-US" sz="2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6.023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a:rPr lang="en-US" sz="2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23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</m:t>
                        </m:r>
                        <m: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1.38 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4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−23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137B7-445E-43C3-868C-D8D881145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50" y="3739020"/>
                <a:ext cx="6026079" cy="571118"/>
              </a:xfrm>
              <a:prstGeom prst="rect">
                <a:avLst/>
              </a:prstGeom>
              <a:blipFill>
                <a:blip r:embed="rId6"/>
                <a:stretch>
                  <a:fillRect l="-1517"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9EC74EC-3723-465B-9348-75818C97AADB}"/>
              </a:ext>
            </a:extLst>
          </p:cNvPr>
          <p:cNvSpPr/>
          <p:nvPr/>
        </p:nvSpPr>
        <p:spPr>
          <a:xfrm>
            <a:off x="284818" y="2138692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15EE4-0A99-4231-9AC3-7A3137287FFD}"/>
              </a:ext>
            </a:extLst>
          </p:cNvPr>
          <p:cNvSpPr/>
          <p:nvPr/>
        </p:nvSpPr>
        <p:spPr>
          <a:xfrm>
            <a:off x="1176664" y="2882657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ΔT= 15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E6065-D379-4901-998D-8CB1C31B338C}"/>
              </a:ext>
            </a:extLst>
          </p:cNvPr>
          <p:cNvSpPr/>
          <p:nvPr/>
        </p:nvSpPr>
        <p:spPr>
          <a:xfrm>
            <a:off x="0" y="129567"/>
            <a:ext cx="11688416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48. When 20.9 J was added as heat to a particular ideal gas, the volume of the gas changed from 50.0 cm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to 100 cm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while the pressure remained at 1.00 atm. (a) By how much did the internal energy of the gas change? If the quantity of gas present was 2.00x10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mol, find (b)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400" i="1" baseline="-25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and (c)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400" i="1" baseline="-25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AA883-B270-4BDF-9BF7-A504CF2FF190}"/>
              </a:ext>
            </a:extLst>
          </p:cNvPr>
          <p:cNvSpPr/>
          <p:nvPr/>
        </p:nvSpPr>
        <p:spPr>
          <a:xfrm>
            <a:off x="1247233" y="5354994"/>
            <a:ext cx="2214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(b) Q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452A1-3A19-4381-B827-BB9112A6AACF}"/>
              </a:ext>
            </a:extLst>
          </p:cNvPr>
          <p:cNvSpPr/>
          <p:nvPr/>
        </p:nvSpPr>
        <p:spPr>
          <a:xfrm>
            <a:off x="390836" y="2379525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 = +20.9 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F68E1-6577-4E7D-88FC-CDF5387F2101}"/>
              </a:ext>
            </a:extLst>
          </p:cNvPr>
          <p:cNvSpPr/>
          <p:nvPr/>
        </p:nvSpPr>
        <p:spPr>
          <a:xfrm>
            <a:off x="1247233" y="2921073"/>
            <a:ext cx="8860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ΔV = (100 – 50) cm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50 cm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=50(10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-2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m)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50x10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-6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C0B17-CCDF-4E1A-85F3-2BC2D1E4D34C}"/>
              </a:ext>
            </a:extLst>
          </p:cNvPr>
          <p:cNvSpPr/>
          <p:nvPr/>
        </p:nvSpPr>
        <p:spPr>
          <a:xfrm>
            <a:off x="1247233" y="3608002"/>
            <a:ext cx="3496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 = 1.00 atm = 1x10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B5643-D84D-4BAE-9EFC-B0B01F7DA94A}"/>
              </a:ext>
            </a:extLst>
          </p:cNvPr>
          <p:cNvSpPr/>
          <p:nvPr/>
        </p:nvSpPr>
        <p:spPr>
          <a:xfrm>
            <a:off x="1247233" y="4751584"/>
            <a:ext cx="10732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l-G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 ΔV 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20.9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1x10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(50x10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-6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20.9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5.0 =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15.9 J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0907F-5DD8-4004-AB6A-3CCA3F2AB606}"/>
              </a:ext>
            </a:extLst>
          </p:cNvPr>
          <p:cNvSpPr/>
          <p:nvPr/>
        </p:nvSpPr>
        <p:spPr>
          <a:xfrm>
            <a:off x="8729867" y="5345126"/>
            <a:ext cx="212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[p = constant] 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16989F-0416-48C0-8427-A1CED86907C5}"/>
                  </a:ext>
                </a:extLst>
              </p:cNvPr>
              <p:cNvSpPr/>
              <p:nvPr/>
            </p:nvSpPr>
            <p:spPr>
              <a:xfrm>
                <a:off x="1761908" y="5938669"/>
                <a:ext cx="1882440" cy="618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16989F-0416-48C0-8427-A1CED8690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08" y="5938669"/>
                <a:ext cx="1882440" cy="618952"/>
              </a:xfrm>
              <a:prstGeom prst="rect">
                <a:avLst/>
              </a:prstGeom>
              <a:blipFill>
                <a:blip r:embed="rId2"/>
                <a:stretch>
                  <a:fillRect l="-485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C3A9712-98E6-463A-BCF7-3A23A496B6BF}"/>
              </a:ext>
            </a:extLst>
          </p:cNvPr>
          <p:cNvSpPr/>
          <p:nvPr/>
        </p:nvSpPr>
        <p:spPr>
          <a:xfrm>
            <a:off x="1419764" y="4167909"/>
            <a:ext cx="2651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= 2.00x10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mol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0A7DD-D9DB-411A-9D86-0C20B5FACD71}"/>
              </a:ext>
            </a:extLst>
          </p:cNvPr>
          <p:cNvSpPr/>
          <p:nvPr/>
        </p:nvSpPr>
        <p:spPr>
          <a:xfrm>
            <a:off x="390836" y="1902127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3F677-E240-4809-BEE9-9E365E4C4913}"/>
                  </a:ext>
                </a:extLst>
              </p:cNvPr>
              <p:cNvSpPr/>
              <p:nvPr/>
            </p:nvSpPr>
            <p:spPr>
              <a:xfrm>
                <a:off x="632999" y="222811"/>
                <a:ext cx="6567442" cy="2962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Ideal gas law,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panose="020B0604020202020204" pitchFamily="34" charset="0"/>
                  </a:rPr>
                  <a:t>nR</a:t>
                </a:r>
                <a:endParaRPr lang="en-US" sz="24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p</a:t>
                </a:r>
                <a:r>
                  <a:rPr lang="el-G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=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l-GR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l-G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3F677-E240-4809-BEE9-9E365E4C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9" y="222811"/>
                <a:ext cx="6567442" cy="2962862"/>
              </a:xfrm>
              <a:prstGeom prst="rect">
                <a:avLst/>
              </a:prstGeom>
              <a:blipFill>
                <a:blip r:embed="rId2"/>
                <a:stretch>
                  <a:fillRect l="-1486" t="-1440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88A8C-A617-4E3F-8D01-F75AE455EFD5}"/>
                  </a:ext>
                </a:extLst>
              </p:cNvPr>
              <p:cNvSpPr/>
              <p:nvPr/>
            </p:nvSpPr>
            <p:spPr>
              <a:xfrm>
                <a:off x="2378835" y="3284850"/>
                <a:ext cx="1882440" cy="774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l-GR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88A8C-A617-4E3F-8D01-F75AE455E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35" y="3284850"/>
                <a:ext cx="1882440" cy="774956"/>
              </a:xfrm>
              <a:prstGeom prst="rect">
                <a:avLst/>
              </a:prstGeom>
              <a:blipFill>
                <a:blip r:embed="rId3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363EFF-2564-43A9-ACEC-15030BF7326B}"/>
                  </a:ext>
                </a:extLst>
              </p:cNvPr>
              <p:cNvSpPr/>
              <p:nvPr/>
            </p:nvSpPr>
            <p:spPr>
              <a:xfrm>
                <a:off x="2233062" y="4059806"/>
                <a:ext cx="7096469" cy="707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20.9(8.31)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50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−6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173.68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5.0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34.74 J/mol-K </a:t>
                </a:r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363EFF-2564-43A9-ACEC-15030BF73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62" y="4059806"/>
                <a:ext cx="7096469" cy="707245"/>
              </a:xfrm>
              <a:prstGeom prst="rect">
                <a:avLst/>
              </a:prstGeom>
              <a:blipFill>
                <a:blip r:embed="rId4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663029B-762E-42F4-91DA-27545F75D614}"/>
              </a:ext>
            </a:extLst>
          </p:cNvPr>
          <p:cNvSpPr/>
          <p:nvPr/>
        </p:nvSpPr>
        <p:spPr>
          <a:xfrm>
            <a:off x="1153790" y="4906129"/>
            <a:ext cx="2450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5789-4245-4418-BC18-514F5E782F70}"/>
              </a:ext>
            </a:extLst>
          </p:cNvPr>
          <p:cNvSpPr/>
          <p:nvPr/>
        </p:nvSpPr>
        <p:spPr>
          <a:xfrm>
            <a:off x="1566020" y="5506872"/>
            <a:ext cx="8002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 = 34.74 – 8.31 =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26.43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J/mol-K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EA0103-E0F2-46FB-BE59-DE972FDE7252}"/>
              </a:ext>
            </a:extLst>
          </p:cNvPr>
          <p:cNvSpPr/>
          <p:nvPr/>
        </p:nvSpPr>
        <p:spPr>
          <a:xfrm>
            <a:off x="221143" y="503243"/>
            <a:ext cx="6884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19-7 Molar Specific Heat 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Volume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Taking n moles of an ideal gas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146EB-7C78-4F57-A08F-8E81CAF00E32}"/>
              </a:ext>
            </a:extLst>
          </p:cNvPr>
          <p:cNvSpPr/>
          <p:nvPr/>
        </p:nvSpPr>
        <p:spPr>
          <a:xfrm>
            <a:off x="971866" y="5481526"/>
            <a:ext cx="51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 = nC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           [V = constant]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DBD6-6E2D-44DB-866F-47327E8D11C0}"/>
              </a:ext>
            </a:extLst>
          </p:cNvPr>
          <p:cNvSpPr/>
          <p:nvPr/>
        </p:nvSpPr>
        <p:spPr>
          <a:xfrm>
            <a:off x="6096000" y="5481526"/>
            <a:ext cx="2352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[Q = mc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83DBF-DED1-479D-8997-8C06A87B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96" y="1211129"/>
            <a:ext cx="2242690" cy="2863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9D38D0-7C99-4B50-9859-A8C16F05E434}"/>
              </a:ext>
            </a:extLst>
          </p:cNvPr>
          <p:cNvSpPr/>
          <p:nvPr/>
        </p:nvSpPr>
        <p:spPr>
          <a:xfrm>
            <a:off x="1297500" y="3994391"/>
            <a:ext cx="13345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(p, T, </a:t>
            </a:r>
            <a:r>
              <a:rPr lang="en-US" sz="24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0" i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37BDD-9220-4C34-9108-E8310653174E}"/>
              </a:ext>
            </a:extLst>
          </p:cNvPr>
          <p:cNvSpPr/>
          <p:nvPr/>
        </p:nvSpPr>
        <p:spPr>
          <a:xfrm>
            <a:off x="4549981" y="3902079"/>
            <a:ext cx="2555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(p+</a:t>
            </a:r>
            <a:r>
              <a:rPr lang="el-GR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p, T+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0" i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76A27-98AE-4D87-AD28-DD3632F505BA}"/>
              </a:ext>
            </a:extLst>
          </p:cNvPr>
          <p:cNvSpPr/>
          <p:nvPr/>
        </p:nvSpPr>
        <p:spPr>
          <a:xfrm>
            <a:off x="521291" y="4363750"/>
            <a:ext cx="72577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i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p, T, </a:t>
            </a:r>
            <a:r>
              <a:rPr lang="en-US" sz="28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      </a:t>
            </a:r>
            <a: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 is added slowly </a:t>
            </a:r>
            <a:r>
              <a:rPr lang="en-US" sz="2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i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(p+</a:t>
            </a:r>
            <a:r>
              <a:rPr lang="el-GR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Δ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p, T+</a:t>
            </a:r>
            <a:r>
              <a:rPr lang="el-GR" sz="2800" i="1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800" i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sz="28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800" b="0" i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DFCE0-3D29-4AD2-BCBB-9A61BC8BFAC9}"/>
              </a:ext>
            </a:extLst>
          </p:cNvPr>
          <p:cNvCxnSpPr>
            <a:cxnSpLocks/>
          </p:cNvCxnSpPr>
          <p:nvPr/>
        </p:nvCxnSpPr>
        <p:spPr>
          <a:xfrm>
            <a:off x="1964798" y="4752900"/>
            <a:ext cx="288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9345DE0-36C6-4990-99E4-9231DEA4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38" y="1240170"/>
            <a:ext cx="2347440" cy="26955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DCDFB-C044-466F-8437-2933EDEDD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85" y="504468"/>
            <a:ext cx="4538664" cy="49770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13DD36-D5D7-47B5-BB79-3ADC7612C34D}"/>
              </a:ext>
            </a:extLst>
          </p:cNvPr>
          <p:cNvCxnSpPr>
            <a:cxnSpLocks/>
          </p:cNvCxnSpPr>
          <p:nvPr/>
        </p:nvCxnSpPr>
        <p:spPr>
          <a:xfrm flipV="1">
            <a:off x="3250771" y="2667969"/>
            <a:ext cx="1315706" cy="3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A5CF8B-8228-435B-8840-75A5BF3AF43E}"/>
              </a:ext>
            </a:extLst>
          </p:cNvPr>
          <p:cNvSpPr txBox="1"/>
          <p:nvPr/>
        </p:nvSpPr>
        <p:spPr>
          <a:xfrm>
            <a:off x="3625871" y="230743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FA6FB-B3A9-4317-B410-16BF113E08E9}"/>
              </a:ext>
            </a:extLst>
          </p:cNvPr>
          <p:cNvSpPr/>
          <p:nvPr/>
        </p:nvSpPr>
        <p:spPr>
          <a:xfrm>
            <a:off x="609993" y="5905121"/>
            <a:ext cx="1097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law of thermodynamics: </a:t>
            </a:r>
          </a:p>
          <a:p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Q – W =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 =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p(V – V) =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p(0)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33E6B-AE56-4413-A279-C4677397E337}"/>
              </a:ext>
            </a:extLst>
          </p:cNvPr>
          <p:cNvSpPr/>
          <p:nvPr/>
        </p:nvSpPr>
        <p:spPr>
          <a:xfrm>
            <a:off x="5280814" y="898318"/>
            <a:ext cx="910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 =0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67212-E2FE-443F-8F83-01F65E64973B}"/>
              </a:ext>
            </a:extLst>
          </p:cNvPr>
          <p:cNvSpPr/>
          <p:nvPr/>
        </p:nvSpPr>
        <p:spPr>
          <a:xfrm>
            <a:off x="430084" y="4981785"/>
            <a:ext cx="661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heat Q is related to the temperature change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 by</a:t>
            </a:r>
          </a:p>
        </p:txBody>
      </p:sp>
    </p:spTree>
    <p:extLst>
      <p:ext uri="{BB962C8B-B14F-4D97-AF65-F5344CB8AC3E}">
        <p14:creationId xmlns:p14="http://schemas.microsoft.com/office/powerpoint/2010/main" val="311643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EA0103-E0F2-46FB-BE59-DE972FDE7252}"/>
              </a:ext>
            </a:extLst>
          </p:cNvPr>
          <p:cNvSpPr/>
          <p:nvPr/>
        </p:nvSpPr>
        <p:spPr>
          <a:xfrm>
            <a:off x="221143" y="503243"/>
            <a:ext cx="6884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Molar Specific Heat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 Volume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Taking n moles of an ideal gas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010F80-3422-4DC0-9C4B-2E8A1431AA08}"/>
                  </a:ext>
                </a:extLst>
              </p:cNvPr>
              <p:cNvSpPr/>
              <p:nvPr/>
            </p:nvSpPr>
            <p:spPr>
              <a:xfrm>
                <a:off x="131151" y="92253"/>
                <a:ext cx="11450856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19-7 Molar specific heat of a monatomic </a:t>
                </a:r>
                <a:r>
                  <a:rPr lang="en-US" sz="24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deal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 at constant volume: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010F80-3422-4DC0-9C4B-2E8A1431A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1" y="92253"/>
                <a:ext cx="11450856" cy="497637"/>
              </a:xfrm>
              <a:prstGeom prst="rect">
                <a:avLst/>
              </a:prstGeom>
              <a:blipFill>
                <a:blip r:embed="rId2"/>
                <a:stretch>
                  <a:fillRect l="-852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B1146EB-7C78-4F57-A08F-8E81CAF00E32}"/>
              </a:ext>
            </a:extLst>
          </p:cNvPr>
          <p:cNvSpPr/>
          <p:nvPr/>
        </p:nvSpPr>
        <p:spPr>
          <a:xfrm>
            <a:off x="971866" y="5481526"/>
            <a:ext cx="51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[V = constant]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DBD6-6E2D-44DB-866F-47327E8D11C0}"/>
              </a:ext>
            </a:extLst>
          </p:cNvPr>
          <p:cNvSpPr/>
          <p:nvPr/>
        </p:nvSpPr>
        <p:spPr>
          <a:xfrm>
            <a:off x="5682908" y="5514156"/>
            <a:ext cx="2352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[Q = mc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83DBF-DED1-479D-8997-8C06A87B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96" y="1211129"/>
            <a:ext cx="2242690" cy="2863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9D38D0-7C99-4B50-9859-A8C16F05E434}"/>
              </a:ext>
            </a:extLst>
          </p:cNvPr>
          <p:cNvSpPr/>
          <p:nvPr/>
        </p:nvSpPr>
        <p:spPr>
          <a:xfrm>
            <a:off x="1297500" y="3994391"/>
            <a:ext cx="13345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(p, T,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37BDD-9220-4C34-9108-E8310653174E}"/>
              </a:ext>
            </a:extLst>
          </p:cNvPr>
          <p:cNvSpPr/>
          <p:nvPr/>
        </p:nvSpPr>
        <p:spPr>
          <a:xfrm>
            <a:off x="4549981" y="3902079"/>
            <a:ext cx="2555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p, T+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76A27-98AE-4D87-AD28-DD3632F505BA}"/>
              </a:ext>
            </a:extLst>
          </p:cNvPr>
          <p:cNvSpPr/>
          <p:nvPr/>
        </p:nvSpPr>
        <p:spPr>
          <a:xfrm>
            <a:off x="521291" y="4363750"/>
            <a:ext cx="72577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 p, T,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       </a:t>
            </a:r>
            <a:r>
              <a:rPr kumimoji="0" lang="en-US" sz="20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is added slowly </a:t>
            </a:r>
            <a:r>
              <a:rPr kumimoji="0" lang="en-US" sz="2000" b="0" i="1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(p+</a:t>
            </a:r>
            <a:r>
              <a:rPr kumimoji="0" lang="el-GR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Δ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p, T+</a:t>
            </a:r>
            <a:r>
              <a:rPr kumimoji="0" lang="el-G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DFCE0-3D29-4AD2-BCBB-9A61BC8BFAC9}"/>
              </a:ext>
            </a:extLst>
          </p:cNvPr>
          <p:cNvCxnSpPr>
            <a:cxnSpLocks/>
          </p:cNvCxnSpPr>
          <p:nvPr/>
        </p:nvCxnSpPr>
        <p:spPr>
          <a:xfrm>
            <a:off x="1964798" y="4752900"/>
            <a:ext cx="288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9345DE0-36C6-4990-99E4-9231DEA41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538" y="1240170"/>
            <a:ext cx="2347440" cy="26955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DCDFB-C044-466F-8437-2933EDED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254" y="1129150"/>
            <a:ext cx="4538664" cy="49770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13DD36-D5D7-47B5-BB79-3ADC7612C34D}"/>
              </a:ext>
            </a:extLst>
          </p:cNvPr>
          <p:cNvCxnSpPr>
            <a:cxnSpLocks/>
          </p:cNvCxnSpPr>
          <p:nvPr/>
        </p:nvCxnSpPr>
        <p:spPr>
          <a:xfrm flipV="1">
            <a:off x="3250771" y="2667969"/>
            <a:ext cx="1315706" cy="3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A5CF8B-8228-435B-8840-75A5BF3AF43E}"/>
              </a:ext>
            </a:extLst>
          </p:cNvPr>
          <p:cNvSpPr txBox="1"/>
          <p:nvPr/>
        </p:nvSpPr>
        <p:spPr>
          <a:xfrm>
            <a:off x="3625871" y="230743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FA6FB-B3A9-4317-B410-16BF113E08E9}"/>
              </a:ext>
            </a:extLst>
          </p:cNvPr>
          <p:cNvSpPr/>
          <p:nvPr/>
        </p:nvSpPr>
        <p:spPr>
          <a:xfrm>
            <a:off x="609993" y="5905121"/>
            <a:ext cx="1097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law of thermodynamics: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Q – W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–  p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T– p(V – V)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T– p(0)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933E6B-AE56-4413-A279-C4677397E337}"/>
              </a:ext>
            </a:extLst>
          </p:cNvPr>
          <p:cNvSpPr/>
          <p:nvPr/>
        </p:nvSpPr>
        <p:spPr>
          <a:xfrm>
            <a:off x="5280814" y="898318"/>
            <a:ext cx="9108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 =0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67212-E2FE-443F-8F83-01F65E64973B}"/>
              </a:ext>
            </a:extLst>
          </p:cNvPr>
          <p:cNvSpPr/>
          <p:nvPr/>
        </p:nvSpPr>
        <p:spPr>
          <a:xfrm>
            <a:off x="430084" y="4981785"/>
            <a:ext cx="661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heat Q is related to the temperature change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by</a:t>
            </a:r>
          </a:p>
        </p:txBody>
      </p:sp>
    </p:spTree>
    <p:extLst>
      <p:ext uri="{BB962C8B-B14F-4D97-AF65-F5344CB8AC3E}">
        <p14:creationId xmlns:p14="http://schemas.microsoft.com/office/powerpoint/2010/main" val="19172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F25AA-9834-40C3-AA6E-32300749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713" y="0"/>
            <a:ext cx="3056410" cy="6215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333E4E-1B37-46DE-BA08-99E3D2C51C0D}"/>
                  </a:ext>
                </a:extLst>
              </p:cNvPr>
              <p:cNvSpPr/>
              <p:nvPr/>
            </p:nvSpPr>
            <p:spPr>
              <a:xfrm>
                <a:off x="486915" y="183649"/>
                <a:ext cx="6519676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nC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            [but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nor/>
                      </m:rPr>
                      <a:rPr kumimoji="0" lang="el-G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333E4E-1B37-46DE-BA08-99E3D2C51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5" y="183649"/>
                <a:ext cx="6519676" cy="497637"/>
              </a:xfrm>
              <a:prstGeom prst="rect">
                <a:avLst/>
              </a:prstGeom>
              <a:blipFill>
                <a:blip r:embed="rId3"/>
                <a:stretch>
                  <a:fillRect l="-1497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5F8BF-5D78-43DD-99AD-20890BC9BFF0}"/>
                  </a:ext>
                </a:extLst>
              </p:cNvPr>
              <p:cNvSpPr/>
              <p:nvPr/>
            </p:nvSpPr>
            <p:spPr>
              <a:xfrm>
                <a:off x="486915" y="818711"/>
                <a:ext cx="3064268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nor/>
                      </m:rPr>
                      <a:rPr kumimoji="0" lang="el-GR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T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nC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D5F8BF-5D78-43DD-99AD-20890BC9B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5" y="818711"/>
                <a:ext cx="3064268" cy="497637"/>
              </a:xfrm>
              <a:prstGeom prst="rect">
                <a:avLst/>
              </a:prstGeom>
              <a:blipFill>
                <a:blip r:embed="rId4"/>
                <a:stretch>
                  <a:fillRect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/>
              <p:nvPr/>
            </p:nvSpPr>
            <p:spPr>
              <a:xfrm>
                <a:off x="518338" y="1338154"/>
                <a:ext cx="1500711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8" y="1338154"/>
                <a:ext cx="1500711" cy="497637"/>
              </a:xfrm>
              <a:prstGeom prst="rect">
                <a:avLst/>
              </a:prstGeom>
              <a:blipFill>
                <a:blip r:embed="rId5"/>
                <a:stretch>
                  <a:fillRect l="-6098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AB9CF0-1C62-44AF-BFC0-F73F60966840}"/>
                  </a:ext>
                </a:extLst>
              </p:cNvPr>
              <p:cNvSpPr/>
              <p:nvPr/>
            </p:nvSpPr>
            <p:spPr>
              <a:xfrm>
                <a:off x="475979" y="1875036"/>
                <a:ext cx="8113350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R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8.31</m:t>
                        </m:r>
                      </m:e>
                    </m:d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12.5 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J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/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mol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K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     [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monatomic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gas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AB9CF0-1C62-44AF-BFC0-F73F60966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9" y="1875036"/>
                <a:ext cx="8113350" cy="497637"/>
              </a:xfrm>
              <a:prstGeom prst="rect">
                <a:avLst/>
              </a:prstGeom>
              <a:blipFill>
                <a:blip r:embed="rId6"/>
                <a:stretch>
                  <a:fillRect l="-1127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1DEC471-D38F-478F-AC17-DFC71587731B}"/>
              </a:ext>
            </a:extLst>
          </p:cNvPr>
          <p:cNvSpPr/>
          <p:nvPr/>
        </p:nvSpPr>
        <p:spPr>
          <a:xfrm>
            <a:off x="182186" y="3269974"/>
            <a:ext cx="55220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</a:t>
            </a:r>
            <a:r>
              <a:rPr lang="en-US" sz="20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for diatomic and polyatomic gases are greater than for monatomic gases because the more complex molecules can rotate and thus have rotational kinetic energy.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0DCB2-5C13-4A1A-95C5-F7ED48E70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207" y="2372673"/>
            <a:ext cx="3603044" cy="424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7470AD-2FED-45AE-95CE-2E655DB2C01D}"/>
                  </a:ext>
                </a:extLst>
              </p:cNvPr>
              <p:cNvSpPr/>
              <p:nvPr/>
            </p:nvSpPr>
            <p:spPr>
              <a:xfrm>
                <a:off x="2321519" y="1338154"/>
                <a:ext cx="2459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monatomic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gas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7470AD-2FED-45AE-95CE-2E655DB2C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19" y="1338154"/>
                <a:ext cx="2459328" cy="461665"/>
              </a:xfrm>
              <a:prstGeom prst="rect">
                <a:avLst/>
              </a:prstGeom>
              <a:blipFill>
                <a:blip r:embed="rId8"/>
                <a:stretch>
                  <a:fillRect l="-496"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33E4E-1B37-46DE-BA08-99E3D2C51C0D}"/>
              </a:ext>
            </a:extLst>
          </p:cNvPr>
          <p:cNvSpPr/>
          <p:nvPr/>
        </p:nvSpPr>
        <p:spPr>
          <a:xfrm>
            <a:off x="574168" y="2653889"/>
            <a:ext cx="6277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[any ideal gas]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/>
              <p:nvPr/>
            </p:nvSpPr>
            <p:spPr>
              <a:xfrm>
                <a:off x="3275449" y="2050671"/>
                <a:ext cx="1500711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[C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R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A887DF-FA7E-4A6F-A77C-2AFDE1F7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49" y="2050671"/>
                <a:ext cx="1500711" cy="497637"/>
              </a:xfrm>
              <a:prstGeom prst="rect">
                <a:avLst/>
              </a:prstGeom>
              <a:blipFill>
                <a:blip r:embed="rId2"/>
                <a:stretch>
                  <a:fillRect l="-6098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8AE41C-85F0-4A26-9A01-21A228BD89EC}"/>
                  </a:ext>
                </a:extLst>
              </p:cNvPr>
              <p:cNvSpPr/>
              <p:nvPr/>
            </p:nvSpPr>
            <p:spPr>
              <a:xfrm>
                <a:off x="574168" y="1491201"/>
                <a:ext cx="1595309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8AE41C-85F0-4A26-9A01-21A228BD8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8" y="1491201"/>
                <a:ext cx="1595309" cy="497637"/>
              </a:xfrm>
              <a:prstGeom prst="rect">
                <a:avLst/>
              </a:prstGeom>
              <a:blipFill>
                <a:blip r:embed="rId3"/>
                <a:stretch>
                  <a:fillRect l="-5725" t="-9877" r="-382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E8883-730E-4FC9-A6C0-F40F959939F3}"/>
                  </a:ext>
                </a:extLst>
              </p:cNvPr>
              <p:cNvSpPr/>
              <p:nvPr/>
            </p:nvSpPr>
            <p:spPr>
              <a:xfrm>
                <a:off x="574168" y="2076433"/>
                <a:ext cx="1842171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n(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E8883-730E-4FC9-A6C0-F40F95993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8" y="2076433"/>
                <a:ext cx="1842171" cy="497637"/>
              </a:xfrm>
              <a:prstGeom prst="rect">
                <a:avLst/>
              </a:prstGeom>
              <a:blipFill>
                <a:blip r:embed="rId4"/>
                <a:stretch>
                  <a:fillRect l="-4967" t="-9877" r="-331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B6918F5-00BC-4C9D-A0B8-0EF9382DFEBE}"/>
              </a:ext>
            </a:extLst>
          </p:cNvPr>
          <p:cNvSpPr/>
          <p:nvPr/>
        </p:nvSpPr>
        <p:spPr>
          <a:xfrm>
            <a:off x="283532" y="5158401"/>
            <a:ext cx="7125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[ideal gas for any process]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84C00-137B-4BCF-B8FA-D6D6A52ACC37}"/>
              </a:ext>
            </a:extLst>
          </p:cNvPr>
          <p:cNvSpPr/>
          <p:nvPr/>
        </p:nvSpPr>
        <p:spPr>
          <a:xfrm>
            <a:off x="251650" y="5702402"/>
            <a:ext cx="11193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change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energy E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confined ideal gas depends 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the temperature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on what type of process produces the change”.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65F086-4DA3-46F5-8069-6B3E1135803A}"/>
              </a:ext>
            </a:extLst>
          </p:cNvPr>
          <p:cNvSpPr/>
          <p:nvPr/>
        </p:nvSpPr>
        <p:spPr>
          <a:xfrm>
            <a:off x="283532" y="4242558"/>
            <a:ext cx="11352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confined ideal gas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undergoes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change </a:t>
            </a:r>
            <a:r>
              <a:rPr lang="el-G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then the resulting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its internal energy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9AEE78-B96D-461D-A218-C5662F8C4A2C}"/>
                  </a:ext>
                </a:extLst>
              </p:cNvPr>
              <p:cNvSpPr/>
              <p:nvPr/>
            </p:nvSpPr>
            <p:spPr>
              <a:xfrm>
                <a:off x="338066" y="909157"/>
                <a:ext cx="11352788" cy="430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000" baseline="-25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internal energy of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ideal gas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substituting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9AEE78-B96D-461D-A218-C5662F8C4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66" y="909157"/>
                <a:ext cx="11352788" cy="430182"/>
              </a:xfrm>
              <a:prstGeom prst="rect">
                <a:avLst/>
              </a:prstGeom>
              <a:blipFill>
                <a:blip r:embed="rId5"/>
                <a:stretch>
                  <a:fillRect l="-537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6A503E3-B0B1-4FA5-A5F7-BF6F3F13365A}"/>
              </a:ext>
            </a:extLst>
          </p:cNvPr>
          <p:cNvSpPr/>
          <p:nvPr/>
        </p:nvSpPr>
        <p:spPr>
          <a:xfrm>
            <a:off x="251650" y="3326715"/>
            <a:ext cx="11525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equation applies not only to an ideal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 gas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also to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 and polyatomic ideal gases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provided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value of C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10AE5A-4A54-4CF6-9E5B-098235C218AD}"/>
                  </a:ext>
                </a:extLst>
              </p:cNvPr>
              <p:cNvSpPr/>
              <p:nvPr/>
            </p:nvSpPr>
            <p:spPr>
              <a:xfrm>
                <a:off x="251650" y="201308"/>
                <a:ext cx="110524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19-7 Generalize E</a:t>
                </a:r>
                <a:r>
                  <a:rPr lang="en-US" sz="20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nRT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monoatomic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gas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int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nCVT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any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gas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10AE5A-4A54-4CF6-9E5B-098235C2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0" y="201308"/>
                <a:ext cx="11052454" cy="461665"/>
              </a:xfrm>
              <a:prstGeom prst="rect">
                <a:avLst/>
              </a:prstGeom>
              <a:blipFill>
                <a:blip r:embed="rId6"/>
                <a:stretch>
                  <a:fillRect l="-55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36320D-ECB7-42FE-AD25-E7B5F3DC55A6}"/>
              </a:ext>
            </a:extLst>
          </p:cNvPr>
          <p:cNvSpPr/>
          <p:nvPr/>
        </p:nvSpPr>
        <p:spPr>
          <a:xfrm>
            <a:off x="194376" y="315561"/>
            <a:ext cx="11803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matter what path is actually taken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 and T+ </a:t>
            </a:r>
            <a:r>
              <a:rPr lang="el-G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T, we can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 path 1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compute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AEA2-6819-4B5A-BAFE-A7F839E8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61" y="973325"/>
            <a:ext cx="4799564" cy="55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F8F5F-A833-45D0-B818-21E66A1D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20" y="430696"/>
            <a:ext cx="3160680" cy="6427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2A55D-F7B9-44E8-83A1-38D30A678361}"/>
              </a:ext>
            </a:extLst>
          </p:cNvPr>
          <p:cNvSpPr/>
          <p:nvPr/>
        </p:nvSpPr>
        <p:spPr>
          <a:xfrm>
            <a:off x="295992" y="114684"/>
            <a:ext cx="8728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19-7 Molar Specific Heat 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 Pressure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temperature of our ideal gas is increased by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same small amount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previously but now the necessary energy (heat Q) is added with the gas under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 pressure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947B8-AD45-4A8F-825F-A6BF104C388E}"/>
              </a:ext>
            </a:extLst>
          </p:cNvPr>
          <p:cNvSpPr/>
          <p:nvPr/>
        </p:nvSpPr>
        <p:spPr>
          <a:xfrm>
            <a:off x="9306453" y="114684"/>
            <a:ext cx="2589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T+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5EEF9-06A1-4B3C-AEF6-19F4E89A978B}"/>
              </a:ext>
            </a:extLst>
          </p:cNvPr>
          <p:cNvSpPr/>
          <p:nvPr/>
        </p:nvSpPr>
        <p:spPr>
          <a:xfrm>
            <a:off x="468282" y="1289246"/>
            <a:ext cx="85630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, T, 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     </a:t>
            </a:r>
            <a:r>
              <a:rPr kumimoji="0" lang="en-US" sz="20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is added slowly                  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T+</a:t>
            </a:r>
            <a:r>
              <a:rPr kumimoji="0" lang="el-G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V+</a:t>
            </a:r>
            <a:r>
              <a:rPr kumimoji="0" lang="el-GR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sz="2800" b="0" i="1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202AF-B69C-4650-90D3-CC77081A86AA}"/>
              </a:ext>
            </a:extLst>
          </p:cNvPr>
          <p:cNvCxnSpPr>
            <a:cxnSpLocks/>
          </p:cNvCxnSpPr>
          <p:nvPr/>
        </p:nvCxnSpPr>
        <p:spPr>
          <a:xfrm>
            <a:off x="1898537" y="1718152"/>
            <a:ext cx="288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A6754-F5B7-4B4F-B851-C5AF2F9419B5}"/>
              </a:ext>
            </a:extLst>
          </p:cNvPr>
          <p:cNvSpPr/>
          <p:nvPr/>
        </p:nvSpPr>
        <p:spPr>
          <a:xfrm>
            <a:off x="295992" y="1890727"/>
            <a:ext cx="661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heat Q is related to the temperature change </a:t>
            </a: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by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0433CD-2E9C-4770-9599-3729E2395CD5}"/>
              </a:ext>
            </a:extLst>
          </p:cNvPr>
          <p:cNvSpPr/>
          <p:nvPr/>
        </p:nvSpPr>
        <p:spPr>
          <a:xfrm>
            <a:off x="527954" y="2342013"/>
            <a:ext cx="51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          [p = constant]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B61D15-B49A-4AA8-81CC-22D7CAECDB2E}"/>
                  </a:ext>
                </a:extLst>
              </p:cNvPr>
              <p:cNvSpPr/>
              <p:nvPr/>
            </p:nvSpPr>
            <p:spPr>
              <a:xfrm>
                <a:off x="341451" y="3355034"/>
                <a:ext cx="6567442" cy="3168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law of thermodynamics: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Q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–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Ideal gas law: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nR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l-GR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nR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                p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      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B61D15-B49A-4AA8-81CC-22D7CAECD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51" y="3355034"/>
                <a:ext cx="6567442" cy="3168560"/>
              </a:xfrm>
              <a:prstGeom prst="rect">
                <a:avLst/>
              </a:prstGeom>
              <a:blipFill>
                <a:blip r:embed="rId3"/>
                <a:stretch>
                  <a:fillRect l="-1393" t="-1346" b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9D597F3-87B9-414C-9C05-BBAEE5E342EF}"/>
              </a:ext>
            </a:extLst>
          </p:cNvPr>
          <p:cNvSpPr/>
          <p:nvPr/>
        </p:nvSpPr>
        <p:spPr>
          <a:xfrm>
            <a:off x="341450" y="2876663"/>
            <a:ext cx="7609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 between molar specific heats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7521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038DE0-22DB-4BF0-BB7B-A2F75959E919}"/>
              </a:ext>
            </a:extLst>
          </p:cNvPr>
          <p:cNvSpPr/>
          <p:nvPr/>
        </p:nvSpPr>
        <p:spPr>
          <a:xfrm>
            <a:off x="742634" y="1197603"/>
            <a:ext cx="3696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nR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A697A-BAA6-4C24-B120-B4AD8FE4542D}"/>
              </a:ext>
            </a:extLst>
          </p:cNvPr>
          <p:cNvSpPr/>
          <p:nvPr/>
        </p:nvSpPr>
        <p:spPr>
          <a:xfrm>
            <a:off x="654438" y="1827871"/>
            <a:ext cx="3815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=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–  R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F2F0B-143A-4D1D-AE12-6611F98F3E09}"/>
              </a:ext>
            </a:extLst>
          </p:cNvPr>
          <p:cNvSpPr/>
          <p:nvPr/>
        </p:nvSpPr>
        <p:spPr>
          <a:xfrm>
            <a:off x="742634" y="2502365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 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E2BCB-0AE0-41A9-B2DE-3488623073D7}"/>
              </a:ext>
            </a:extLst>
          </p:cNvPr>
          <p:cNvSpPr/>
          <p:nvPr/>
        </p:nvSpPr>
        <p:spPr>
          <a:xfrm>
            <a:off x="3260783" y="2502365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[divide by n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D1C93-D295-4CB6-9129-C83B9440D130}"/>
              </a:ext>
            </a:extLst>
          </p:cNvPr>
          <p:cNvSpPr/>
          <p:nvPr/>
        </p:nvSpPr>
        <p:spPr>
          <a:xfrm>
            <a:off x="724507" y="3159150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 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B2B0B-BEFD-4ACE-AE73-628707F6A963}"/>
              </a:ext>
            </a:extLst>
          </p:cNvPr>
          <p:cNvSpPr/>
          <p:nvPr/>
        </p:nvSpPr>
        <p:spPr>
          <a:xfrm>
            <a:off x="802106" y="31135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EED50E-0E76-46B0-84F5-36911FAD3A46}"/>
              </a:ext>
            </a:extLst>
          </p:cNvPr>
          <p:cNvSpPr/>
          <p:nvPr/>
        </p:nvSpPr>
        <p:spPr>
          <a:xfrm>
            <a:off x="4439223" y="798055"/>
            <a:ext cx="7563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 A change in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internal energy 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a confined ideal gas depends 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the change in the temperature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not on what type of process produces the change,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0E312-C234-4E58-9645-DFFB1C46DF77}"/>
              </a:ext>
            </a:extLst>
          </p:cNvPr>
          <p:cNvSpPr/>
          <p:nvPr/>
        </p:nvSpPr>
        <p:spPr>
          <a:xfrm>
            <a:off x="236627" y="5053480"/>
            <a:ext cx="3049874" cy="423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12446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is greater than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v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0F038-C0BC-4ABE-8E48-67192F3C4C28}"/>
              </a:ext>
            </a:extLst>
          </p:cNvPr>
          <p:cNvSpPr/>
          <p:nvPr/>
        </p:nvSpPr>
        <p:spPr>
          <a:xfrm>
            <a:off x="654438" y="5525168"/>
            <a:ext cx="10727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greater than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molar specific heat at constant volume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because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now be supplied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only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raise the temperature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the gas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also for the gas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do work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shown in Fig.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0A1F7-3B0F-486C-BB67-8FC351AF9C12}"/>
              </a:ext>
            </a:extLst>
          </p:cNvPr>
          <p:cNvSpPr/>
          <p:nvPr/>
        </p:nvSpPr>
        <p:spPr>
          <a:xfrm>
            <a:off x="391411" y="3780896"/>
            <a:ext cx="11610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kinetic theory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agrees well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for monatomic gases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also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gases in general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long as their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is low enough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that we may treat them as ideal.</a:t>
            </a:r>
          </a:p>
        </p:txBody>
      </p:sp>
    </p:spTree>
    <p:extLst>
      <p:ext uri="{BB962C8B-B14F-4D97-AF65-F5344CB8AC3E}">
        <p14:creationId xmlns:p14="http://schemas.microsoft.com/office/powerpoint/2010/main" val="19752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BFF500-4724-41D6-866A-E7DD24DAD398}"/>
                  </a:ext>
                </a:extLst>
              </p:cNvPr>
              <p:cNvSpPr/>
              <p:nvPr/>
            </p:nvSpPr>
            <p:spPr>
              <a:xfrm>
                <a:off x="312221" y="183082"/>
                <a:ext cx="11654492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19-8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Degrees of freedom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molar specific heats: E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nRT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BFF500-4724-41D6-866A-E7DD24DAD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1" y="183082"/>
                <a:ext cx="11654492" cy="525400"/>
              </a:xfrm>
              <a:prstGeom prst="rect">
                <a:avLst/>
              </a:prstGeom>
              <a:blipFill>
                <a:blip r:embed="rId2"/>
                <a:stretch>
                  <a:fillRect l="-785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8170EFD-A386-402F-B54B-A7737B2459B9}"/>
              </a:ext>
            </a:extLst>
          </p:cNvPr>
          <p:cNvSpPr/>
          <p:nvPr/>
        </p:nvSpPr>
        <p:spPr>
          <a:xfrm>
            <a:off x="397564" y="662442"/>
            <a:ext cx="10323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prediction that agrees with experiment for monatomic gases but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diatomic and polyatomic gases.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52904-CCF2-46B4-BDA1-7CE56C1B69AE}"/>
              </a:ext>
            </a:extLst>
          </p:cNvPr>
          <p:cNvSpPr/>
          <p:nvPr/>
        </p:nvSpPr>
        <p:spPr>
          <a:xfrm>
            <a:off x="397563" y="1408026"/>
            <a:ext cx="11343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us try to explain that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more than one atom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store internal energy in forms other than translational kinetic energy.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C340A-3E65-47B4-9135-30977AF660E0}"/>
              </a:ext>
            </a:extLst>
          </p:cNvPr>
          <p:cNvSpPr/>
          <p:nvPr/>
        </p:nvSpPr>
        <p:spPr>
          <a:xfrm>
            <a:off x="312221" y="2445058"/>
            <a:ext cx="83223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19-13 shows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models 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helium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 monatomic molecule, containing a single atom),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(a diatomic molecule, containing two atoms), and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polyatomic molecule).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167DD-BF15-4A4B-B780-4DE9C240AA8D}"/>
              </a:ext>
            </a:extLst>
          </p:cNvPr>
          <p:cNvSpPr/>
          <p:nvPr/>
        </p:nvSpPr>
        <p:spPr>
          <a:xfrm>
            <a:off x="225287" y="4197489"/>
            <a:ext cx="862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James Clerk Maxwell introduced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 of the equipartition of energy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526134-7A10-4C94-B7B9-692F4CA46F6E}"/>
                  </a:ext>
                </a:extLst>
              </p:cNvPr>
              <p:cNvSpPr/>
              <p:nvPr/>
            </p:nvSpPr>
            <p:spPr>
              <a:xfrm>
                <a:off x="225287" y="4775555"/>
                <a:ext cx="8283816" cy="1641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kind of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certain number </a:t>
                </a:r>
                <a:r>
                  <a:rPr lang="en-US" sz="24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degrees of freedom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(independent ways). Each degree of freedom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store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molecule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(or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 mole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[f(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molecule]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526134-7A10-4C94-B7B9-692F4CA46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" y="4775555"/>
                <a:ext cx="8283816" cy="1641603"/>
              </a:xfrm>
              <a:prstGeom prst="rect">
                <a:avLst/>
              </a:prstGeom>
              <a:blipFill>
                <a:blip r:embed="rId3"/>
                <a:stretch>
                  <a:fillRect l="-1177" t="-2593" r="-1472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46656A6-C1E5-425B-AECF-014CE41F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438" y="1773802"/>
            <a:ext cx="2962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21D77-715A-4653-B4D9-CA48EDFD9F4F}"/>
</file>

<file path=customXml/itemProps2.xml><?xml version="1.0" encoding="utf-8"?>
<ds:datastoreItem xmlns:ds="http://schemas.openxmlformats.org/officeDocument/2006/customXml" ds:itemID="{0ABAFC50-65E3-4081-AF12-E0F3A22C4668}"/>
</file>

<file path=customXml/itemProps3.xml><?xml version="1.0" encoding="utf-8"?>
<ds:datastoreItem xmlns:ds="http://schemas.openxmlformats.org/officeDocument/2006/customXml" ds:itemID="{761649ED-7041-4C0E-9F12-63D214E1D1FA}"/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2127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Cambrian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261</cp:revision>
  <dcterms:created xsi:type="dcterms:W3CDTF">2020-03-21T14:20:57Z</dcterms:created>
  <dcterms:modified xsi:type="dcterms:W3CDTF">2021-02-17T06:23:02Z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