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6.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98"/>
  </p:notesMasterIdLst>
  <p:sldIdLst>
    <p:sldId id="393" r:id="rId11"/>
    <p:sldId id="394" r:id="rId12"/>
    <p:sldId id="395" r:id="rId13"/>
    <p:sldId id="396" r:id="rId14"/>
    <p:sldId id="397" r:id="rId15"/>
    <p:sldId id="398" r:id="rId16"/>
    <p:sldId id="399" r:id="rId17"/>
    <p:sldId id="400" r:id="rId18"/>
    <p:sldId id="401" r:id="rId19"/>
    <p:sldId id="402" r:id="rId20"/>
    <p:sldId id="403" r:id="rId21"/>
    <p:sldId id="404" r:id="rId22"/>
    <p:sldId id="405" r:id="rId23"/>
    <p:sldId id="406" r:id="rId24"/>
    <p:sldId id="480" r:id="rId25"/>
    <p:sldId id="408" r:id="rId26"/>
    <p:sldId id="410" r:id="rId27"/>
    <p:sldId id="411" r:id="rId28"/>
    <p:sldId id="412" r:id="rId29"/>
    <p:sldId id="413" r:id="rId30"/>
    <p:sldId id="414" r:id="rId31"/>
    <p:sldId id="415" r:id="rId32"/>
    <p:sldId id="416" r:id="rId33"/>
    <p:sldId id="417" r:id="rId34"/>
    <p:sldId id="418" r:id="rId35"/>
    <p:sldId id="419" r:id="rId36"/>
    <p:sldId id="420" r:id="rId37"/>
    <p:sldId id="421" r:id="rId38"/>
    <p:sldId id="422" r:id="rId39"/>
    <p:sldId id="423" r:id="rId40"/>
    <p:sldId id="424" r:id="rId41"/>
    <p:sldId id="425" r:id="rId42"/>
    <p:sldId id="426" r:id="rId43"/>
    <p:sldId id="427" r:id="rId44"/>
    <p:sldId id="428" r:id="rId45"/>
    <p:sldId id="429" r:id="rId46"/>
    <p:sldId id="430" r:id="rId47"/>
    <p:sldId id="431" r:id="rId48"/>
    <p:sldId id="432" r:id="rId49"/>
    <p:sldId id="433" r:id="rId50"/>
    <p:sldId id="434" r:id="rId51"/>
    <p:sldId id="435" r:id="rId52"/>
    <p:sldId id="436" r:id="rId53"/>
    <p:sldId id="437" r:id="rId54"/>
    <p:sldId id="438" r:id="rId55"/>
    <p:sldId id="439" r:id="rId56"/>
    <p:sldId id="440" r:id="rId57"/>
    <p:sldId id="441" r:id="rId58"/>
    <p:sldId id="442" r:id="rId59"/>
    <p:sldId id="443" r:id="rId60"/>
    <p:sldId id="444" r:id="rId61"/>
    <p:sldId id="445" r:id="rId62"/>
    <p:sldId id="446" r:id="rId63"/>
    <p:sldId id="447" r:id="rId64"/>
    <p:sldId id="448" r:id="rId65"/>
    <p:sldId id="449" r:id="rId66"/>
    <p:sldId id="450" r:id="rId67"/>
    <p:sldId id="451" r:id="rId68"/>
    <p:sldId id="452" r:id="rId69"/>
    <p:sldId id="453" r:id="rId70"/>
    <p:sldId id="454" r:id="rId71"/>
    <p:sldId id="455" r:id="rId72"/>
    <p:sldId id="456" r:id="rId73"/>
    <p:sldId id="457" r:id="rId74"/>
    <p:sldId id="458" r:id="rId75"/>
    <p:sldId id="459" r:id="rId76"/>
    <p:sldId id="460" r:id="rId77"/>
    <p:sldId id="461" r:id="rId78"/>
    <p:sldId id="462" r:id="rId79"/>
    <p:sldId id="463" r:id="rId80"/>
    <p:sldId id="464" r:id="rId81"/>
    <p:sldId id="465" r:id="rId82"/>
    <p:sldId id="466" r:id="rId83"/>
    <p:sldId id="467" r:id="rId84"/>
    <p:sldId id="468" r:id="rId85"/>
    <p:sldId id="469" r:id="rId86"/>
    <p:sldId id="470" r:id="rId87"/>
    <p:sldId id="471" r:id="rId88"/>
    <p:sldId id="472" r:id="rId89"/>
    <p:sldId id="473" r:id="rId90"/>
    <p:sldId id="474" r:id="rId91"/>
    <p:sldId id="475" r:id="rId92"/>
    <p:sldId id="476" r:id="rId93"/>
    <p:sldId id="477" r:id="rId94"/>
    <p:sldId id="478" r:id="rId95"/>
    <p:sldId id="479" r:id="rId96"/>
    <p:sldId id="298" r:id="rId97"/>
  </p:sldIdLst>
  <p:sldSz cx="9144000" cy="6858000" type="screen4x3"/>
  <p:notesSz cx="7315200" cy="9601200"/>
  <p:custDataLst>
    <p:tags r:id="rId9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76" userDrawn="1">
          <p15:clr>
            <a:srgbClr val="A4A3A4"/>
          </p15:clr>
        </p15:guide>
        <p15:guide id="2" pos="2880" userDrawn="1">
          <p15:clr>
            <a:srgbClr val="A4A3A4"/>
          </p15:clr>
        </p15:guide>
        <p15:guide id="3" orient="horz" pos="1104" userDrawn="1">
          <p15:clr>
            <a:srgbClr val="A4A3A4"/>
          </p15:clr>
        </p15:guide>
        <p15:guide id="4" orient="horz" pos="3936" userDrawn="1">
          <p15:clr>
            <a:srgbClr val="A4A3A4"/>
          </p15:clr>
        </p15:guide>
        <p15:guide id="5" pos="5568" userDrawn="1">
          <p15:clr>
            <a:srgbClr val="A4A3A4"/>
          </p15:clr>
        </p15:guide>
        <p15:guide id="6" pos="192" userDrawn="1">
          <p15:clr>
            <a:srgbClr val="A4A3A4"/>
          </p15:clr>
        </p15:guide>
        <p15:guide id="7" pos="768" userDrawn="1">
          <p15:clr>
            <a:srgbClr val="A4A3A4"/>
          </p15:clr>
        </p15:guide>
        <p15:guide id="8" orient="horz" pos="1872" userDrawn="1">
          <p15:clr>
            <a:srgbClr val="A4A3A4"/>
          </p15:clr>
        </p15:guide>
        <p15:guide id="9" orient="horz" pos="182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E6E6E6"/>
    <a:srgbClr val="0000A0"/>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29" autoAdjust="0"/>
    <p:restoredTop sz="86470" autoAdjust="0"/>
  </p:normalViewPr>
  <p:slideViewPr>
    <p:cSldViewPr>
      <p:cViewPr varScale="1">
        <p:scale>
          <a:sx n="59" d="100"/>
          <a:sy n="59" d="100"/>
        </p:scale>
        <p:origin x="468" y="60"/>
      </p:cViewPr>
      <p:guideLst>
        <p:guide orient="horz" pos="2976"/>
        <p:guide pos="2880"/>
        <p:guide orient="horz" pos="1104"/>
        <p:guide orient="horz" pos="3936"/>
        <p:guide pos="5568"/>
        <p:guide pos="192"/>
        <p:guide pos="768"/>
        <p:guide orient="horz" pos="1872"/>
        <p:guide orient="horz" pos="1824"/>
      </p:guideLst>
    </p:cSldViewPr>
  </p:slideViewPr>
  <p:outlineViewPr>
    <p:cViewPr>
      <p:scale>
        <a:sx n="33" d="100"/>
        <a:sy n="33" d="100"/>
      </p:scale>
      <p:origin x="0" y="-939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Lst>
  </p:outlineViewPr>
  <p:notesTextViewPr>
    <p:cViewPr>
      <p:scale>
        <a:sx n="100" d="100"/>
        <a:sy n="100" d="100"/>
      </p:scale>
      <p:origin x="0" y="0"/>
    </p:cViewPr>
  </p:notesTextViewPr>
  <p:sorterViewPr>
    <p:cViewPr>
      <p:scale>
        <a:sx n="70" d="100"/>
        <a:sy n="70" d="100"/>
      </p:scale>
      <p:origin x="0" y="6254"/>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slide" Target="slides/slide74.xml"/><Relationship Id="rId89" Type="http://schemas.openxmlformats.org/officeDocument/2006/relationships/slide" Target="slides/slide79.xml"/><Relationship Id="rId16" Type="http://schemas.openxmlformats.org/officeDocument/2006/relationships/slide" Target="slides/slide6.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102" Type="http://schemas.openxmlformats.org/officeDocument/2006/relationships/viewProps" Target="viewProps.xml"/><Relationship Id="rId5" Type="http://schemas.openxmlformats.org/officeDocument/2006/relationships/slideMaster" Target="slideMasters/slideMaster2.xml"/><Relationship Id="rId90" Type="http://schemas.openxmlformats.org/officeDocument/2006/relationships/slide" Target="slides/slide80.xml"/><Relationship Id="rId95" Type="http://schemas.openxmlformats.org/officeDocument/2006/relationships/slide" Target="slides/slide85.xml"/><Relationship Id="rId22" Type="http://schemas.openxmlformats.org/officeDocument/2006/relationships/slide" Target="slides/slide12.xml"/><Relationship Id="rId27" Type="http://schemas.openxmlformats.org/officeDocument/2006/relationships/slide" Target="slides/slide17.xml"/><Relationship Id="rId43" Type="http://schemas.openxmlformats.org/officeDocument/2006/relationships/slide" Target="slides/slide33.xml"/><Relationship Id="rId48" Type="http://schemas.openxmlformats.org/officeDocument/2006/relationships/slide" Target="slides/slide38.xml"/><Relationship Id="rId64" Type="http://schemas.openxmlformats.org/officeDocument/2006/relationships/slide" Target="slides/slide54.xml"/><Relationship Id="rId69" Type="http://schemas.openxmlformats.org/officeDocument/2006/relationships/slide" Target="slides/slide59.xml"/><Relationship Id="rId80" Type="http://schemas.openxmlformats.org/officeDocument/2006/relationships/slide" Target="slides/slide70.xml"/><Relationship Id="rId85" Type="http://schemas.openxmlformats.org/officeDocument/2006/relationships/slide" Target="slides/slide75.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103" Type="http://schemas.openxmlformats.org/officeDocument/2006/relationships/theme" Target="theme/theme1.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slide" Target="slides/slide78.xml"/><Relationship Id="rId91" Type="http://schemas.openxmlformats.org/officeDocument/2006/relationships/slide" Target="slides/slide81.xml"/><Relationship Id="rId96" Type="http://schemas.openxmlformats.org/officeDocument/2006/relationships/slide" Target="slides/slide86.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openxmlformats.org/officeDocument/2006/relationships/slide" Target="slides/slide84.xml"/><Relationship Id="rId99" Type="http://schemas.openxmlformats.org/officeDocument/2006/relationships/tags" Target="tags/tag1.xml"/><Relationship Id="rId10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97" Type="http://schemas.openxmlformats.org/officeDocument/2006/relationships/slide" Target="slides/slide87.xml"/><Relationship Id="rId104" Type="http://schemas.openxmlformats.org/officeDocument/2006/relationships/tableStyles" Target="tableStyles.xml"/><Relationship Id="rId7" Type="http://schemas.openxmlformats.org/officeDocument/2006/relationships/slideMaster" Target="slideMasters/slideMaster4.xml"/><Relationship Id="rId71" Type="http://schemas.openxmlformats.org/officeDocument/2006/relationships/slide" Target="slides/slide61.xml"/><Relationship Id="rId92" Type="http://schemas.openxmlformats.org/officeDocument/2006/relationships/slide" Target="slides/slide82.xml"/><Relationship Id="rId2" Type="http://schemas.openxmlformats.org/officeDocument/2006/relationships/customXml" Target="../customXml/item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slide" Target="slides/slide77.xml"/><Relationship Id="rId61" Type="http://schemas.openxmlformats.org/officeDocument/2006/relationships/slide" Target="slides/slide51.xml"/><Relationship Id="rId82" Type="http://schemas.openxmlformats.org/officeDocument/2006/relationships/slide" Target="slides/slide72.xml"/><Relationship Id="rId19" Type="http://schemas.openxmlformats.org/officeDocument/2006/relationships/slide" Target="slides/slide9.xml"/><Relationship Id="rId14" Type="http://schemas.openxmlformats.org/officeDocument/2006/relationships/slide" Target="slides/slide4.xml"/><Relationship Id="rId30" Type="http://schemas.openxmlformats.org/officeDocument/2006/relationships/slide" Target="slides/slide20.xml"/><Relationship Id="rId35" Type="http://schemas.openxmlformats.org/officeDocument/2006/relationships/slide" Target="slides/slide25.xml"/><Relationship Id="rId56" Type="http://schemas.openxmlformats.org/officeDocument/2006/relationships/slide" Target="slides/slide46.xml"/><Relationship Id="rId77" Type="http://schemas.openxmlformats.org/officeDocument/2006/relationships/slide" Target="slides/slide67.xml"/><Relationship Id="rId100" Type="http://schemas.openxmlformats.org/officeDocument/2006/relationships/commentAuthors" Target="commentAuthors.xml"/><Relationship Id="rId8" Type="http://schemas.openxmlformats.org/officeDocument/2006/relationships/slideMaster" Target="slideMasters/slideMaster5.xml"/><Relationship Id="rId51" Type="http://schemas.openxmlformats.org/officeDocument/2006/relationships/slide" Target="slides/slide41.xml"/><Relationship Id="rId72" Type="http://schemas.openxmlformats.org/officeDocument/2006/relationships/slide" Target="slides/slide62.xml"/><Relationship Id="rId93" Type="http://schemas.openxmlformats.org/officeDocument/2006/relationships/slide" Target="slides/slide83.xml"/><Relationship Id="rId98" Type="http://schemas.openxmlformats.org/officeDocument/2006/relationships/notesMaster" Target="notesMasters/notesMaster1.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26" Type="http://schemas.openxmlformats.org/officeDocument/2006/relationships/slide" Target="slides/slide26.xml"/><Relationship Id="rId21" Type="http://schemas.openxmlformats.org/officeDocument/2006/relationships/slide" Target="slides/slide21.xml"/><Relationship Id="rId42" Type="http://schemas.openxmlformats.org/officeDocument/2006/relationships/slide" Target="slides/slide42.xml"/><Relationship Id="rId47" Type="http://schemas.openxmlformats.org/officeDocument/2006/relationships/slide" Target="slides/slide47.xml"/><Relationship Id="rId63" Type="http://schemas.openxmlformats.org/officeDocument/2006/relationships/slide" Target="slides/slide63.xml"/><Relationship Id="rId68" Type="http://schemas.openxmlformats.org/officeDocument/2006/relationships/slide" Target="slides/slide68.xml"/><Relationship Id="rId84" Type="http://schemas.openxmlformats.org/officeDocument/2006/relationships/slide" Target="slides/slide84.xml"/><Relationship Id="rId16" Type="http://schemas.openxmlformats.org/officeDocument/2006/relationships/slide" Target="slides/slide16.xml"/><Relationship Id="rId11" Type="http://schemas.openxmlformats.org/officeDocument/2006/relationships/slide" Target="slides/slide11.xml"/><Relationship Id="rId32" Type="http://schemas.openxmlformats.org/officeDocument/2006/relationships/slide" Target="slides/slide32.xml"/><Relationship Id="rId37" Type="http://schemas.openxmlformats.org/officeDocument/2006/relationships/slide" Target="slides/slide37.xml"/><Relationship Id="rId53" Type="http://schemas.openxmlformats.org/officeDocument/2006/relationships/slide" Target="slides/slide53.xml"/><Relationship Id="rId58" Type="http://schemas.openxmlformats.org/officeDocument/2006/relationships/slide" Target="slides/slide58.xml"/><Relationship Id="rId74" Type="http://schemas.openxmlformats.org/officeDocument/2006/relationships/slide" Target="slides/slide74.xml"/><Relationship Id="rId79" Type="http://schemas.openxmlformats.org/officeDocument/2006/relationships/slide" Target="slides/slide79.xml"/><Relationship Id="rId5" Type="http://schemas.openxmlformats.org/officeDocument/2006/relationships/slide" Target="slides/slide5.xml"/><Relationship Id="rId19" Type="http://schemas.openxmlformats.org/officeDocument/2006/relationships/slide" Target="slides/slide1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56" Type="http://schemas.openxmlformats.org/officeDocument/2006/relationships/slide" Target="slides/slide56.xml"/><Relationship Id="rId64" Type="http://schemas.openxmlformats.org/officeDocument/2006/relationships/slide" Target="slides/slide64.xml"/><Relationship Id="rId69" Type="http://schemas.openxmlformats.org/officeDocument/2006/relationships/slide" Target="slides/slide69.xml"/><Relationship Id="rId77" Type="http://schemas.openxmlformats.org/officeDocument/2006/relationships/slide" Target="slides/slide77.xml"/><Relationship Id="rId8" Type="http://schemas.openxmlformats.org/officeDocument/2006/relationships/slide" Target="slides/slide8.xml"/><Relationship Id="rId51" Type="http://schemas.openxmlformats.org/officeDocument/2006/relationships/slide" Target="slides/slide51.xml"/><Relationship Id="rId72" Type="http://schemas.openxmlformats.org/officeDocument/2006/relationships/slide" Target="slides/slide72.xml"/><Relationship Id="rId80" Type="http://schemas.openxmlformats.org/officeDocument/2006/relationships/slide" Target="slides/slide80.xml"/><Relationship Id="rId85" Type="http://schemas.openxmlformats.org/officeDocument/2006/relationships/slide" Target="slides/slide85.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59" Type="http://schemas.openxmlformats.org/officeDocument/2006/relationships/slide" Target="slides/slide59.xml"/><Relationship Id="rId67" Type="http://schemas.openxmlformats.org/officeDocument/2006/relationships/slide" Target="slides/slide67.xml"/><Relationship Id="rId20" Type="http://schemas.openxmlformats.org/officeDocument/2006/relationships/slide" Target="slides/slide20.xml"/><Relationship Id="rId41" Type="http://schemas.openxmlformats.org/officeDocument/2006/relationships/slide" Target="slides/slide41.xml"/><Relationship Id="rId54" Type="http://schemas.openxmlformats.org/officeDocument/2006/relationships/slide" Target="slides/slide54.xml"/><Relationship Id="rId62" Type="http://schemas.openxmlformats.org/officeDocument/2006/relationships/slide" Target="slides/slide62.xml"/><Relationship Id="rId70" Type="http://schemas.openxmlformats.org/officeDocument/2006/relationships/slide" Target="slides/slide70.xml"/><Relationship Id="rId75" Type="http://schemas.openxmlformats.org/officeDocument/2006/relationships/slide" Target="slides/slide75.xml"/><Relationship Id="rId83" Type="http://schemas.openxmlformats.org/officeDocument/2006/relationships/slide" Target="slides/slide83.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10" Type="http://schemas.openxmlformats.org/officeDocument/2006/relationships/slide" Target="slides/slide10.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60.xml"/><Relationship Id="rId65" Type="http://schemas.openxmlformats.org/officeDocument/2006/relationships/slide" Target="slides/slide65.xml"/><Relationship Id="rId73" Type="http://schemas.openxmlformats.org/officeDocument/2006/relationships/slide" Target="slides/slide73.xml"/><Relationship Id="rId78" Type="http://schemas.openxmlformats.org/officeDocument/2006/relationships/slide" Target="slides/slide78.xml"/><Relationship Id="rId81" Type="http://schemas.openxmlformats.org/officeDocument/2006/relationships/slide" Target="slides/slide81.xml"/><Relationship Id="rId86" Type="http://schemas.openxmlformats.org/officeDocument/2006/relationships/slide" Target="slides/slide86.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13.xml"/><Relationship Id="rId18" Type="http://schemas.openxmlformats.org/officeDocument/2006/relationships/slide" Target="slides/slide18.xml"/><Relationship Id="rId39" Type="http://schemas.openxmlformats.org/officeDocument/2006/relationships/slide" Target="slides/slide39.xml"/><Relationship Id="rId34" Type="http://schemas.openxmlformats.org/officeDocument/2006/relationships/slide" Target="slides/slide34.xml"/><Relationship Id="rId50" Type="http://schemas.openxmlformats.org/officeDocument/2006/relationships/slide" Target="slides/slide50.xml"/><Relationship Id="rId55" Type="http://schemas.openxmlformats.org/officeDocument/2006/relationships/slide" Target="slides/slide55.xml"/><Relationship Id="rId76" Type="http://schemas.openxmlformats.org/officeDocument/2006/relationships/slide" Target="slides/slide76.xml"/><Relationship Id="rId7" Type="http://schemas.openxmlformats.org/officeDocument/2006/relationships/slide" Target="slides/slide7.xml"/><Relationship Id="rId71" Type="http://schemas.openxmlformats.org/officeDocument/2006/relationships/slide" Target="slides/slide71.xml"/><Relationship Id="rId2" Type="http://schemas.openxmlformats.org/officeDocument/2006/relationships/slide" Target="slides/slide2.xml"/><Relationship Id="rId29" Type="http://schemas.openxmlformats.org/officeDocument/2006/relationships/slide" Target="slides/slide29.xml"/><Relationship Id="rId24" Type="http://schemas.openxmlformats.org/officeDocument/2006/relationships/slide" Target="slides/slide24.xml"/><Relationship Id="rId40" Type="http://schemas.openxmlformats.org/officeDocument/2006/relationships/slide" Target="slides/slide40.xml"/><Relationship Id="rId45" Type="http://schemas.openxmlformats.org/officeDocument/2006/relationships/slide" Target="slides/slide45.xml"/><Relationship Id="rId66" Type="http://schemas.openxmlformats.org/officeDocument/2006/relationships/slide" Target="slides/slide66.xml"/><Relationship Id="rId87" Type="http://schemas.openxmlformats.org/officeDocument/2006/relationships/slide" Target="slides/slide87.xml"/><Relationship Id="rId61" Type="http://schemas.openxmlformats.org/officeDocument/2006/relationships/slide" Target="slides/slide61.xml"/><Relationship Id="rId82" Type="http://schemas.openxmlformats.org/officeDocument/2006/relationships/slide" Target="slides/slide8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4/5/2020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742545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87</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25" name="Edition"/>
          <p:cNvSpPr>
            <a:spLocks noGrp="1"/>
          </p:cNvSpPr>
          <p:nvPr>
            <p:ph sz="quarter" idx="17" hasCustomPrompt="1"/>
          </p:nvPr>
        </p:nvSpPr>
        <p:spPr>
          <a:xfrm>
            <a:off x="152400" y="1752600"/>
            <a:ext cx="8839200" cy="6096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27" name="Author"/>
          <p:cNvSpPr>
            <a:spLocks noGrp="1"/>
          </p:cNvSpPr>
          <p:nvPr>
            <p:ph sz="quarter" idx="18" hasCustomPrompt="1"/>
          </p:nvPr>
        </p:nvSpPr>
        <p:spPr>
          <a:xfrm>
            <a:off x="152400" y="2362200"/>
            <a:ext cx="8839200" cy="6858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31" name="CT"/>
          <p:cNvSpPr>
            <a:spLocks noGrp="1"/>
          </p:cNvSpPr>
          <p:nvPr>
            <p:ph sz="quarter" idx="20" hasCustomPrompt="1"/>
          </p:nvPr>
        </p:nvSpPr>
        <p:spPr>
          <a:xfrm>
            <a:off x="152400" y="5133241"/>
            <a:ext cx="8839200" cy="706318"/>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3" name="Content Placeholder 2"/>
          <p:cNvSpPr>
            <a:spLocks noGrp="1"/>
          </p:cNvSpPr>
          <p:nvPr>
            <p:ph sz="quarter" idx="21" hasCustomPrompt="1"/>
          </p:nvPr>
        </p:nvSpPr>
        <p:spPr>
          <a:xfrm>
            <a:off x="381000" y="6096000"/>
            <a:ext cx="8458200" cy="533400"/>
          </a:xfrm>
          <a:prstGeom prst="rect">
            <a:avLst/>
          </a:prstGeom>
        </p:spPr>
        <p:txBody>
          <a:bodyPr/>
          <a:lstStyle>
            <a:lvl1pPr marL="0" indent="0">
              <a:buNone/>
              <a:defRPr/>
            </a:lvl1pPr>
          </a:lstStyle>
          <a:p>
            <a:pPr lvl="0"/>
            <a:r>
              <a:rPr lang="en-IN" dirty="0"/>
              <a:t>Text</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Calibri" charset="0"/>
                <a:ea typeface="Calibri" charset="0"/>
                <a:cs typeface="Calibri" charset="0"/>
              </a:defRPr>
            </a:lvl1pPr>
            <a:lvl2pPr marL="803275" indent="-282575">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5" name="Content Placeholder 4"/>
          <p:cNvSpPr>
            <a:spLocks noGrp="1"/>
          </p:cNvSpPr>
          <p:nvPr>
            <p:ph sz="quarter" idx="15" hasCustomPrompt="1"/>
          </p:nvPr>
        </p:nvSpPr>
        <p:spPr>
          <a:xfrm>
            <a:off x="304800" y="1752600"/>
            <a:ext cx="8534400" cy="4419600"/>
          </a:xfrm>
          <a:prstGeom prst="rect">
            <a:avLst/>
          </a:prstGeom>
        </p:spPr>
        <p:txBody>
          <a:bodyPr/>
          <a:lstStyle>
            <a:lvl1pPr marL="0" indent="0">
              <a:buNone/>
              <a:defRPr sz="2800" baseline="0"/>
            </a:lvl1pPr>
            <a:lvl2pPr marL="457200" indent="-446088">
              <a:spcBef>
                <a:spcPts val="2000"/>
              </a:spcBef>
              <a:buFont typeface="+mj-lt"/>
              <a:buNone/>
              <a:tabLst/>
              <a:defRPr sz="2800">
                <a:solidFill>
                  <a:schemeClr val="accent2"/>
                </a:solidFill>
              </a:defRPr>
            </a:lvl2pPr>
            <a:lvl3pPr marL="688975" indent="-400050">
              <a:spcBef>
                <a:spcPts val="1000"/>
              </a:spcBef>
              <a:buClr>
                <a:schemeClr val="accent2"/>
              </a:buClr>
              <a:buFont typeface="+mj-lt"/>
              <a:buAutoNum type="arabicPeriod"/>
              <a:tabLst/>
              <a:defRPr sz="2800"/>
            </a:lvl3pPr>
            <a:lvl4pPr marL="1371600" indent="0">
              <a:buNone/>
              <a:defRPr sz="2800"/>
            </a:lvl4pPr>
            <a:lvl5pPr marL="1828800" indent="0">
              <a:buNone/>
              <a:defRPr sz="2800"/>
            </a:lvl5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©2017 John Wiley &amp; Son, Inc. </a:t>
            </a:r>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lvl1pPr>
              <a:defRPr b="0" i="0">
                <a:latin typeface="Calibri" charset="0"/>
                <a:ea typeface="Calibri" charset="0"/>
                <a:cs typeface="Calibri" charset="0"/>
              </a:defRPr>
            </a:lvl1pPr>
          </a:lstStyle>
          <a:p>
            <a:fld id="{957104EA-F2AF-1046-9253-EE8D978719B5}" type="slidenum">
              <a:rPr lang="en-US" smtClean="0"/>
              <a:pPr/>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82321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6"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7718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2438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52393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8350"/>
            <a:ext cx="8534400" cy="990599"/>
          </a:xfrm>
        </p:spPr>
        <p:txBody>
          <a:bodyPr/>
          <a:lstStyle/>
          <a:p>
            <a:r>
              <a:rPr lang="en-US"/>
              <a:t>Language</a:t>
            </a:r>
            <a:endParaRPr lang="en-US" dirty="0"/>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Calibri" charset="0"/>
                <a:ea typeface="Calibri" charset="0"/>
                <a:cs typeface="Calibri"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700609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914401"/>
            <a:ext cx="8534400" cy="990599"/>
          </a:xfrm>
        </p:spPr>
        <p:txBody>
          <a:bodyPr/>
          <a:lstStyle>
            <a:lvl1pPr>
              <a:defRPr baseline="0"/>
            </a:lvl1p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6227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Figure caption"/>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977103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441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53979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380999"/>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FFD5900F-AA13-417D-AD3D-4C905926EE31}"/>
              </a:ext>
            </a:extLst>
          </p:cNvPr>
          <p:cNvSpPr>
            <a:spLocks noGrp="1"/>
          </p:cNvSpPr>
          <p:nvPr>
            <p:ph sz="quarter" idx="17"/>
          </p:nvPr>
        </p:nvSpPr>
        <p:spPr>
          <a:xfrm>
            <a:off x="304800" y="2286000"/>
            <a:ext cx="8534400" cy="457200"/>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84848AF1-D576-4FBF-A712-1BEB82131A85}"/>
              </a:ext>
            </a:extLst>
          </p:cNvPr>
          <p:cNvSpPr>
            <a:spLocks noGrp="1"/>
          </p:cNvSpPr>
          <p:nvPr>
            <p:ph sz="quarter" idx="18"/>
          </p:nvPr>
        </p:nvSpPr>
        <p:spPr>
          <a:xfrm>
            <a:off x="304800" y="2819400"/>
            <a:ext cx="8534400" cy="457200"/>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676B27F5-3B5F-44A3-B7D9-7B2B6279EB48}"/>
              </a:ext>
            </a:extLst>
          </p:cNvPr>
          <p:cNvSpPr>
            <a:spLocks noGrp="1"/>
          </p:cNvSpPr>
          <p:nvPr>
            <p:ph sz="quarter" idx="19"/>
          </p:nvPr>
        </p:nvSpPr>
        <p:spPr>
          <a:xfrm>
            <a:off x="304800" y="3352800"/>
            <a:ext cx="8534400" cy="457200"/>
          </a:xfrm>
          <a:prstGeom prst="rect">
            <a:avLst/>
          </a:prstGeom>
        </p:spPr>
        <p:txBody>
          <a:bodyPr/>
          <a:lstStyle>
            <a:lvl1pPr marL="0" indent="0">
              <a:buNone/>
              <a:defRPr/>
            </a:lvl1pPr>
          </a:lstStyle>
          <a:p>
            <a:pPr lvl="0"/>
            <a:endParaRPr lang="en-US" dirty="0"/>
          </a:p>
        </p:txBody>
      </p:sp>
      <p:sp>
        <p:nvSpPr>
          <p:cNvPr id="13" name="Content Placeholder 12">
            <a:extLst>
              <a:ext uri="{FF2B5EF4-FFF2-40B4-BE49-F238E27FC236}">
                <a16:creationId xmlns:a16="http://schemas.microsoft.com/office/drawing/2014/main" id="{AADC81E7-C60E-481D-B9D5-72B7F6F78DDF}"/>
              </a:ext>
            </a:extLst>
          </p:cNvPr>
          <p:cNvSpPr>
            <a:spLocks noGrp="1"/>
          </p:cNvSpPr>
          <p:nvPr>
            <p:ph sz="quarter" idx="20"/>
          </p:nvPr>
        </p:nvSpPr>
        <p:spPr>
          <a:xfrm>
            <a:off x="304800" y="3886200"/>
            <a:ext cx="8534400" cy="336550"/>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230C320A-51A3-4C9B-8ABF-11B3737D593B}"/>
              </a:ext>
            </a:extLst>
          </p:cNvPr>
          <p:cNvSpPr>
            <a:spLocks noGrp="1"/>
          </p:cNvSpPr>
          <p:nvPr>
            <p:ph sz="quarter" idx="21"/>
          </p:nvPr>
        </p:nvSpPr>
        <p:spPr>
          <a:xfrm>
            <a:off x="304800" y="4343400"/>
            <a:ext cx="8534400" cy="336550"/>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F9E37B07-0547-4324-8991-4A4CF789436D}"/>
              </a:ext>
            </a:extLst>
          </p:cNvPr>
          <p:cNvSpPr>
            <a:spLocks noGrp="1"/>
          </p:cNvSpPr>
          <p:nvPr>
            <p:ph sz="quarter" idx="22"/>
          </p:nvPr>
        </p:nvSpPr>
        <p:spPr>
          <a:xfrm>
            <a:off x="304800" y="4724400"/>
            <a:ext cx="8534400" cy="457200"/>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1B671F7A-E290-479A-9245-1B0D5F72CCE5}"/>
              </a:ext>
            </a:extLst>
          </p:cNvPr>
          <p:cNvSpPr>
            <a:spLocks noGrp="1"/>
          </p:cNvSpPr>
          <p:nvPr>
            <p:ph sz="quarter" idx="23"/>
          </p:nvPr>
        </p:nvSpPr>
        <p:spPr>
          <a:xfrm>
            <a:off x="304800" y="5257800"/>
            <a:ext cx="8534400" cy="457200"/>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97D65446-BE50-4693-A967-2E866104DFF6}"/>
              </a:ext>
            </a:extLst>
          </p:cNvPr>
          <p:cNvSpPr>
            <a:spLocks noGrp="1"/>
          </p:cNvSpPr>
          <p:nvPr>
            <p:ph sz="quarter" idx="24"/>
          </p:nvPr>
        </p:nvSpPr>
        <p:spPr>
          <a:xfrm>
            <a:off x="304800" y="5822950"/>
            <a:ext cx="8534400" cy="349250"/>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0727583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40386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08AEA028-BD17-4ECF-82B5-ECB2A3466362}"/>
              </a:ext>
            </a:extLst>
          </p:cNvPr>
          <p:cNvSpPr>
            <a:spLocks noGrp="1"/>
          </p:cNvSpPr>
          <p:nvPr>
            <p:ph sz="quarter" idx="17"/>
          </p:nvPr>
        </p:nvSpPr>
        <p:spPr>
          <a:xfrm>
            <a:off x="4419600" y="1828800"/>
            <a:ext cx="4419600" cy="365125"/>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D539518F-A4FA-4BE6-9B8E-E6329B43B944}"/>
              </a:ext>
            </a:extLst>
          </p:cNvPr>
          <p:cNvSpPr>
            <a:spLocks noGrp="1"/>
          </p:cNvSpPr>
          <p:nvPr>
            <p:ph sz="quarter" idx="18"/>
          </p:nvPr>
        </p:nvSpPr>
        <p:spPr>
          <a:xfrm>
            <a:off x="304800" y="2225675"/>
            <a:ext cx="4038600" cy="365125"/>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ECF92A28-BADD-49BA-AD73-AD609D2F6738}"/>
              </a:ext>
            </a:extLst>
          </p:cNvPr>
          <p:cNvSpPr>
            <a:spLocks noGrp="1"/>
          </p:cNvSpPr>
          <p:nvPr>
            <p:ph sz="quarter" idx="19"/>
          </p:nvPr>
        </p:nvSpPr>
        <p:spPr>
          <a:xfrm>
            <a:off x="4419600" y="2225675"/>
            <a:ext cx="4419600" cy="365125"/>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1B664998-83E5-4220-9835-1C5536CF389A}"/>
              </a:ext>
            </a:extLst>
          </p:cNvPr>
          <p:cNvSpPr>
            <a:spLocks noGrp="1"/>
          </p:cNvSpPr>
          <p:nvPr>
            <p:ph sz="quarter" idx="21"/>
          </p:nvPr>
        </p:nvSpPr>
        <p:spPr>
          <a:xfrm>
            <a:off x="304800" y="2667000"/>
            <a:ext cx="4038600" cy="365125"/>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064DC7D0-4EEC-48B5-8518-1EA8B867A73B}"/>
              </a:ext>
            </a:extLst>
          </p:cNvPr>
          <p:cNvSpPr>
            <a:spLocks noGrp="1"/>
          </p:cNvSpPr>
          <p:nvPr>
            <p:ph sz="quarter" idx="22"/>
          </p:nvPr>
        </p:nvSpPr>
        <p:spPr>
          <a:xfrm>
            <a:off x="4419600" y="2667000"/>
            <a:ext cx="4419600" cy="365125"/>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7B4BDA8F-D4C1-47AA-8C60-0937596C4F76}"/>
              </a:ext>
            </a:extLst>
          </p:cNvPr>
          <p:cNvSpPr>
            <a:spLocks noGrp="1"/>
          </p:cNvSpPr>
          <p:nvPr>
            <p:ph sz="quarter" idx="23"/>
          </p:nvPr>
        </p:nvSpPr>
        <p:spPr>
          <a:xfrm>
            <a:off x="304800" y="3124200"/>
            <a:ext cx="4038600" cy="365125"/>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3DA7099D-A1F8-48D8-B397-2BF5A3E8F84D}"/>
              </a:ext>
            </a:extLst>
          </p:cNvPr>
          <p:cNvSpPr>
            <a:spLocks noGrp="1"/>
          </p:cNvSpPr>
          <p:nvPr>
            <p:ph sz="quarter" idx="24"/>
          </p:nvPr>
        </p:nvSpPr>
        <p:spPr>
          <a:xfrm>
            <a:off x="4419600" y="3124200"/>
            <a:ext cx="4419600" cy="365125"/>
          </a:xfrm>
          <a:prstGeom prst="rect">
            <a:avLst/>
          </a:prstGeom>
        </p:spPr>
        <p:txBody>
          <a:bodyPr/>
          <a:lstStyle>
            <a:lvl1pPr marL="0" indent="0">
              <a:buNone/>
              <a:defRPr/>
            </a:lvl1pPr>
          </a:lstStyle>
          <a:p>
            <a:pPr lvl="0"/>
            <a:endParaRPr lang="en-US" dirty="0"/>
          </a:p>
        </p:txBody>
      </p:sp>
      <p:sp>
        <p:nvSpPr>
          <p:cNvPr id="23" name="Content Placeholder 22">
            <a:extLst>
              <a:ext uri="{FF2B5EF4-FFF2-40B4-BE49-F238E27FC236}">
                <a16:creationId xmlns:a16="http://schemas.microsoft.com/office/drawing/2014/main" id="{77261062-0158-40E4-A1CA-B2E0CAB19B2F}"/>
              </a:ext>
            </a:extLst>
          </p:cNvPr>
          <p:cNvSpPr>
            <a:spLocks noGrp="1"/>
          </p:cNvSpPr>
          <p:nvPr>
            <p:ph sz="quarter" idx="25"/>
          </p:nvPr>
        </p:nvSpPr>
        <p:spPr>
          <a:xfrm>
            <a:off x="304800" y="3581400"/>
            <a:ext cx="4038600" cy="365125"/>
          </a:xfrm>
          <a:prstGeom prst="rect">
            <a:avLst/>
          </a:prstGeom>
        </p:spPr>
        <p:txBody>
          <a:bodyPr/>
          <a:lstStyle>
            <a:lvl1pPr marL="0" indent="0">
              <a:buNone/>
              <a:defRPr/>
            </a:lvl1pPr>
          </a:lstStyle>
          <a:p>
            <a:pPr lvl="0"/>
            <a:endParaRPr lang="en-US" dirty="0"/>
          </a:p>
        </p:txBody>
      </p:sp>
      <p:sp>
        <p:nvSpPr>
          <p:cNvPr id="25" name="Content Placeholder 24">
            <a:extLst>
              <a:ext uri="{FF2B5EF4-FFF2-40B4-BE49-F238E27FC236}">
                <a16:creationId xmlns:a16="http://schemas.microsoft.com/office/drawing/2014/main" id="{E47747E0-D00B-41BD-93B5-8BC61DA916F9}"/>
              </a:ext>
            </a:extLst>
          </p:cNvPr>
          <p:cNvSpPr>
            <a:spLocks noGrp="1"/>
          </p:cNvSpPr>
          <p:nvPr>
            <p:ph sz="quarter" idx="26"/>
          </p:nvPr>
        </p:nvSpPr>
        <p:spPr>
          <a:xfrm>
            <a:off x="4419600" y="3581400"/>
            <a:ext cx="4419600" cy="365125"/>
          </a:xfrm>
          <a:prstGeom prst="rect">
            <a:avLst/>
          </a:prstGeom>
        </p:spPr>
        <p:txBody>
          <a:bodyPr/>
          <a:lstStyle>
            <a:lvl1pPr marL="0" indent="0">
              <a:buNone/>
              <a:defRPr/>
            </a:lvl1pPr>
          </a:lstStyle>
          <a:p>
            <a:pPr lvl="0"/>
            <a:endParaRPr lang="en-US" dirty="0"/>
          </a:p>
        </p:txBody>
      </p:sp>
      <p:sp>
        <p:nvSpPr>
          <p:cNvPr id="27" name="Content Placeholder 26">
            <a:extLst>
              <a:ext uri="{FF2B5EF4-FFF2-40B4-BE49-F238E27FC236}">
                <a16:creationId xmlns:a16="http://schemas.microsoft.com/office/drawing/2014/main" id="{87796A9F-9F2E-4385-823C-3D4A62F64819}"/>
              </a:ext>
            </a:extLst>
          </p:cNvPr>
          <p:cNvSpPr>
            <a:spLocks noGrp="1"/>
          </p:cNvSpPr>
          <p:nvPr>
            <p:ph sz="quarter" idx="27"/>
          </p:nvPr>
        </p:nvSpPr>
        <p:spPr>
          <a:xfrm>
            <a:off x="304800" y="4038600"/>
            <a:ext cx="4038600" cy="365125"/>
          </a:xfrm>
          <a:prstGeom prst="rect">
            <a:avLst/>
          </a:prstGeom>
        </p:spPr>
        <p:txBody>
          <a:bodyPr/>
          <a:lstStyle>
            <a:lvl1pPr marL="0" indent="0">
              <a:buNone/>
              <a:defRPr/>
            </a:lvl1pPr>
          </a:lstStyle>
          <a:p>
            <a:pPr lvl="0"/>
            <a:endParaRPr lang="en-US" dirty="0"/>
          </a:p>
        </p:txBody>
      </p:sp>
      <p:sp>
        <p:nvSpPr>
          <p:cNvPr id="29" name="Content Placeholder 28">
            <a:extLst>
              <a:ext uri="{FF2B5EF4-FFF2-40B4-BE49-F238E27FC236}">
                <a16:creationId xmlns:a16="http://schemas.microsoft.com/office/drawing/2014/main" id="{11A73B4E-7DA4-4299-A91F-FF7464B543E5}"/>
              </a:ext>
            </a:extLst>
          </p:cNvPr>
          <p:cNvSpPr>
            <a:spLocks noGrp="1"/>
          </p:cNvSpPr>
          <p:nvPr>
            <p:ph sz="quarter" idx="28"/>
          </p:nvPr>
        </p:nvSpPr>
        <p:spPr>
          <a:xfrm>
            <a:off x="4419600" y="4038600"/>
            <a:ext cx="4419600" cy="365125"/>
          </a:xfrm>
          <a:prstGeom prst="rect">
            <a:avLst/>
          </a:prstGeom>
        </p:spPr>
        <p:txBody>
          <a:bodyPr/>
          <a:lstStyle>
            <a:lvl1pPr marL="0" indent="0">
              <a:buNone/>
              <a:defRPr/>
            </a:lvl1pPr>
          </a:lstStyle>
          <a:p>
            <a:pPr lvl="0"/>
            <a:endParaRPr lang="en-US" dirty="0"/>
          </a:p>
        </p:txBody>
      </p:sp>
      <p:sp>
        <p:nvSpPr>
          <p:cNvPr id="31" name="Content Placeholder 30">
            <a:extLst>
              <a:ext uri="{FF2B5EF4-FFF2-40B4-BE49-F238E27FC236}">
                <a16:creationId xmlns:a16="http://schemas.microsoft.com/office/drawing/2014/main" id="{02C60366-269A-47CE-95CC-AAF3A8431B42}"/>
              </a:ext>
            </a:extLst>
          </p:cNvPr>
          <p:cNvSpPr>
            <a:spLocks noGrp="1"/>
          </p:cNvSpPr>
          <p:nvPr>
            <p:ph sz="quarter" idx="29"/>
          </p:nvPr>
        </p:nvSpPr>
        <p:spPr>
          <a:xfrm>
            <a:off x="304800" y="4495800"/>
            <a:ext cx="4038600" cy="365125"/>
          </a:xfrm>
          <a:prstGeom prst="rect">
            <a:avLst/>
          </a:prstGeom>
        </p:spPr>
        <p:txBody>
          <a:bodyPr/>
          <a:lstStyle>
            <a:lvl1pPr marL="0" indent="0">
              <a:buNone/>
              <a:defRPr/>
            </a:lvl1pPr>
          </a:lstStyle>
          <a:p>
            <a:pPr lvl="0"/>
            <a:endParaRPr lang="en-US" dirty="0"/>
          </a:p>
        </p:txBody>
      </p:sp>
      <p:sp>
        <p:nvSpPr>
          <p:cNvPr id="33" name="Content Placeholder 32">
            <a:extLst>
              <a:ext uri="{FF2B5EF4-FFF2-40B4-BE49-F238E27FC236}">
                <a16:creationId xmlns:a16="http://schemas.microsoft.com/office/drawing/2014/main" id="{8648E9CD-8615-4506-B88C-B7A06C509713}"/>
              </a:ext>
            </a:extLst>
          </p:cNvPr>
          <p:cNvSpPr>
            <a:spLocks noGrp="1"/>
          </p:cNvSpPr>
          <p:nvPr>
            <p:ph sz="quarter" idx="30"/>
          </p:nvPr>
        </p:nvSpPr>
        <p:spPr>
          <a:xfrm>
            <a:off x="4419600" y="4495800"/>
            <a:ext cx="4419600" cy="365125"/>
          </a:xfrm>
          <a:prstGeom prst="rect">
            <a:avLst/>
          </a:prstGeom>
        </p:spPr>
        <p:txBody>
          <a:bodyPr/>
          <a:lstStyle>
            <a:lvl1pPr marL="0" indent="0">
              <a:buNone/>
              <a:defRPr/>
            </a:lvl1pPr>
          </a:lstStyle>
          <a:p>
            <a:pPr lvl="0"/>
            <a:endParaRPr lang="en-US" dirty="0"/>
          </a:p>
        </p:txBody>
      </p:sp>
      <p:sp>
        <p:nvSpPr>
          <p:cNvPr id="35" name="Content Placeholder 34">
            <a:extLst>
              <a:ext uri="{FF2B5EF4-FFF2-40B4-BE49-F238E27FC236}">
                <a16:creationId xmlns:a16="http://schemas.microsoft.com/office/drawing/2014/main" id="{CE2DE845-64F9-47A6-AFDD-342063D5463E}"/>
              </a:ext>
            </a:extLst>
          </p:cNvPr>
          <p:cNvSpPr>
            <a:spLocks noGrp="1"/>
          </p:cNvSpPr>
          <p:nvPr>
            <p:ph sz="quarter" idx="31"/>
          </p:nvPr>
        </p:nvSpPr>
        <p:spPr>
          <a:xfrm>
            <a:off x="304800" y="4953000"/>
            <a:ext cx="4038600" cy="365125"/>
          </a:xfrm>
          <a:prstGeom prst="rect">
            <a:avLst/>
          </a:prstGeom>
        </p:spPr>
        <p:txBody>
          <a:bodyPr/>
          <a:lstStyle>
            <a:lvl1pPr marL="0" indent="0">
              <a:buNone/>
              <a:defRPr/>
            </a:lvl1pPr>
          </a:lstStyle>
          <a:p>
            <a:pPr lvl="0"/>
            <a:endParaRPr lang="en-US" dirty="0"/>
          </a:p>
        </p:txBody>
      </p:sp>
      <p:sp>
        <p:nvSpPr>
          <p:cNvPr id="37" name="Content Placeholder 36">
            <a:extLst>
              <a:ext uri="{FF2B5EF4-FFF2-40B4-BE49-F238E27FC236}">
                <a16:creationId xmlns:a16="http://schemas.microsoft.com/office/drawing/2014/main" id="{3597B8C4-A351-467F-A6DE-DA35689BC9B6}"/>
              </a:ext>
            </a:extLst>
          </p:cNvPr>
          <p:cNvSpPr>
            <a:spLocks noGrp="1"/>
          </p:cNvSpPr>
          <p:nvPr>
            <p:ph sz="quarter" idx="32"/>
          </p:nvPr>
        </p:nvSpPr>
        <p:spPr>
          <a:xfrm>
            <a:off x="4419600" y="4953000"/>
            <a:ext cx="4419600" cy="365125"/>
          </a:xfrm>
          <a:prstGeom prst="rect">
            <a:avLst/>
          </a:prstGeom>
        </p:spPr>
        <p:txBody>
          <a:bodyPr/>
          <a:lstStyle>
            <a:lvl1pPr marL="0" indent="0">
              <a:buNone/>
              <a:defRPr/>
            </a:lvl1pPr>
          </a:lstStyle>
          <a:p>
            <a:pPr lvl="0"/>
            <a:endParaRPr lang="en-US" dirty="0"/>
          </a:p>
        </p:txBody>
      </p:sp>
      <p:sp>
        <p:nvSpPr>
          <p:cNvPr id="39" name="Content Placeholder 38">
            <a:extLst>
              <a:ext uri="{FF2B5EF4-FFF2-40B4-BE49-F238E27FC236}">
                <a16:creationId xmlns:a16="http://schemas.microsoft.com/office/drawing/2014/main" id="{C719C597-84DC-42E6-9578-4E5764A52767}"/>
              </a:ext>
            </a:extLst>
          </p:cNvPr>
          <p:cNvSpPr>
            <a:spLocks noGrp="1"/>
          </p:cNvSpPr>
          <p:nvPr>
            <p:ph sz="quarter" idx="33"/>
          </p:nvPr>
        </p:nvSpPr>
        <p:spPr>
          <a:xfrm>
            <a:off x="304800" y="5410200"/>
            <a:ext cx="4038600" cy="365125"/>
          </a:xfrm>
          <a:prstGeom prst="rect">
            <a:avLst/>
          </a:prstGeom>
        </p:spPr>
        <p:txBody>
          <a:bodyPr/>
          <a:lstStyle>
            <a:lvl1pPr marL="0" indent="0">
              <a:buNone/>
              <a:defRPr/>
            </a:lvl1pPr>
          </a:lstStyle>
          <a:p>
            <a:pPr lvl="0"/>
            <a:endParaRPr lang="en-US" dirty="0"/>
          </a:p>
        </p:txBody>
      </p:sp>
      <p:sp>
        <p:nvSpPr>
          <p:cNvPr id="41" name="Content Placeholder 40">
            <a:extLst>
              <a:ext uri="{FF2B5EF4-FFF2-40B4-BE49-F238E27FC236}">
                <a16:creationId xmlns:a16="http://schemas.microsoft.com/office/drawing/2014/main" id="{602C790C-25A6-4AED-B96A-2273C76B90FF}"/>
              </a:ext>
            </a:extLst>
          </p:cNvPr>
          <p:cNvSpPr>
            <a:spLocks noGrp="1"/>
          </p:cNvSpPr>
          <p:nvPr>
            <p:ph sz="quarter" idx="34"/>
          </p:nvPr>
        </p:nvSpPr>
        <p:spPr>
          <a:xfrm>
            <a:off x="4419600" y="5410200"/>
            <a:ext cx="4419600" cy="365125"/>
          </a:xfrm>
          <a:prstGeom prst="rect">
            <a:avLst/>
          </a:prstGeom>
        </p:spPr>
        <p:txBody>
          <a:bodyPr/>
          <a:lstStyle>
            <a:lvl1pPr marL="0" indent="0">
              <a:buNone/>
              <a:defRPr/>
            </a:lvl1pPr>
          </a:lstStyle>
          <a:p>
            <a:pPr lvl="0"/>
            <a:endParaRPr lang="en-US" dirty="0"/>
          </a:p>
        </p:txBody>
      </p:sp>
      <p:sp>
        <p:nvSpPr>
          <p:cNvPr id="43" name="Content Placeholder 42">
            <a:extLst>
              <a:ext uri="{FF2B5EF4-FFF2-40B4-BE49-F238E27FC236}">
                <a16:creationId xmlns:a16="http://schemas.microsoft.com/office/drawing/2014/main" id="{01ADFC3A-CC86-4C35-AD6C-692CC02FCACF}"/>
              </a:ext>
            </a:extLst>
          </p:cNvPr>
          <p:cNvSpPr>
            <a:spLocks noGrp="1"/>
          </p:cNvSpPr>
          <p:nvPr>
            <p:ph sz="quarter" idx="35"/>
          </p:nvPr>
        </p:nvSpPr>
        <p:spPr>
          <a:xfrm>
            <a:off x="304800" y="5807075"/>
            <a:ext cx="4038600" cy="365125"/>
          </a:xfrm>
          <a:prstGeom prst="rect">
            <a:avLst/>
          </a:prstGeom>
        </p:spPr>
        <p:txBody>
          <a:bodyPr/>
          <a:lstStyle>
            <a:lvl1pPr marL="0" indent="0">
              <a:buNone/>
              <a:defRPr/>
            </a:lvl1pPr>
          </a:lstStyle>
          <a:p>
            <a:pPr lvl="0"/>
            <a:endParaRPr lang="en-US" dirty="0"/>
          </a:p>
        </p:txBody>
      </p:sp>
      <p:sp>
        <p:nvSpPr>
          <p:cNvPr id="45" name="Content Placeholder 44">
            <a:extLst>
              <a:ext uri="{FF2B5EF4-FFF2-40B4-BE49-F238E27FC236}">
                <a16:creationId xmlns:a16="http://schemas.microsoft.com/office/drawing/2014/main" id="{45E8B718-38EC-47F6-87EA-0F0A0846611D}"/>
              </a:ext>
            </a:extLst>
          </p:cNvPr>
          <p:cNvSpPr>
            <a:spLocks noGrp="1"/>
          </p:cNvSpPr>
          <p:nvPr>
            <p:ph sz="quarter" idx="36"/>
          </p:nvPr>
        </p:nvSpPr>
        <p:spPr>
          <a:xfrm>
            <a:off x="4419600" y="5807075"/>
            <a:ext cx="4419600" cy="365125"/>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15276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341284"/>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59956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0386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48006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55276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1196859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0998"/>
            <a:ext cx="8534400" cy="507997"/>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988819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1896"/>
            <a:ext cx="8534400" cy="49000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3" name="Content Placeholder"/>
          <p:cNvSpPr>
            <a:spLocks noGrp="1"/>
          </p:cNvSpPr>
          <p:nvPr>
            <p:ph sz="quarter" idx="23"/>
          </p:nvPr>
        </p:nvSpPr>
        <p:spPr>
          <a:xfrm>
            <a:off x="32766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4" name="Content Placeholder"/>
          <p:cNvSpPr>
            <a:spLocks noGrp="1"/>
          </p:cNvSpPr>
          <p:nvPr>
            <p:ph sz="quarter" idx="24"/>
          </p:nvPr>
        </p:nvSpPr>
        <p:spPr>
          <a:xfrm>
            <a:off x="32850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5" name="Content Placeholder"/>
          <p:cNvSpPr>
            <a:spLocks noGrp="1"/>
          </p:cNvSpPr>
          <p:nvPr>
            <p:ph sz="quarter" idx="25"/>
          </p:nvPr>
        </p:nvSpPr>
        <p:spPr>
          <a:xfrm>
            <a:off x="32850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6" name="Content Placeholder"/>
          <p:cNvSpPr>
            <a:spLocks noGrp="1"/>
          </p:cNvSpPr>
          <p:nvPr>
            <p:ph sz="quarter" idx="26"/>
          </p:nvPr>
        </p:nvSpPr>
        <p:spPr>
          <a:xfrm>
            <a:off x="6123517" y="4689475"/>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7" name="Content Placeholder"/>
          <p:cNvSpPr>
            <a:spLocks noGrp="1"/>
          </p:cNvSpPr>
          <p:nvPr>
            <p:ph sz="quarter" idx="27"/>
          </p:nvPr>
        </p:nvSpPr>
        <p:spPr>
          <a:xfrm>
            <a:off x="6131984" y="5334001"/>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8" name="Content Placeholder"/>
          <p:cNvSpPr>
            <a:spLocks noGrp="1"/>
          </p:cNvSpPr>
          <p:nvPr>
            <p:ph sz="quarter" idx="28"/>
          </p:nvPr>
        </p:nvSpPr>
        <p:spPr>
          <a:xfrm>
            <a:off x="6131984" y="5811309"/>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432865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47604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1329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777241"/>
            <a:ext cx="8543926"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669360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304800" y="2514600"/>
            <a:ext cx="8534400" cy="762001"/>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304800" y="3352801"/>
            <a:ext cx="8534400" cy="53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Content Placeholder 7">
            <a:extLst>
              <a:ext uri="{FF2B5EF4-FFF2-40B4-BE49-F238E27FC236}">
                <a16:creationId xmlns:a16="http://schemas.microsoft.com/office/drawing/2014/main" id="{E207CE95-AF8A-4F5D-ADD8-A71096E33A17}"/>
              </a:ext>
            </a:extLst>
          </p:cNvPr>
          <p:cNvSpPr>
            <a:spLocks noGrp="1"/>
          </p:cNvSpPr>
          <p:nvPr>
            <p:ph sz="quarter" idx="19"/>
          </p:nvPr>
        </p:nvSpPr>
        <p:spPr>
          <a:xfrm>
            <a:off x="304800" y="3976048"/>
            <a:ext cx="8534400" cy="672152"/>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410CF90A-9AE9-460E-9F74-7D6F89CC991E}"/>
              </a:ext>
            </a:extLst>
          </p:cNvPr>
          <p:cNvSpPr>
            <a:spLocks noGrp="1"/>
          </p:cNvSpPr>
          <p:nvPr>
            <p:ph sz="quarter" idx="20"/>
          </p:nvPr>
        </p:nvSpPr>
        <p:spPr>
          <a:xfrm>
            <a:off x="304800" y="4800600"/>
            <a:ext cx="8534400" cy="7937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439309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2672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7">
            <a:extLst>
              <a:ext uri="{FF2B5EF4-FFF2-40B4-BE49-F238E27FC236}">
                <a16:creationId xmlns:a16="http://schemas.microsoft.com/office/drawing/2014/main" id="{D6C02995-1E5E-48F3-90EA-30A67DD6E930}"/>
              </a:ext>
            </a:extLst>
          </p:cNvPr>
          <p:cNvSpPr>
            <a:spLocks noGrp="1"/>
          </p:cNvSpPr>
          <p:nvPr>
            <p:ph sz="quarter" idx="18"/>
          </p:nvPr>
        </p:nvSpPr>
        <p:spPr>
          <a:xfrm>
            <a:off x="304800" y="2228109"/>
            <a:ext cx="4267200" cy="365125"/>
          </a:xfrm>
          <a:prstGeom prst="rect">
            <a:avLst/>
          </a:prstGeom>
        </p:spPr>
        <p:txBody>
          <a:bodyPr/>
          <a:lstStyle>
            <a:lvl1pPr marL="0" indent="0">
              <a:buNone/>
              <a:defRPr/>
            </a:lvl1pPr>
          </a:lstStyle>
          <a:p>
            <a:pPr lvl="0"/>
            <a:endParaRPr lang="en-US" dirty="0"/>
          </a:p>
        </p:txBody>
      </p:sp>
      <p:sp>
        <p:nvSpPr>
          <p:cNvPr id="10" name="Content Placeholder 9">
            <a:extLst>
              <a:ext uri="{FF2B5EF4-FFF2-40B4-BE49-F238E27FC236}">
                <a16:creationId xmlns:a16="http://schemas.microsoft.com/office/drawing/2014/main" id="{A97483CB-9142-40B0-AC19-8745028A19E9}"/>
              </a:ext>
            </a:extLst>
          </p:cNvPr>
          <p:cNvSpPr>
            <a:spLocks noGrp="1"/>
          </p:cNvSpPr>
          <p:nvPr>
            <p:ph sz="quarter" idx="19"/>
          </p:nvPr>
        </p:nvSpPr>
        <p:spPr>
          <a:xfrm>
            <a:off x="4724400" y="2228850"/>
            <a:ext cx="4114800" cy="365125"/>
          </a:xfrm>
          <a:prstGeom prst="rect">
            <a:avLst/>
          </a:prstGeom>
        </p:spPr>
        <p:txBody>
          <a:bodyPr/>
          <a:lstStyle>
            <a:lvl1pPr marL="0" indent="0">
              <a:buNone/>
              <a:defRPr/>
            </a:lvl1pPr>
          </a:lstStyle>
          <a:p>
            <a:pPr lvl="0"/>
            <a:endParaRPr lang="en-US" dirty="0"/>
          </a:p>
        </p:txBody>
      </p:sp>
      <p:sp>
        <p:nvSpPr>
          <p:cNvPr id="12" name="Content Placeholder 11">
            <a:extLst>
              <a:ext uri="{FF2B5EF4-FFF2-40B4-BE49-F238E27FC236}">
                <a16:creationId xmlns:a16="http://schemas.microsoft.com/office/drawing/2014/main" id="{697EDCB5-8A43-4F4F-81C5-8AA3A49E8940}"/>
              </a:ext>
            </a:extLst>
          </p:cNvPr>
          <p:cNvSpPr>
            <a:spLocks noGrp="1"/>
          </p:cNvSpPr>
          <p:nvPr>
            <p:ph sz="quarter" idx="20"/>
          </p:nvPr>
        </p:nvSpPr>
        <p:spPr>
          <a:xfrm>
            <a:off x="304800" y="2667000"/>
            <a:ext cx="4267200" cy="365125"/>
          </a:xfrm>
          <a:prstGeom prst="rect">
            <a:avLst/>
          </a:prstGeom>
        </p:spPr>
        <p:txBody>
          <a:bodyPr/>
          <a:lstStyle>
            <a:lvl1pPr marL="0" indent="0">
              <a:buNone/>
              <a:defRPr/>
            </a:lvl1pPr>
          </a:lstStyle>
          <a:p>
            <a:pPr lvl="0"/>
            <a:endParaRPr lang="en-US" dirty="0"/>
          </a:p>
        </p:txBody>
      </p:sp>
      <p:sp>
        <p:nvSpPr>
          <p:cNvPr id="14" name="Content Placeholder 13">
            <a:extLst>
              <a:ext uri="{FF2B5EF4-FFF2-40B4-BE49-F238E27FC236}">
                <a16:creationId xmlns:a16="http://schemas.microsoft.com/office/drawing/2014/main" id="{7FEA43A7-2626-4401-B078-5122780BC0F8}"/>
              </a:ext>
            </a:extLst>
          </p:cNvPr>
          <p:cNvSpPr>
            <a:spLocks noGrp="1"/>
          </p:cNvSpPr>
          <p:nvPr>
            <p:ph sz="quarter" idx="21"/>
          </p:nvPr>
        </p:nvSpPr>
        <p:spPr>
          <a:xfrm>
            <a:off x="4724400" y="2667000"/>
            <a:ext cx="4114800" cy="365125"/>
          </a:xfrm>
          <a:prstGeom prst="rect">
            <a:avLst/>
          </a:prstGeom>
        </p:spPr>
        <p:txBody>
          <a:bodyPr/>
          <a:lstStyle>
            <a:lvl1pPr marL="0" indent="0">
              <a:buNone/>
              <a:defRPr/>
            </a:lvl1pPr>
          </a:lstStyle>
          <a:p>
            <a:pPr lvl="0"/>
            <a:endParaRPr lang="en-US" dirty="0"/>
          </a:p>
        </p:txBody>
      </p:sp>
      <p:sp>
        <p:nvSpPr>
          <p:cNvPr id="16" name="Content Placeholder 15">
            <a:extLst>
              <a:ext uri="{FF2B5EF4-FFF2-40B4-BE49-F238E27FC236}">
                <a16:creationId xmlns:a16="http://schemas.microsoft.com/office/drawing/2014/main" id="{FEED7A6C-A1D8-4D89-9C0C-B1C824C59692}"/>
              </a:ext>
            </a:extLst>
          </p:cNvPr>
          <p:cNvSpPr>
            <a:spLocks noGrp="1"/>
          </p:cNvSpPr>
          <p:nvPr>
            <p:ph sz="quarter" idx="22"/>
          </p:nvPr>
        </p:nvSpPr>
        <p:spPr>
          <a:xfrm>
            <a:off x="304800" y="3124200"/>
            <a:ext cx="4267200" cy="365125"/>
          </a:xfrm>
          <a:prstGeom prst="rect">
            <a:avLst/>
          </a:prstGeom>
        </p:spPr>
        <p:txBody>
          <a:bodyPr/>
          <a:lstStyle>
            <a:lvl1pPr marL="0" indent="0">
              <a:buNone/>
              <a:defRPr/>
            </a:lvl1pPr>
          </a:lstStyle>
          <a:p>
            <a:pPr lvl="0"/>
            <a:endParaRPr lang="en-US" dirty="0"/>
          </a:p>
        </p:txBody>
      </p:sp>
      <p:sp>
        <p:nvSpPr>
          <p:cNvPr id="18" name="Content Placeholder 17">
            <a:extLst>
              <a:ext uri="{FF2B5EF4-FFF2-40B4-BE49-F238E27FC236}">
                <a16:creationId xmlns:a16="http://schemas.microsoft.com/office/drawing/2014/main" id="{543D2732-3A9F-406C-98CA-6DF1647EC031}"/>
              </a:ext>
            </a:extLst>
          </p:cNvPr>
          <p:cNvSpPr>
            <a:spLocks noGrp="1"/>
          </p:cNvSpPr>
          <p:nvPr>
            <p:ph sz="quarter" idx="23"/>
          </p:nvPr>
        </p:nvSpPr>
        <p:spPr>
          <a:xfrm>
            <a:off x="4724400" y="3124200"/>
            <a:ext cx="4114800" cy="365125"/>
          </a:xfrm>
          <a:prstGeom prst="rect">
            <a:avLst/>
          </a:prstGeom>
        </p:spPr>
        <p:txBody>
          <a:bodyPr/>
          <a:lstStyle>
            <a:lvl1pPr marL="0" indent="0">
              <a:buNone/>
              <a:defRPr/>
            </a:lvl1pPr>
          </a:lstStyle>
          <a:p>
            <a:pPr lvl="0"/>
            <a:endParaRPr lang="en-US" dirty="0"/>
          </a:p>
        </p:txBody>
      </p:sp>
      <p:sp>
        <p:nvSpPr>
          <p:cNvPr id="20" name="Content Placeholder 19">
            <a:extLst>
              <a:ext uri="{FF2B5EF4-FFF2-40B4-BE49-F238E27FC236}">
                <a16:creationId xmlns:a16="http://schemas.microsoft.com/office/drawing/2014/main" id="{F01F2447-776E-45D7-8D0A-E79277C539EF}"/>
              </a:ext>
            </a:extLst>
          </p:cNvPr>
          <p:cNvSpPr>
            <a:spLocks noGrp="1"/>
          </p:cNvSpPr>
          <p:nvPr>
            <p:ph sz="quarter" idx="24"/>
          </p:nvPr>
        </p:nvSpPr>
        <p:spPr>
          <a:xfrm>
            <a:off x="304800" y="3581400"/>
            <a:ext cx="4267200" cy="457200"/>
          </a:xfrm>
          <a:prstGeom prst="rect">
            <a:avLst/>
          </a:prstGeom>
        </p:spPr>
        <p:txBody>
          <a:bodyPr/>
          <a:lstStyle>
            <a:lvl1pPr marL="0" indent="0">
              <a:buNone/>
              <a:defRPr/>
            </a:lvl1pPr>
          </a:lstStyle>
          <a:p>
            <a:pPr lvl="0"/>
            <a:endParaRPr lang="en-US" dirty="0"/>
          </a:p>
        </p:txBody>
      </p:sp>
      <p:sp>
        <p:nvSpPr>
          <p:cNvPr id="22" name="Content Placeholder 21">
            <a:extLst>
              <a:ext uri="{FF2B5EF4-FFF2-40B4-BE49-F238E27FC236}">
                <a16:creationId xmlns:a16="http://schemas.microsoft.com/office/drawing/2014/main" id="{9CA587B7-AF27-4DA0-BF89-AEBB9D0B0C6A}"/>
              </a:ext>
            </a:extLst>
          </p:cNvPr>
          <p:cNvSpPr>
            <a:spLocks noGrp="1"/>
          </p:cNvSpPr>
          <p:nvPr>
            <p:ph sz="quarter" idx="25"/>
          </p:nvPr>
        </p:nvSpPr>
        <p:spPr>
          <a:xfrm>
            <a:off x="4724400" y="3581400"/>
            <a:ext cx="4114800" cy="457200"/>
          </a:xfrm>
          <a:prstGeom prst="rect">
            <a:avLst/>
          </a:prstGeom>
        </p:spPr>
        <p:txBody>
          <a:bodyPr/>
          <a:lstStyle>
            <a:lvl1pPr marL="0" indent="0">
              <a:buNone/>
              <a:defRPr/>
            </a:lvl1pPr>
          </a:lstStyle>
          <a:p>
            <a:pPr lvl="0"/>
            <a:endParaRPr lang="en-US" dirty="0"/>
          </a:p>
        </p:txBody>
      </p:sp>
      <p:sp>
        <p:nvSpPr>
          <p:cNvPr id="24" name="Content Placeholder 23">
            <a:extLst>
              <a:ext uri="{FF2B5EF4-FFF2-40B4-BE49-F238E27FC236}">
                <a16:creationId xmlns:a16="http://schemas.microsoft.com/office/drawing/2014/main" id="{B8C06814-D6BE-49EB-91F9-65609ABBCE93}"/>
              </a:ext>
            </a:extLst>
          </p:cNvPr>
          <p:cNvSpPr>
            <a:spLocks noGrp="1"/>
          </p:cNvSpPr>
          <p:nvPr>
            <p:ph sz="quarter" idx="26"/>
          </p:nvPr>
        </p:nvSpPr>
        <p:spPr>
          <a:xfrm>
            <a:off x="304800" y="4114800"/>
            <a:ext cx="4267200" cy="396875"/>
          </a:xfrm>
          <a:prstGeom prst="rect">
            <a:avLst/>
          </a:prstGeom>
        </p:spPr>
        <p:txBody>
          <a:bodyPr/>
          <a:lstStyle>
            <a:lvl1pPr marL="0" indent="0">
              <a:buNone/>
              <a:defRPr/>
            </a:lvl1pPr>
          </a:lstStyle>
          <a:p>
            <a:pPr lvl="0"/>
            <a:endParaRPr lang="en-US" dirty="0"/>
          </a:p>
        </p:txBody>
      </p:sp>
      <p:sp>
        <p:nvSpPr>
          <p:cNvPr id="26" name="Content Placeholder 25">
            <a:extLst>
              <a:ext uri="{FF2B5EF4-FFF2-40B4-BE49-F238E27FC236}">
                <a16:creationId xmlns:a16="http://schemas.microsoft.com/office/drawing/2014/main" id="{C30DE4D4-57AC-4CD5-B7CD-5EC4216BC72F}"/>
              </a:ext>
            </a:extLst>
          </p:cNvPr>
          <p:cNvSpPr>
            <a:spLocks noGrp="1"/>
          </p:cNvSpPr>
          <p:nvPr>
            <p:ph sz="quarter" idx="27"/>
          </p:nvPr>
        </p:nvSpPr>
        <p:spPr>
          <a:xfrm>
            <a:off x="4724400" y="4114800"/>
            <a:ext cx="4114800" cy="396875"/>
          </a:xfrm>
          <a:prstGeom prst="rect">
            <a:avLst/>
          </a:prstGeom>
        </p:spPr>
        <p:txBody>
          <a:bodyPr/>
          <a:lstStyle>
            <a:lvl1pPr marL="0" indent="0">
              <a:buNone/>
              <a:defRPr/>
            </a:lvl1pPr>
          </a:lstStyle>
          <a:p>
            <a:pPr lvl="0"/>
            <a:endParaRPr lang="en-US" dirty="0"/>
          </a:p>
        </p:txBody>
      </p:sp>
      <p:sp>
        <p:nvSpPr>
          <p:cNvPr id="28" name="Content Placeholder 27">
            <a:extLst>
              <a:ext uri="{FF2B5EF4-FFF2-40B4-BE49-F238E27FC236}">
                <a16:creationId xmlns:a16="http://schemas.microsoft.com/office/drawing/2014/main" id="{E7B81DE7-2CFB-4EF3-B694-A5E0B2622CF2}"/>
              </a:ext>
            </a:extLst>
          </p:cNvPr>
          <p:cNvSpPr>
            <a:spLocks noGrp="1"/>
          </p:cNvSpPr>
          <p:nvPr>
            <p:ph sz="quarter" idx="28"/>
          </p:nvPr>
        </p:nvSpPr>
        <p:spPr>
          <a:xfrm>
            <a:off x="304800" y="4572000"/>
            <a:ext cx="4267200" cy="304800"/>
          </a:xfrm>
          <a:prstGeom prst="rect">
            <a:avLst/>
          </a:prstGeom>
        </p:spPr>
        <p:txBody>
          <a:bodyPr/>
          <a:lstStyle>
            <a:lvl1pPr marL="0" indent="0">
              <a:buNone/>
              <a:defRPr/>
            </a:lvl1pPr>
          </a:lstStyle>
          <a:p>
            <a:pPr lvl="0"/>
            <a:endParaRPr lang="en-US" dirty="0"/>
          </a:p>
        </p:txBody>
      </p:sp>
      <p:sp>
        <p:nvSpPr>
          <p:cNvPr id="30" name="Content Placeholder 29">
            <a:extLst>
              <a:ext uri="{FF2B5EF4-FFF2-40B4-BE49-F238E27FC236}">
                <a16:creationId xmlns:a16="http://schemas.microsoft.com/office/drawing/2014/main" id="{00FAAFD7-3BF8-4817-B2E7-F4BF8BC460E2}"/>
              </a:ext>
            </a:extLst>
          </p:cNvPr>
          <p:cNvSpPr>
            <a:spLocks noGrp="1"/>
          </p:cNvSpPr>
          <p:nvPr>
            <p:ph sz="quarter" idx="29"/>
          </p:nvPr>
        </p:nvSpPr>
        <p:spPr>
          <a:xfrm>
            <a:off x="4724400" y="4572001"/>
            <a:ext cx="4114800" cy="304799"/>
          </a:xfrm>
          <a:prstGeom prst="rect">
            <a:avLst/>
          </a:prstGeom>
        </p:spPr>
        <p:txBody>
          <a:bodyPr/>
          <a:lstStyle>
            <a:lvl1pPr marL="0" indent="0">
              <a:buNone/>
              <a:defRPr/>
            </a:lvl1pPr>
          </a:lstStyle>
          <a:p>
            <a:pPr lvl="0"/>
            <a:endParaRPr lang="en-US" dirty="0"/>
          </a:p>
        </p:txBody>
      </p:sp>
      <p:sp>
        <p:nvSpPr>
          <p:cNvPr id="32" name="Content Placeholder 31">
            <a:extLst>
              <a:ext uri="{FF2B5EF4-FFF2-40B4-BE49-F238E27FC236}">
                <a16:creationId xmlns:a16="http://schemas.microsoft.com/office/drawing/2014/main" id="{E0D49398-7F51-4317-B17A-DBCFC82109F7}"/>
              </a:ext>
            </a:extLst>
          </p:cNvPr>
          <p:cNvSpPr>
            <a:spLocks noGrp="1"/>
          </p:cNvSpPr>
          <p:nvPr>
            <p:ph sz="quarter" idx="30"/>
          </p:nvPr>
        </p:nvSpPr>
        <p:spPr>
          <a:xfrm>
            <a:off x="304800" y="4953001"/>
            <a:ext cx="4267200" cy="381000"/>
          </a:xfrm>
          <a:prstGeom prst="rect">
            <a:avLst/>
          </a:prstGeom>
        </p:spPr>
        <p:txBody>
          <a:bodyPr/>
          <a:lstStyle>
            <a:lvl1pPr marL="0" indent="0">
              <a:buNone/>
              <a:defRPr/>
            </a:lvl1pPr>
          </a:lstStyle>
          <a:p>
            <a:pPr lvl="0"/>
            <a:endParaRPr lang="en-US" dirty="0"/>
          </a:p>
        </p:txBody>
      </p:sp>
      <p:sp>
        <p:nvSpPr>
          <p:cNvPr id="34" name="Content Placeholder 33">
            <a:extLst>
              <a:ext uri="{FF2B5EF4-FFF2-40B4-BE49-F238E27FC236}">
                <a16:creationId xmlns:a16="http://schemas.microsoft.com/office/drawing/2014/main" id="{7F70BB82-7130-4437-91C1-5D4AAC7AA6F0}"/>
              </a:ext>
            </a:extLst>
          </p:cNvPr>
          <p:cNvSpPr>
            <a:spLocks noGrp="1"/>
          </p:cNvSpPr>
          <p:nvPr>
            <p:ph sz="quarter" idx="31"/>
          </p:nvPr>
        </p:nvSpPr>
        <p:spPr>
          <a:xfrm>
            <a:off x="4724400" y="4953000"/>
            <a:ext cx="4114800" cy="381000"/>
          </a:xfrm>
          <a:prstGeom prst="rect">
            <a:avLst/>
          </a:prstGeom>
        </p:spPr>
        <p:txBody>
          <a:bodyPr/>
          <a:lstStyle>
            <a:lvl1pPr marL="0" indent="0">
              <a:buNone/>
              <a:defRPr/>
            </a:lvl1pPr>
          </a:lstStyle>
          <a:p>
            <a:pPr lvl="0"/>
            <a:endParaRPr lang="en-US" dirty="0"/>
          </a:p>
        </p:txBody>
      </p:sp>
      <p:sp>
        <p:nvSpPr>
          <p:cNvPr id="36" name="Content Placeholder 35">
            <a:extLst>
              <a:ext uri="{FF2B5EF4-FFF2-40B4-BE49-F238E27FC236}">
                <a16:creationId xmlns:a16="http://schemas.microsoft.com/office/drawing/2014/main" id="{78B55E74-A183-4F7C-97DC-E41ED4AFE2F0}"/>
              </a:ext>
            </a:extLst>
          </p:cNvPr>
          <p:cNvSpPr>
            <a:spLocks noGrp="1"/>
          </p:cNvSpPr>
          <p:nvPr>
            <p:ph sz="quarter" idx="32"/>
          </p:nvPr>
        </p:nvSpPr>
        <p:spPr>
          <a:xfrm>
            <a:off x="304800" y="5376730"/>
            <a:ext cx="4267200" cy="381000"/>
          </a:xfrm>
          <a:prstGeom prst="rect">
            <a:avLst/>
          </a:prstGeom>
        </p:spPr>
        <p:txBody>
          <a:bodyPr/>
          <a:lstStyle>
            <a:lvl1pPr marL="0" indent="0">
              <a:buNone/>
              <a:defRPr/>
            </a:lvl1pPr>
          </a:lstStyle>
          <a:p>
            <a:pPr lvl="0"/>
            <a:endParaRPr lang="en-US" dirty="0"/>
          </a:p>
        </p:txBody>
      </p:sp>
      <p:sp>
        <p:nvSpPr>
          <p:cNvPr id="38" name="Content Placeholder 37">
            <a:extLst>
              <a:ext uri="{FF2B5EF4-FFF2-40B4-BE49-F238E27FC236}">
                <a16:creationId xmlns:a16="http://schemas.microsoft.com/office/drawing/2014/main" id="{1DFFC32A-D015-4E75-8F48-0680EC4D2EB0}"/>
              </a:ext>
            </a:extLst>
          </p:cNvPr>
          <p:cNvSpPr>
            <a:spLocks noGrp="1"/>
          </p:cNvSpPr>
          <p:nvPr>
            <p:ph sz="quarter" idx="33"/>
          </p:nvPr>
        </p:nvSpPr>
        <p:spPr>
          <a:xfrm>
            <a:off x="4724400" y="5392738"/>
            <a:ext cx="4114800" cy="365125"/>
          </a:xfrm>
          <a:prstGeom prst="rect">
            <a:avLst/>
          </a:prstGeom>
        </p:spPr>
        <p:txBody>
          <a:bodyPr/>
          <a:lstStyle>
            <a:lvl1pPr marL="0" indent="0">
              <a:buNone/>
              <a:defRPr/>
            </a:lvl1pPr>
          </a:lstStyle>
          <a:p>
            <a:pPr lvl="0"/>
            <a:endParaRPr lang="en-US" dirty="0"/>
          </a:p>
        </p:txBody>
      </p:sp>
      <p:sp>
        <p:nvSpPr>
          <p:cNvPr id="40" name="Content Placeholder 39">
            <a:extLst>
              <a:ext uri="{FF2B5EF4-FFF2-40B4-BE49-F238E27FC236}">
                <a16:creationId xmlns:a16="http://schemas.microsoft.com/office/drawing/2014/main" id="{FC4643E0-42A6-49E8-9F03-3C26CB9D6497}"/>
              </a:ext>
            </a:extLst>
          </p:cNvPr>
          <p:cNvSpPr>
            <a:spLocks noGrp="1"/>
          </p:cNvSpPr>
          <p:nvPr>
            <p:ph sz="quarter" idx="34"/>
          </p:nvPr>
        </p:nvSpPr>
        <p:spPr>
          <a:xfrm>
            <a:off x="304800" y="5791200"/>
            <a:ext cx="4267200" cy="365125"/>
          </a:xfrm>
          <a:prstGeom prst="rect">
            <a:avLst/>
          </a:prstGeom>
        </p:spPr>
        <p:txBody>
          <a:bodyPr/>
          <a:lstStyle>
            <a:lvl1pPr marL="0" indent="0">
              <a:buNone/>
              <a:defRPr/>
            </a:lvl1pPr>
          </a:lstStyle>
          <a:p>
            <a:pPr lvl="0"/>
            <a:endParaRPr lang="en-US" dirty="0"/>
          </a:p>
        </p:txBody>
      </p:sp>
      <p:sp>
        <p:nvSpPr>
          <p:cNvPr id="42" name="Content Placeholder 41">
            <a:extLst>
              <a:ext uri="{FF2B5EF4-FFF2-40B4-BE49-F238E27FC236}">
                <a16:creationId xmlns:a16="http://schemas.microsoft.com/office/drawing/2014/main" id="{34298EB3-92EF-4C89-B045-581BE7F6E4C8}"/>
              </a:ext>
            </a:extLst>
          </p:cNvPr>
          <p:cNvSpPr>
            <a:spLocks noGrp="1"/>
          </p:cNvSpPr>
          <p:nvPr>
            <p:ph sz="quarter" idx="35"/>
          </p:nvPr>
        </p:nvSpPr>
        <p:spPr>
          <a:xfrm>
            <a:off x="4724400" y="5791200"/>
            <a:ext cx="4114800" cy="365125"/>
          </a:xfrm>
          <a:prstGeom prst="rect">
            <a:avLst/>
          </a:prstGeom>
        </p:spPr>
        <p:txBody>
          <a:bodyPr/>
          <a:lstStyle>
            <a:lvl1pPr marL="0" indent="0">
              <a:buNone/>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36740793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5450818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5350050"/>
            <a:ext cx="8534400" cy="309975"/>
          </a:xfrm>
          <a:prstGeom prst="rect">
            <a:avLst/>
          </a:prstGeom>
        </p:spPr>
        <p:txBody>
          <a:bodyPr/>
          <a:lstStyle>
            <a:lvl1pPr>
              <a:defRPr sz="2000" b="0" i="0">
                <a:latin typeface="Calibri" charset="0"/>
                <a:ea typeface="Calibri" charset="0"/>
                <a:cs typeface="Calibri" charset="0"/>
              </a:defRPr>
            </a:lvl1pPr>
          </a:lstStyle>
          <a:p>
            <a:pPr lvl="0"/>
            <a:r>
              <a:rPr lang="en-US" sz="2000" dirty="0"/>
              <a:t>Figure Title</a:t>
            </a:r>
          </a:p>
        </p:txBody>
      </p:sp>
      <p:sp>
        <p:nvSpPr>
          <p:cNvPr id="3" name="Content Placeholder 2"/>
          <p:cNvSpPr>
            <a:spLocks noGrp="1"/>
          </p:cNvSpPr>
          <p:nvPr>
            <p:ph idx="1"/>
          </p:nvPr>
        </p:nvSpPr>
        <p:spPr>
          <a:xfrm>
            <a:off x="304800" y="820738"/>
            <a:ext cx="8534400" cy="4452937"/>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8" name="Content Placeholder 7"/>
          <p:cNvSpPr>
            <a:spLocks noGrp="1"/>
          </p:cNvSpPr>
          <p:nvPr>
            <p:ph sz="quarter" idx="13" hasCustomPrompt="1"/>
          </p:nvPr>
        </p:nvSpPr>
        <p:spPr>
          <a:xfrm>
            <a:off x="304800" y="5780675"/>
            <a:ext cx="8534400" cy="467725"/>
          </a:xfrm>
          <a:prstGeom prst="rect">
            <a:avLst/>
          </a:prstGeom>
        </p:spPr>
        <p:txBody>
          <a:bodyPr/>
          <a:lstStyle>
            <a:lvl1pPr marL="0" indent="0">
              <a:buNone/>
              <a:defRPr sz="2000" b="0" i="0">
                <a:latin typeface="Calibri" charset="0"/>
                <a:ea typeface="Calibri" charset="0"/>
                <a:cs typeface="Calibri"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67376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04800" y="5920581"/>
            <a:ext cx="8534400" cy="435770"/>
          </a:xfrm>
          <a:prstGeom prst="rect">
            <a:avLst/>
          </a:prstGeom>
        </p:spPr>
        <p:txBody>
          <a:bodyPr/>
          <a:lstStyle>
            <a:lvl1pPr algn="ctr">
              <a:defRPr b="0" i="0">
                <a:latin typeface="Calibri" charset="0"/>
                <a:ea typeface="Calibri" charset="0"/>
                <a:cs typeface="Calibri" charset="0"/>
              </a:defRPr>
            </a:lvl1pPr>
          </a:lstStyle>
          <a:p>
            <a:r>
              <a:rPr lang="en-US" dirty="0"/>
              <a:t>Image Title</a:t>
            </a:r>
          </a:p>
        </p:txBody>
      </p:sp>
      <p:sp>
        <p:nvSpPr>
          <p:cNvPr id="3" name="Content Placeholder 2"/>
          <p:cNvSpPr>
            <a:spLocks noGrp="1"/>
          </p:cNvSpPr>
          <p:nvPr>
            <p:ph idx="1"/>
          </p:nvPr>
        </p:nvSpPr>
        <p:spPr>
          <a:xfrm>
            <a:off x="304800" y="820738"/>
            <a:ext cx="8534400" cy="4970462"/>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lvl="0"/>
            <a:endParaRPr lang="en-US" dirty="0"/>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Calibri" charset="0"/>
                <a:ea typeface="Calibri" charset="0"/>
                <a:cs typeface="Calibri"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Calibri" charset="0"/>
                <a:ea typeface="Calibri" charset="0"/>
                <a:cs typeface="Calibri"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Calibri" charset="0"/>
                <a:ea typeface="Calibri" charset="0"/>
                <a:cs typeface="Calibri" charset="0"/>
              </a:defRPr>
            </a:lvl1pPr>
            <a:lvl2pPr marL="803275" indent="-282575">
              <a:buClr>
                <a:schemeClr val="accent2"/>
              </a:buClr>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Calibri" charset="0"/>
                <a:ea typeface="Calibri" charset="0"/>
                <a:cs typeface="Calibri" charset="0"/>
              </a:defRPr>
            </a:lvl1pPr>
            <a:lvl2pPr marL="1143000" indent="-292608">
              <a:buClr>
                <a:schemeClr val="accent2"/>
              </a:buClr>
              <a:defRPr sz="2400" b="0" i="0" baseline="0">
                <a:latin typeface="Calibri" charset="0"/>
                <a:ea typeface="Calibri" charset="0"/>
                <a:cs typeface="Calibri"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4.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295274" y="777242"/>
            <a:ext cx="8543926" cy="97536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43713"/>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000" kern="1200">
          <a:solidFill>
            <a:schemeClr val="accent2"/>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704" y="762002"/>
            <a:ext cx="8540496"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512"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84" r:id="rId3"/>
    <p:sldLayoutId id="2147483985" r:id="rId4"/>
    <p:sldLayoutId id="2147483980" r:id="rId5"/>
    <p:sldLayoutId id="2147483981" r:id="rId6"/>
    <p:sldLayoutId id="2147483982" r:id="rId7"/>
    <p:sldLayoutId id="2147483983" r:id="rId8"/>
    <p:sldLayoutId id="2147483974" r:id="rId9"/>
    <p:sldLayoutId id="2147483975" r:id="rId10"/>
    <p:sldLayoutId id="2147483987" r:id="rId11"/>
    <p:sldLayoutId id="2147483986" r:id="rId12"/>
    <p:sldLayoutId id="2147483988" r:id="rId13"/>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400800"/>
            <a:ext cx="3086100" cy="365125"/>
          </a:xfrm>
          <a:prstGeom prst="rect">
            <a:avLst/>
          </a:prstGeom>
        </p:spPr>
        <p:txBody>
          <a:bodyPr vert="horz" lIns="91440" tIns="45720" rIns="91440" bIns="45720" rtlCol="0" anchor="ctr"/>
          <a:lstStyle>
            <a:lvl1pPr algn="ctr">
              <a:defRPr sz="1200">
                <a:solidFill>
                  <a:schemeClr val="tx1"/>
                </a:solidFill>
              </a:defRPr>
            </a:lvl1pPr>
          </a:lstStyle>
          <a:p>
            <a:r>
              <a:rPr lang="en-US"/>
              <a:t>Copyright ©2018 John Wiley &amp; Sons, Inc. </a:t>
            </a:r>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solidFill>
              </a:defRPr>
            </a:lvl1pPr>
          </a:lstStyle>
          <a:p>
            <a:fld id="{42181430-7FCB-BA4C-90CE-EB7ACCC9EC50}" type="slidenum">
              <a:rPr lang="en-US" smtClean="0"/>
              <a:pPr/>
              <a:t>‹#›</a:t>
            </a:fld>
            <a:endParaRPr lang="en-US"/>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3.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6.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4.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4.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4.xml"/><Relationship Id="rId1" Type="http://schemas.openxmlformats.org/officeDocument/2006/relationships/vmlDrawing" Target="../drawings/vmlDrawing7.vml"/><Relationship Id="rId4" Type="http://schemas.openxmlformats.org/officeDocument/2006/relationships/image" Target="../media/image25.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4.xml"/><Relationship Id="rId1" Type="http://schemas.openxmlformats.org/officeDocument/2006/relationships/vmlDrawing" Target="../drawings/vmlDrawing8.vml"/><Relationship Id="rId4" Type="http://schemas.openxmlformats.org/officeDocument/2006/relationships/image" Target="../media/image26.wmf"/></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2.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5.xml"/><Relationship Id="rId1" Type="http://schemas.openxmlformats.org/officeDocument/2006/relationships/vmlDrawing" Target="../drawings/vmlDrawing9.vml"/><Relationship Id="rId6" Type="http://schemas.openxmlformats.org/officeDocument/2006/relationships/image" Target="../media/image29.wmf"/><Relationship Id="rId5" Type="http://schemas.openxmlformats.org/officeDocument/2006/relationships/oleObject" Target="../embeddings/oleObject10.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12.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4.xml"/><Relationship Id="rId1" Type="http://schemas.openxmlformats.org/officeDocument/2006/relationships/vmlDrawing" Target="../drawings/vmlDrawing10.vml"/><Relationship Id="rId6" Type="http://schemas.openxmlformats.org/officeDocument/2006/relationships/image" Target="../media/image33.wmf"/><Relationship Id="rId5" Type="http://schemas.openxmlformats.org/officeDocument/2006/relationships/oleObject" Target="../embeddings/oleObject14.bin"/><Relationship Id="rId4" Type="http://schemas.openxmlformats.org/officeDocument/2006/relationships/image" Target="../media/image32.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4.xml"/><Relationship Id="rId1" Type="http://schemas.openxmlformats.org/officeDocument/2006/relationships/vmlDrawing" Target="../drawings/vmlDrawing11.vml"/><Relationship Id="rId4" Type="http://schemas.openxmlformats.org/officeDocument/2006/relationships/image" Target="../media/image34.wmf"/></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4.xml"/><Relationship Id="rId1" Type="http://schemas.openxmlformats.org/officeDocument/2006/relationships/vmlDrawing" Target="../drawings/vmlDrawing12.vml"/><Relationship Id="rId4" Type="http://schemas.openxmlformats.org/officeDocument/2006/relationships/image" Target="../media/image36.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4.xml"/><Relationship Id="rId1" Type="http://schemas.openxmlformats.org/officeDocument/2006/relationships/vmlDrawing" Target="../drawings/vmlDrawing13.vml"/><Relationship Id="rId4" Type="http://schemas.openxmlformats.org/officeDocument/2006/relationships/image" Target="../media/image37.wmf"/></Relationships>
</file>

<file path=ppt/slides/_rels/slide6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4.xml"/><Relationship Id="rId1" Type="http://schemas.openxmlformats.org/officeDocument/2006/relationships/vmlDrawing" Target="../drawings/vmlDrawing14.vml"/><Relationship Id="rId4" Type="http://schemas.openxmlformats.org/officeDocument/2006/relationships/image" Target="../media/image39.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4.xml"/><Relationship Id="rId1" Type="http://schemas.openxmlformats.org/officeDocument/2006/relationships/vmlDrawing" Target="../drawings/vmlDrawing15.vml"/><Relationship Id="rId4" Type="http://schemas.openxmlformats.org/officeDocument/2006/relationships/image" Target="../media/image40.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6.xml"/><Relationship Id="rId1" Type="http://schemas.openxmlformats.org/officeDocument/2006/relationships/vmlDrawing" Target="../drawings/vmlDrawing16.vml"/><Relationship Id="rId6" Type="http://schemas.openxmlformats.org/officeDocument/2006/relationships/image" Target="../media/image43.wmf"/><Relationship Id="rId5" Type="http://schemas.openxmlformats.org/officeDocument/2006/relationships/oleObject" Target="../embeddings/oleObject21.bin"/><Relationship Id="rId4" Type="http://schemas.openxmlformats.org/officeDocument/2006/relationships/image" Target="../media/image42.wmf"/></Relationships>
</file>

<file path=ppt/slides/_rels/slide8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52400" y="301126"/>
            <a:ext cx="8839200" cy="1146674"/>
          </a:xfrm>
        </p:spPr>
        <p:txBody>
          <a:bodyPr/>
          <a:lstStyle/>
          <a:p>
            <a:r>
              <a:rPr lang="en-US" dirty="0">
                <a:latin typeface="Calibri" panose="020F0502020204030204" pitchFamily="34" charset="0"/>
              </a:rPr>
              <a:t>Accounting Principles</a:t>
            </a:r>
          </a:p>
        </p:txBody>
      </p:sp>
      <p:sp>
        <p:nvSpPr>
          <p:cNvPr id="3" name="Edition"/>
          <p:cNvSpPr>
            <a:spLocks noGrp="1"/>
          </p:cNvSpPr>
          <p:nvPr>
            <p:ph sz="quarter" idx="17"/>
          </p:nvPr>
        </p:nvSpPr>
        <p:spPr>
          <a:xfrm>
            <a:off x="152400" y="1669054"/>
            <a:ext cx="8839200" cy="503802"/>
          </a:xfrm>
        </p:spPr>
        <p:txBody>
          <a:bodyPr/>
          <a:lstStyle/>
          <a:p>
            <a:r>
              <a:rPr lang="en-US" dirty="0"/>
              <a:t>Thirteenth Edition</a:t>
            </a:r>
          </a:p>
        </p:txBody>
      </p:sp>
      <p:sp>
        <p:nvSpPr>
          <p:cNvPr id="4" name="Author"/>
          <p:cNvSpPr>
            <a:spLocks noGrp="1"/>
          </p:cNvSpPr>
          <p:nvPr>
            <p:ph sz="quarter" idx="18"/>
          </p:nvPr>
        </p:nvSpPr>
        <p:spPr>
          <a:xfrm>
            <a:off x="152400" y="2364849"/>
            <a:ext cx="8839200" cy="468411"/>
          </a:xfrm>
        </p:spPr>
        <p:txBody>
          <a:bodyPr/>
          <a:lstStyle/>
          <a:p>
            <a:r>
              <a:rPr lang="en-US" dirty="0"/>
              <a:t>Weygandt </a:t>
            </a:r>
            <a:r>
              <a:rPr lang="en-US" dirty="0">
                <a:ea typeface="STIX" charset="0"/>
                <a:cs typeface="STIX" charset="0"/>
              </a:rPr>
              <a:t>● </a:t>
            </a:r>
            <a:r>
              <a:rPr lang="en-US" dirty="0"/>
              <a:t>Kimmel </a:t>
            </a:r>
            <a:r>
              <a:rPr lang="en-US" dirty="0">
                <a:ea typeface="STIX" charset="0"/>
                <a:cs typeface="STIX" charset="0"/>
              </a:rPr>
              <a:t>● </a:t>
            </a:r>
            <a:r>
              <a:rPr lang="en-US" dirty="0"/>
              <a:t>Kieso</a:t>
            </a:r>
          </a:p>
        </p:txBody>
      </p:sp>
      <p:sp>
        <p:nvSpPr>
          <p:cNvPr id="5" name="CN"/>
          <p:cNvSpPr>
            <a:spLocks noGrp="1"/>
          </p:cNvSpPr>
          <p:nvPr>
            <p:ph sz="quarter" idx="19"/>
          </p:nvPr>
        </p:nvSpPr>
        <p:spPr>
          <a:xfrm>
            <a:off x="152400" y="3728006"/>
            <a:ext cx="8839200" cy="645414"/>
          </a:xfrm>
        </p:spPr>
        <p:txBody>
          <a:bodyPr/>
          <a:lstStyle/>
          <a:p>
            <a:r>
              <a:rPr lang="en-US" b="1" dirty="0"/>
              <a:t>Chapter 22</a:t>
            </a:r>
          </a:p>
        </p:txBody>
      </p:sp>
      <p:sp>
        <p:nvSpPr>
          <p:cNvPr id="6" name="CT"/>
          <p:cNvSpPr>
            <a:spLocks noGrp="1"/>
          </p:cNvSpPr>
          <p:nvPr>
            <p:ph sz="quarter" idx="20"/>
          </p:nvPr>
        </p:nvSpPr>
        <p:spPr>
          <a:xfrm>
            <a:off x="152400" y="4856282"/>
            <a:ext cx="8839200" cy="706318"/>
          </a:xfrm>
        </p:spPr>
        <p:txBody>
          <a:bodyPr/>
          <a:lstStyle/>
          <a:p>
            <a:pPr>
              <a:spcBef>
                <a:spcPts val="0"/>
              </a:spcBef>
            </a:pPr>
            <a:r>
              <a:rPr lang="en-US" sz="4000" dirty="0"/>
              <a:t>Cost-Volume-Profit</a:t>
            </a:r>
          </a:p>
        </p:txBody>
      </p:sp>
      <p:sp>
        <p:nvSpPr>
          <p:cNvPr id="7" name="Content Placeholder 6"/>
          <p:cNvSpPr>
            <a:spLocks noGrp="1"/>
          </p:cNvSpPr>
          <p:nvPr>
            <p:ph sz="quarter" idx="21"/>
          </p:nvPr>
        </p:nvSpPr>
        <p:spPr>
          <a:xfrm>
            <a:off x="152400" y="5715000"/>
            <a:ext cx="8839200" cy="533400"/>
          </a:xfrm>
        </p:spPr>
        <p:txBody>
          <a:bodyPr/>
          <a:lstStyle/>
          <a:p>
            <a:r>
              <a:rPr lang="en-IN" sz="1600" dirty="0">
                <a:solidFill>
                  <a:schemeClr val="bg1"/>
                </a:solidFill>
                <a:latin typeface="Calibri" panose="020F0502020204030204" pitchFamily="34" charset="0"/>
              </a:rPr>
              <a:t>This slide deck contains animations. Please disable animations if they cause issues with your device.</a:t>
            </a:r>
          </a:p>
        </p:txBody>
      </p:sp>
    </p:spTree>
    <p:extLst>
      <p:ext uri="{BB962C8B-B14F-4D97-AF65-F5344CB8AC3E}">
        <p14:creationId xmlns:p14="http://schemas.microsoft.com/office/powerpoint/2010/main" val="2870565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A8AB6-741D-44C6-9092-B3FF4843E569}"/>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Fixed Costs </a:t>
            </a:r>
            <a:r>
              <a:rPr lang="en-US" sz="2400" dirty="0">
                <a:latin typeface="Calibri" panose="020F0502020204030204" pitchFamily="34" charset="0"/>
                <a:ea typeface="Source Sans Pro" charset="0"/>
                <a:cs typeface="Calibri" panose="020F0502020204030204" pitchFamily="34" charset="0"/>
              </a:rPr>
              <a:t>(1 of 4)</a:t>
            </a:r>
            <a:endParaRPr lang="en-US" sz="2400" dirty="0"/>
          </a:p>
        </p:txBody>
      </p:sp>
      <p:sp>
        <p:nvSpPr>
          <p:cNvPr id="3" name="Content Placeholder 2">
            <a:extLst>
              <a:ext uri="{FF2B5EF4-FFF2-40B4-BE49-F238E27FC236}">
                <a16:creationId xmlns:a16="http://schemas.microsoft.com/office/drawing/2014/main" id="{3D1D9187-73D4-4B33-852C-1561544DAD15}"/>
              </a:ext>
            </a:extLst>
          </p:cNvPr>
          <p:cNvSpPr>
            <a:spLocks noGrp="1"/>
          </p:cNvSpPr>
          <p:nvPr>
            <p:ph sz="quarter" idx="16"/>
          </p:nvPr>
        </p:nvSpPr>
        <p:spPr>
          <a:xfrm>
            <a:off x="304800" y="1828800"/>
            <a:ext cx="8534400" cy="4419600"/>
          </a:xfrm>
        </p:spPr>
        <p:txBody>
          <a:bodyPr/>
          <a:lstStyle/>
          <a:p>
            <a:pPr marL="292608" indent="-292608">
              <a:buClr>
                <a:schemeClr val="accent2"/>
              </a:buClr>
              <a:buFont typeface="Arial" charset="0"/>
              <a:buChar char="•"/>
            </a:pPr>
            <a:r>
              <a:rPr lang="en-US" altLang="en-US" sz="2600" b="1" dirty="0">
                <a:latin typeface="+mn-lt"/>
              </a:rPr>
              <a:t>Costs that remain the same</a:t>
            </a:r>
            <a:r>
              <a:rPr lang="en-US" altLang="en-US" sz="2600" dirty="0">
                <a:latin typeface="+mn-lt"/>
              </a:rPr>
              <a:t> in total regardless of changes in the activity level within a relevant range</a:t>
            </a:r>
          </a:p>
          <a:p>
            <a:pPr marL="292608" indent="-292608">
              <a:buClr>
                <a:schemeClr val="accent2"/>
              </a:buClr>
              <a:buFont typeface="Arial" charset="0"/>
              <a:buChar char="•"/>
            </a:pPr>
            <a:r>
              <a:rPr lang="en-US" altLang="en-US" sz="2600" b="1" dirty="0">
                <a:latin typeface="+mn-lt"/>
              </a:rPr>
              <a:t>Fixed cost </a:t>
            </a:r>
            <a:r>
              <a:rPr lang="en-US" altLang="en-US" sz="2600" b="1" i="1" dirty="0">
                <a:latin typeface="+mn-lt"/>
              </a:rPr>
              <a:t>per unit </a:t>
            </a:r>
            <a:r>
              <a:rPr lang="en-US" altLang="en-US" sz="2600" b="1" dirty="0">
                <a:latin typeface="+mn-lt"/>
              </a:rPr>
              <a:t>cost</a:t>
            </a:r>
            <a:r>
              <a:rPr lang="en-US" altLang="en-US" sz="2600" dirty="0">
                <a:latin typeface="+mn-lt"/>
              </a:rPr>
              <a:t> </a:t>
            </a:r>
            <a:r>
              <a:rPr lang="en-US" altLang="en-US" sz="2600" b="1" dirty="0">
                <a:latin typeface="+mn-lt"/>
              </a:rPr>
              <a:t>varies inversely</a:t>
            </a:r>
            <a:r>
              <a:rPr lang="en-US" altLang="en-US" sz="2600" dirty="0">
                <a:latin typeface="+mn-lt"/>
              </a:rPr>
              <a:t> with activity: As volume increases, unit cost declines, and vice versa</a:t>
            </a:r>
          </a:p>
          <a:p>
            <a:pPr marL="292608" indent="-292608">
              <a:buClr>
                <a:schemeClr val="accent2"/>
              </a:buClr>
              <a:buFont typeface="Arial" charset="0"/>
              <a:buChar char="•"/>
            </a:pPr>
            <a:r>
              <a:rPr lang="en-US" altLang="en-US" sz="2600" b="1" dirty="0">
                <a:latin typeface="+mn-lt"/>
              </a:rPr>
              <a:t>Examples</a:t>
            </a:r>
            <a:r>
              <a:rPr lang="en-US" altLang="en-US" sz="2600" dirty="0">
                <a:latin typeface="+mn-lt"/>
              </a:rPr>
              <a:t>:</a:t>
            </a:r>
            <a:endParaRPr lang="en-US" altLang="en-US" sz="2600" dirty="0">
              <a:latin typeface="+mn-lt"/>
              <a:ea typeface="Calibri" panose="020F0502020204030204" pitchFamily="34" charset="0"/>
              <a:cs typeface="Calibri" panose="020F0502020204030204" pitchFamily="34" charset="0"/>
            </a:endParaRPr>
          </a:p>
          <a:p>
            <a:pPr marL="621792" lvl="2" indent="-320040">
              <a:buClr>
                <a:srgbClr val="990000"/>
              </a:buClr>
              <a:buSzPct val="80000"/>
              <a:buFont typeface="Courier New" panose="02070309020205020404" pitchFamily="49" charset="0"/>
              <a:buChar char="o"/>
            </a:pPr>
            <a:r>
              <a:rPr lang="en-US" altLang="en-US" sz="2400" dirty="0">
                <a:ea typeface="Calibri" panose="020F0502020204030204" pitchFamily="34" charset="0"/>
                <a:cs typeface="Calibri" panose="020F0502020204030204" pitchFamily="34" charset="0"/>
              </a:rPr>
              <a:t>Property taxes</a:t>
            </a:r>
          </a:p>
          <a:p>
            <a:pPr marL="621792" lvl="2" indent="-320040">
              <a:buClr>
                <a:srgbClr val="990000"/>
              </a:buClr>
              <a:buSzPct val="80000"/>
              <a:buFont typeface="Courier New" panose="02070309020205020404" pitchFamily="49" charset="0"/>
              <a:buChar char="o"/>
            </a:pPr>
            <a:r>
              <a:rPr lang="en-US" altLang="en-US" sz="2400" dirty="0">
                <a:ea typeface="Calibri" panose="020F0502020204030204" pitchFamily="34" charset="0"/>
                <a:cs typeface="Calibri" panose="020F0502020204030204" pitchFamily="34" charset="0"/>
              </a:rPr>
              <a:t>Supervisory salaries</a:t>
            </a:r>
          </a:p>
          <a:p>
            <a:pPr marL="621792" lvl="2" indent="-320040">
              <a:buClr>
                <a:srgbClr val="990000"/>
              </a:buClr>
              <a:buSzPct val="80000"/>
              <a:buFont typeface="Courier New" panose="02070309020205020404" pitchFamily="49" charset="0"/>
              <a:buChar char="o"/>
            </a:pPr>
            <a:r>
              <a:rPr lang="en-US" altLang="en-US" sz="2400" dirty="0">
                <a:ea typeface="Calibri" panose="020F0502020204030204" pitchFamily="34" charset="0"/>
                <a:cs typeface="Calibri" panose="020F0502020204030204" pitchFamily="34" charset="0"/>
              </a:rPr>
              <a:t>Insurance</a:t>
            </a:r>
          </a:p>
          <a:p>
            <a:pPr marL="621792" lvl="2" indent="-320040">
              <a:buClr>
                <a:srgbClr val="990000"/>
              </a:buClr>
              <a:buSzPct val="80000"/>
              <a:buFont typeface="Courier New" panose="02070309020205020404" pitchFamily="49" charset="0"/>
              <a:buChar char="o"/>
            </a:pPr>
            <a:r>
              <a:rPr lang="en-US" altLang="en-US" sz="2400" dirty="0">
                <a:ea typeface="Calibri" panose="020F0502020204030204" pitchFamily="34" charset="0"/>
                <a:cs typeface="Calibri" panose="020F0502020204030204" pitchFamily="34" charset="0"/>
              </a:rPr>
              <a:t>Rent</a:t>
            </a:r>
          </a:p>
          <a:p>
            <a:pPr marL="621792" lvl="2" indent="-320040">
              <a:buClr>
                <a:srgbClr val="990000"/>
              </a:buClr>
              <a:buSzPct val="80000"/>
              <a:buFont typeface="Courier New" panose="02070309020205020404" pitchFamily="49" charset="0"/>
              <a:buChar char="o"/>
            </a:pPr>
            <a:r>
              <a:rPr lang="en-US" altLang="en-US" sz="2400" dirty="0">
                <a:ea typeface="Calibri" panose="020F0502020204030204" pitchFamily="34" charset="0"/>
                <a:cs typeface="Calibri" panose="020F0502020204030204" pitchFamily="34" charset="0"/>
              </a:rPr>
              <a:t>Depreciation on buildings and equipment</a:t>
            </a:r>
            <a:endParaRPr lang="en-US" sz="2400" dirty="0"/>
          </a:p>
        </p:txBody>
      </p:sp>
      <p:sp>
        <p:nvSpPr>
          <p:cNvPr id="6" name="Slide Number Placeholder 5">
            <a:extLst>
              <a:ext uri="{FF2B5EF4-FFF2-40B4-BE49-F238E27FC236}">
                <a16:creationId xmlns:a16="http://schemas.microsoft.com/office/drawing/2014/main" id="{EC231B35-6A96-4324-B4E3-BEF97C3C1338}"/>
              </a:ext>
            </a:extLst>
          </p:cNvPr>
          <p:cNvSpPr>
            <a:spLocks noGrp="1"/>
          </p:cNvSpPr>
          <p:nvPr>
            <p:ph type="sldNum" sz="quarter" idx="10"/>
          </p:nvPr>
        </p:nvSpPr>
        <p:spPr/>
        <p:txBody>
          <a:bodyPr/>
          <a:lstStyle/>
          <a:p>
            <a:fld id="{67B19427-F580-D146-B60E-4CADEE75497F}" type="slidenum">
              <a:rPr lang="en-US" smtClean="0"/>
              <a:pPr/>
              <a:t>10</a:t>
            </a:fld>
            <a:endParaRPr lang="en-US" dirty="0"/>
          </a:p>
        </p:txBody>
      </p:sp>
      <p:sp>
        <p:nvSpPr>
          <p:cNvPr id="7" name="Footer Placeholder 6">
            <a:extLst>
              <a:ext uri="{FF2B5EF4-FFF2-40B4-BE49-F238E27FC236}">
                <a16:creationId xmlns:a16="http://schemas.microsoft.com/office/drawing/2014/main" id="{6ABD9224-29F0-47DF-8C29-51FBAFB4D16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0187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E0D16-9D90-4897-ADD4-FCCFCCC3FA46}"/>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Fixed Costs </a:t>
            </a:r>
            <a:r>
              <a:rPr lang="en-US" sz="2400" dirty="0">
                <a:latin typeface="Calibri" panose="020F0502020204030204" pitchFamily="34" charset="0"/>
                <a:ea typeface="Source Sans Pro" charset="0"/>
                <a:cs typeface="Calibri" panose="020F0502020204030204" pitchFamily="34" charset="0"/>
              </a:rPr>
              <a:t>(2 of 4)</a:t>
            </a:r>
            <a:endParaRPr lang="en-US" dirty="0"/>
          </a:p>
        </p:txBody>
      </p:sp>
      <p:sp>
        <p:nvSpPr>
          <p:cNvPr id="3" name="Content Placeholder 2">
            <a:extLst>
              <a:ext uri="{FF2B5EF4-FFF2-40B4-BE49-F238E27FC236}">
                <a16:creationId xmlns:a16="http://schemas.microsoft.com/office/drawing/2014/main" id="{5756F1BE-A6CE-4370-A423-589209BE87F5}"/>
              </a:ext>
            </a:extLst>
          </p:cNvPr>
          <p:cNvSpPr>
            <a:spLocks noGrp="1"/>
          </p:cNvSpPr>
          <p:nvPr>
            <p:ph sz="quarter" idx="16"/>
          </p:nvPr>
        </p:nvSpPr>
        <p:spPr>
          <a:xfrm>
            <a:off x="304800" y="1828800"/>
            <a:ext cx="4724400" cy="4343400"/>
          </a:xfrm>
        </p:spPr>
        <p:txBody>
          <a:bodyPr/>
          <a:lstStyle/>
          <a:p>
            <a:pPr>
              <a:buClr>
                <a:schemeClr val="accent2"/>
              </a:buClr>
            </a:pPr>
            <a:r>
              <a:rPr lang="en-US" sz="2400" b="1" dirty="0">
                <a:ea typeface="Calibri" panose="020F0502020204030204" pitchFamily="34" charset="0"/>
                <a:cs typeface="Calibri" panose="020F0502020204030204" pitchFamily="34" charset="0"/>
              </a:rPr>
              <a:t>Illustration: </a:t>
            </a:r>
            <a:r>
              <a:rPr lang="en-US" altLang="en-US" sz="2400" dirty="0">
                <a:ea typeface="Calibri" panose="020F0502020204030204" pitchFamily="34" charset="0"/>
                <a:cs typeface="Calibri" panose="020F0502020204030204" pitchFamily="34" charset="0"/>
              </a:rPr>
              <a:t>Damon Company leases its productive facilities at a cost of $10,000 per month. Total fixed costs of the facilities will remain constant at every level of activity, as part (a) of </a:t>
            </a:r>
            <a:r>
              <a:rPr lang="en-US" altLang="en-US" sz="2400" b="1" dirty="0">
                <a:solidFill>
                  <a:srgbClr val="006666"/>
                </a:solidFill>
                <a:ea typeface="Calibri" panose="020F0502020204030204" pitchFamily="34" charset="0"/>
                <a:cs typeface="Calibri" panose="020F0502020204030204" pitchFamily="34" charset="0"/>
              </a:rPr>
              <a:t>Illustration 22.2 </a:t>
            </a:r>
            <a:r>
              <a:rPr lang="en-US" altLang="en-US" sz="2400" dirty="0">
                <a:ea typeface="Calibri" panose="020F0502020204030204" pitchFamily="34" charset="0"/>
                <a:cs typeface="Calibri" panose="020F0502020204030204" pitchFamily="34" charset="0"/>
              </a:rPr>
              <a:t>shows.</a:t>
            </a:r>
            <a:endParaRPr lang="en-US" sz="2400" dirty="0"/>
          </a:p>
        </p:txBody>
      </p:sp>
      <p:pic>
        <p:nvPicPr>
          <p:cNvPr id="10" name="Content Placeholder 9" descr="The graph of total fixed costs plots costs in thousands versus tablet computers produced in thousands. The graph draws a parallel line to x on 10.">
            <a:extLst>
              <a:ext uri="{FF2B5EF4-FFF2-40B4-BE49-F238E27FC236}">
                <a16:creationId xmlns:a16="http://schemas.microsoft.com/office/drawing/2014/main" id="{BF1A8600-D627-4F4F-A18D-77A553DC916E}"/>
              </a:ext>
            </a:extLst>
          </p:cNvPr>
          <p:cNvPicPr>
            <a:picLocks noGrp="1" noChangeAspect="1"/>
          </p:cNvPicPr>
          <p:nvPr>
            <p:ph sz="quarter" idx="17"/>
          </p:nvPr>
        </p:nvPicPr>
        <p:blipFill>
          <a:blip r:embed="rId2"/>
          <a:stretch>
            <a:fillRect/>
          </a:stretch>
        </p:blipFill>
        <p:spPr>
          <a:xfrm>
            <a:off x="5776452" y="2275038"/>
            <a:ext cx="3061848" cy="3450922"/>
          </a:xfrm>
          <a:prstGeom prst="rect">
            <a:avLst/>
          </a:prstGeom>
        </p:spPr>
      </p:pic>
      <p:sp>
        <p:nvSpPr>
          <p:cNvPr id="5" name="Slide Number Placeholder 4">
            <a:extLst>
              <a:ext uri="{FF2B5EF4-FFF2-40B4-BE49-F238E27FC236}">
                <a16:creationId xmlns:a16="http://schemas.microsoft.com/office/drawing/2014/main" id="{B7B44489-2E70-498B-A13F-8608A3B7FCB7}"/>
              </a:ext>
            </a:extLst>
          </p:cNvPr>
          <p:cNvSpPr>
            <a:spLocks noGrp="1"/>
          </p:cNvSpPr>
          <p:nvPr>
            <p:ph type="sldNum" sz="quarter" idx="10"/>
          </p:nvPr>
        </p:nvSpPr>
        <p:spPr/>
        <p:txBody>
          <a:bodyPr/>
          <a:lstStyle/>
          <a:p>
            <a:fld id="{67B19427-F580-D146-B60E-4CADEE75497F}" type="slidenum">
              <a:rPr lang="en-US" smtClean="0"/>
              <a:pPr/>
              <a:t>11</a:t>
            </a:fld>
            <a:endParaRPr lang="en-US" dirty="0"/>
          </a:p>
        </p:txBody>
      </p:sp>
      <p:sp>
        <p:nvSpPr>
          <p:cNvPr id="6" name="Footer Placeholder 5">
            <a:extLst>
              <a:ext uri="{FF2B5EF4-FFF2-40B4-BE49-F238E27FC236}">
                <a16:creationId xmlns:a16="http://schemas.microsoft.com/office/drawing/2014/main" id="{256B078E-74D9-4E00-B9AA-4C137F64586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094396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E0D16-9D90-4897-ADD4-FCCFCCC3FA46}"/>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Fixed Costs </a:t>
            </a:r>
            <a:r>
              <a:rPr lang="en-US" sz="2400" dirty="0">
                <a:latin typeface="Calibri" panose="020F0502020204030204" pitchFamily="34" charset="0"/>
                <a:ea typeface="Source Sans Pro" charset="0"/>
                <a:cs typeface="Calibri" panose="020F0502020204030204" pitchFamily="34" charset="0"/>
              </a:rPr>
              <a:t>(3 of 4)</a:t>
            </a:r>
            <a:endParaRPr lang="en-US" dirty="0"/>
          </a:p>
        </p:txBody>
      </p:sp>
      <p:sp>
        <p:nvSpPr>
          <p:cNvPr id="3" name="Content Placeholder 2">
            <a:extLst>
              <a:ext uri="{FF2B5EF4-FFF2-40B4-BE49-F238E27FC236}">
                <a16:creationId xmlns:a16="http://schemas.microsoft.com/office/drawing/2014/main" id="{5756F1BE-A6CE-4370-A423-589209BE87F5}"/>
              </a:ext>
            </a:extLst>
          </p:cNvPr>
          <p:cNvSpPr>
            <a:spLocks noGrp="1"/>
          </p:cNvSpPr>
          <p:nvPr>
            <p:ph sz="quarter" idx="16"/>
          </p:nvPr>
        </p:nvSpPr>
        <p:spPr>
          <a:xfrm>
            <a:off x="304800" y="1828800"/>
            <a:ext cx="5181600" cy="4343400"/>
          </a:xfrm>
        </p:spPr>
        <p:txBody>
          <a:bodyPr/>
          <a:lstStyle/>
          <a:p>
            <a:pPr>
              <a:buClr>
                <a:schemeClr val="accent2"/>
              </a:buClr>
            </a:pPr>
            <a:r>
              <a:rPr lang="en-US" sz="2400" b="1" dirty="0">
                <a:ea typeface="Calibri" panose="020F0502020204030204" pitchFamily="34" charset="0"/>
                <a:cs typeface="Calibri" panose="020F0502020204030204" pitchFamily="34" charset="0"/>
              </a:rPr>
              <a:t>Illustration: </a:t>
            </a:r>
            <a:r>
              <a:rPr lang="en-US" altLang="en-US" sz="2400" dirty="0">
                <a:ea typeface="Calibri" panose="020F0502020204030204" pitchFamily="34" charset="0"/>
                <a:cs typeface="Calibri" panose="020F0502020204030204" pitchFamily="34" charset="0"/>
              </a:rPr>
              <a:t>Damon Company leases its productive facilities at a cost of $10,000 per month. Total fixed costs of the facilities will remain constant at every level of activity. But, </a:t>
            </a:r>
            <a:r>
              <a:rPr lang="en-US" altLang="en-US" sz="2400" b="1" dirty="0">
                <a:ea typeface="Calibri" panose="020F0502020204030204" pitchFamily="34" charset="0"/>
                <a:cs typeface="Calibri" panose="020F0502020204030204" pitchFamily="34" charset="0"/>
              </a:rPr>
              <a:t>on a per unit basis, the cost of rent will decline as activity increases</a:t>
            </a:r>
            <a:r>
              <a:rPr lang="en-US" altLang="en-US" sz="2400" dirty="0">
                <a:ea typeface="Calibri" panose="020F0502020204030204" pitchFamily="34" charset="0"/>
                <a:cs typeface="Calibri" panose="020F0502020204030204" pitchFamily="34" charset="0"/>
              </a:rPr>
              <a:t>, as part (b) of </a:t>
            </a:r>
            <a:r>
              <a:rPr lang="en-US" altLang="en-US" sz="2400" b="1" dirty="0">
                <a:solidFill>
                  <a:srgbClr val="006666"/>
                </a:solidFill>
                <a:ea typeface="Calibri" panose="020F0502020204030204" pitchFamily="34" charset="0"/>
                <a:cs typeface="Calibri" panose="020F0502020204030204" pitchFamily="34" charset="0"/>
              </a:rPr>
              <a:t>Illustration 22.2 </a:t>
            </a:r>
            <a:r>
              <a:rPr lang="en-US" altLang="en-US" sz="2400" dirty="0">
                <a:ea typeface="Calibri" panose="020F0502020204030204" pitchFamily="34" charset="0"/>
                <a:cs typeface="Calibri" panose="020F0502020204030204" pitchFamily="34" charset="0"/>
              </a:rPr>
              <a:t>shows. At 2,000 units, the unit cost per tablet computer is $5 ($10,000 ÷ 2,000). When Damon produces 10,000 tablets, the unit cost of the rent is only $1 per tablet ($10,000 ÷ 10,000).</a:t>
            </a:r>
            <a:endParaRPr lang="en-US" sz="2400" dirty="0"/>
          </a:p>
        </p:txBody>
      </p:sp>
      <p:pic>
        <p:nvPicPr>
          <p:cNvPr id="4" name="Content Placeholder 3" descr="A graph of fixed costs per unit of rent expense plots costs per unit plots cost per unit versus tablet computers produced in thousands. The graph draws a curve through the following points, (2, 5), (4, 2.5) (6, 1.5), (8, 1), (10,1).">
            <a:extLst>
              <a:ext uri="{FF2B5EF4-FFF2-40B4-BE49-F238E27FC236}">
                <a16:creationId xmlns:a16="http://schemas.microsoft.com/office/drawing/2014/main" id="{833EDEFE-219F-41E5-9AAB-23CF255FA50E}"/>
              </a:ext>
            </a:extLst>
          </p:cNvPr>
          <p:cNvPicPr>
            <a:picLocks noGrp="1" noChangeAspect="1"/>
          </p:cNvPicPr>
          <p:nvPr>
            <p:ph sz="quarter" idx="17"/>
          </p:nvPr>
        </p:nvPicPr>
        <p:blipFill>
          <a:blip r:embed="rId2"/>
          <a:stretch>
            <a:fillRect/>
          </a:stretch>
        </p:blipFill>
        <p:spPr>
          <a:xfrm>
            <a:off x="5867400" y="2274939"/>
            <a:ext cx="2971800" cy="3451122"/>
          </a:xfrm>
          <a:prstGeom prst="rect">
            <a:avLst/>
          </a:prstGeom>
        </p:spPr>
      </p:pic>
      <p:sp>
        <p:nvSpPr>
          <p:cNvPr id="5" name="Slide Number Placeholder 4">
            <a:extLst>
              <a:ext uri="{FF2B5EF4-FFF2-40B4-BE49-F238E27FC236}">
                <a16:creationId xmlns:a16="http://schemas.microsoft.com/office/drawing/2014/main" id="{B7B44489-2E70-498B-A13F-8608A3B7FCB7}"/>
              </a:ext>
            </a:extLst>
          </p:cNvPr>
          <p:cNvSpPr>
            <a:spLocks noGrp="1"/>
          </p:cNvSpPr>
          <p:nvPr>
            <p:ph type="sldNum" sz="quarter" idx="10"/>
          </p:nvPr>
        </p:nvSpPr>
        <p:spPr/>
        <p:txBody>
          <a:bodyPr/>
          <a:lstStyle/>
          <a:p>
            <a:fld id="{67B19427-F580-D146-B60E-4CADEE75497F}" type="slidenum">
              <a:rPr lang="en-US" smtClean="0"/>
              <a:pPr/>
              <a:t>12</a:t>
            </a:fld>
            <a:endParaRPr lang="en-US" dirty="0"/>
          </a:p>
        </p:txBody>
      </p:sp>
      <p:sp>
        <p:nvSpPr>
          <p:cNvPr id="6" name="Footer Placeholder 5">
            <a:extLst>
              <a:ext uri="{FF2B5EF4-FFF2-40B4-BE49-F238E27FC236}">
                <a16:creationId xmlns:a16="http://schemas.microsoft.com/office/drawing/2014/main" id="{256B078E-74D9-4E00-B9AA-4C137F64586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935531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E1F13-B5C7-4CBD-A777-97D8BAF55704}"/>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Fixed Costs </a:t>
            </a:r>
            <a:r>
              <a:rPr lang="en-US" sz="2400" dirty="0">
                <a:latin typeface="Calibri" panose="020F0502020204030204" pitchFamily="34" charset="0"/>
                <a:ea typeface="Source Sans Pro" charset="0"/>
                <a:cs typeface="Calibri" panose="020F0502020204030204" pitchFamily="34" charset="0"/>
              </a:rPr>
              <a:t>(4 of 4)</a:t>
            </a:r>
            <a:endParaRPr lang="en-US" dirty="0"/>
          </a:p>
        </p:txBody>
      </p:sp>
      <p:pic>
        <p:nvPicPr>
          <p:cNvPr id="7" name="Content Placeholder 6" descr="Two graphs. The graph of total fixed costs plots costs in thousands versus tablet computers produced in thousands. The graph draws a parallel line to x on 10. A graph of fixed costs per unit of rent expense plots costs per unit plots costs per unit versus tablet computers produced in thousands. The graph draws a curve through the following points, (2, 5), (4, 2.5) (6, 1.5), (8, 1), (10,1).">
            <a:extLst>
              <a:ext uri="{FF2B5EF4-FFF2-40B4-BE49-F238E27FC236}">
                <a16:creationId xmlns:a16="http://schemas.microsoft.com/office/drawing/2014/main" id="{13FB28E9-52F9-42DC-BCFC-A0BD1DF9AC37}"/>
              </a:ext>
            </a:extLst>
          </p:cNvPr>
          <p:cNvPicPr>
            <a:picLocks noGrp="1" noChangeAspect="1"/>
          </p:cNvPicPr>
          <p:nvPr>
            <p:ph sz="quarter" idx="16"/>
          </p:nvPr>
        </p:nvPicPr>
        <p:blipFill>
          <a:blip r:embed="rId2"/>
          <a:stretch>
            <a:fillRect/>
          </a:stretch>
        </p:blipFill>
        <p:spPr>
          <a:xfrm>
            <a:off x="587918" y="1952066"/>
            <a:ext cx="7968163" cy="4096867"/>
          </a:xfrm>
          <a:prstGeom prst="rect">
            <a:avLst/>
          </a:prstGeom>
        </p:spPr>
      </p:pic>
      <p:sp>
        <p:nvSpPr>
          <p:cNvPr id="5" name="Slide Number Placeholder 4">
            <a:extLst>
              <a:ext uri="{FF2B5EF4-FFF2-40B4-BE49-F238E27FC236}">
                <a16:creationId xmlns:a16="http://schemas.microsoft.com/office/drawing/2014/main" id="{541B2BB2-4E64-4AAA-A5DE-EC07F90FAF91}"/>
              </a:ext>
            </a:extLst>
          </p:cNvPr>
          <p:cNvSpPr>
            <a:spLocks noGrp="1"/>
          </p:cNvSpPr>
          <p:nvPr>
            <p:ph type="sldNum" sz="quarter" idx="10"/>
          </p:nvPr>
        </p:nvSpPr>
        <p:spPr/>
        <p:txBody>
          <a:bodyPr/>
          <a:lstStyle/>
          <a:p>
            <a:fld id="{67B19427-F580-D146-B60E-4CADEE75497F}" type="slidenum">
              <a:rPr lang="en-US" smtClean="0"/>
              <a:pPr/>
              <a:t>13</a:t>
            </a:fld>
            <a:endParaRPr lang="en-US" dirty="0"/>
          </a:p>
        </p:txBody>
      </p:sp>
      <p:sp>
        <p:nvSpPr>
          <p:cNvPr id="6" name="Footer Placeholder 5">
            <a:extLst>
              <a:ext uri="{FF2B5EF4-FFF2-40B4-BE49-F238E27FC236}">
                <a16:creationId xmlns:a16="http://schemas.microsoft.com/office/drawing/2014/main" id="{4BE2C1ED-26A9-4730-837E-5CB84046A68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35358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871A-0E12-4D30-8DB4-309D70F5535C}"/>
              </a:ext>
            </a:extLst>
          </p:cNvPr>
          <p:cNvSpPr>
            <a:spLocks noGrp="1"/>
          </p:cNvSpPr>
          <p:nvPr>
            <p:ph type="title"/>
          </p:nvPr>
        </p:nvSpPr>
        <p:spPr>
          <a:xfrm>
            <a:off x="304800" y="762001"/>
            <a:ext cx="8534400" cy="806449"/>
          </a:xfrm>
        </p:spPr>
        <p:txBody>
          <a:bodyPr/>
          <a:lstStyle/>
          <a:p>
            <a:r>
              <a:rPr lang="en-US" b="1" dirty="0">
                <a:latin typeface="Calibri" panose="020F0502020204030204" pitchFamily="34" charset="0"/>
                <a:ea typeface="Source Sans Pro" charset="0"/>
                <a:cs typeface="Calibri" panose="020F0502020204030204" pitchFamily="34" charset="0"/>
              </a:rPr>
              <a:t>Cost Behavior Analysis </a:t>
            </a:r>
            <a:r>
              <a:rPr lang="en-US" sz="2400" dirty="0">
                <a:latin typeface="Calibri" panose="020F0502020204030204" pitchFamily="34" charset="0"/>
                <a:ea typeface="Source Sans Pro" charset="0"/>
                <a:cs typeface="Calibri" panose="020F0502020204030204" pitchFamily="34" charset="0"/>
              </a:rPr>
              <a:t>(4 of 5) </a:t>
            </a:r>
            <a:endParaRPr lang="en-US" sz="2400" dirty="0"/>
          </a:p>
        </p:txBody>
      </p:sp>
      <p:sp>
        <p:nvSpPr>
          <p:cNvPr id="3" name="Content Placeholder 2">
            <a:extLst>
              <a:ext uri="{FF2B5EF4-FFF2-40B4-BE49-F238E27FC236}">
                <a16:creationId xmlns:a16="http://schemas.microsoft.com/office/drawing/2014/main" id="{17E75355-89D7-4230-B940-F84B1321FA87}"/>
              </a:ext>
            </a:extLst>
          </p:cNvPr>
          <p:cNvSpPr>
            <a:spLocks noGrp="1"/>
          </p:cNvSpPr>
          <p:nvPr>
            <p:ph sz="quarter" idx="16"/>
          </p:nvPr>
        </p:nvSpPr>
        <p:spPr/>
        <p:txBody>
          <a:bodyPr/>
          <a:lstStyle/>
          <a:p>
            <a:pPr marL="0" lvl="1" indent="0">
              <a:buClr>
                <a:schemeClr val="tx1"/>
              </a:buClr>
              <a:buNone/>
            </a:pPr>
            <a:r>
              <a:rPr lang="en-US" altLang="en-US" sz="2600" dirty="0"/>
              <a:t>Variable costs are costs that:</a:t>
            </a:r>
          </a:p>
          <a:p>
            <a:pPr marL="339725" lvl="1" indent="-339725">
              <a:buClr>
                <a:schemeClr val="tx1"/>
              </a:buClr>
              <a:buNone/>
            </a:pPr>
            <a:r>
              <a:rPr lang="en-US" altLang="en-US" sz="2600" dirty="0">
                <a:solidFill>
                  <a:schemeClr val="accent2"/>
                </a:solidFill>
              </a:rPr>
              <a:t>a.</a:t>
            </a:r>
            <a:r>
              <a:rPr lang="en-US" altLang="en-US" sz="2600" dirty="0"/>
              <a:t> Vary in total directly and proportionately with changes in the activity level.</a:t>
            </a:r>
          </a:p>
          <a:p>
            <a:pPr marL="339725" lvl="1" indent="-339725">
              <a:buClr>
                <a:schemeClr val="tx1"/>
              </a:buClr>
              <a:buNone/>
            </a:pPr>
            <a:r>
              <a:rPr lang="en-US" altLang="en-US" sz="2600" dirty="0">
                <a:solidFill>
                  <a:schemeClr val="accent2"/>
                </a:solidFill>
              </a:rPr>
              <a:t>b.</a:t>
            </a:r>
            <a:r>
              <a:rPr lang="en-US" altLang="en-US" sz="2600" dirty="0"/>
              <a:t> Remain the same per unit at every activity level.</a:t>
            </a:r>
          </a:p>
          <a:p>
            <a:pPr marL="339725" lvl="1" indent="-339725">
              <a:buClr>
                <a:schemeClr val="tx1"/>
              </a:buClr>
              <a:buNone/>
            </a:pPr>
            <a:r>
              <a:rPr lang="en-US" altLang="en-US" sz="2600" dirty="0">
                <a:solidFill>
                  <a:schemeClr val="accent2"/>
                </a:solidFill>
              </a:rPr>
              <a:t>c.</a:t>
            </a:r>
            <a:r>
              <a:rPr lang="en-US" altLang="en-US" sz="2600" dirty="0"/>
              <a:t> Neither of the above.</a:t>
            </a:r>
          </a:p>
          <a:p>
            <a:pPr marL="339725" lvl="1" indent="-339725">
              <a:buClr>
                <a:schemeClr val="tx1"/>
              </a:buClr>
              <a:buNone/>
            </a:pPr>
            <a:r>
              <a:rPr lang="en-US" altLang="en-US" sz="2600" dirty="0">
                <a:solidFill>
                  <a:schemeClr val="accent2"/>
                </a:solidFill>
              </a:rPr>
              <a:t>d.</a:t>
            </a:r>
            <a:r>
              <a:rPr lang="en-US" altLang="en-US" sz="2600" dirty="0"/>
              <a:t> Both (a) and (b) above. </a:t>
            </a:r>
          </a:p>
        </p:txBody>
      </p:sp>
      <p:sp>
        <p:nvSpPr>
          <p:cNvPr id="4" name="Slide Number Placeholder 3">
            <a:extLst>
              <a:ext uri="{FF2B5EF4-FFF2-40B4-BE49-F238E27FC236}">
                <a16:creationId xmlns:a16="http://schemas.microsoft.com/office/drawing/2014/main" id="{6C4400D9-18BC-4582-B09F-8D15AB5D35F6}"/>
              </a:ext>
            </a:extLst>
          </p:cNvPr>
          <p:cNvSpPr>
            <a:spLocks noGrp="1"/>
          </p:cNvSpPr>
          <p:nvPr>
            <p:ph type="sldNum" sz="quarter" idx="10"/>
          </p:nvPr>
        </p:nvSpPr>
        <p:spPr/>
        <p:txBody>
          <a:bodyPr/>
          <a:lstStyle/>
          <a:p>
            <a:fld id="{67B19427-F580-D146-B60E-4CADEE75497F}" type="slidenum">
              <a:rPr lang="en-US" smtClean="0"/>
              <a:pPr/>
              <a:t>14</a:t>
            </a:fld>
            <a:endParaRPr lang="en-US" dirty="0"/>
          </a:p>
        </p:txBody>
      </p:sp>
      <p:sp>
        <p:nvSpPr>
          <p:cNvPr id="5" name="Footer Placeholder 4">
            <a:extLst>
              <a:ext uri="{FF2B5EF4-FFF2-40B4-BE49-F238E27FC236}">
                <a16:creationId xmlns:a16="http://schemas.microsoft.com/office/drawing/2014/main" id="{3AF2CD25-9DC7-4E3D-B444-7A237B976B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532722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871A-0E12-4D30-8DB4-309D70F5535C}"/>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Cost Behavior Analysis </a:t>
            </a:r>
            <a:r>
              <a:rPr lang="en-US" sz="2400" dirty="0">
                <a:latin typeface="Calibri" panose="020F0502020204030204" pitchFamily="34" charset="0"/>
                <a:ea typeface="Source Sans Pro" charset="0"/>
                <a:cs typeface="Calibri" panose="020F0502020204030204" pitchFamily="34" charset="0"/>
              </a:rPr>
              <a:t>(5 of 5) </a:t>
            </a:r>
            <a:endParaRPr lang="en-US" sz="2400" dirty="0"/>
          </a:p>
        </p:txBody>
      </p:sp>
      <p:sp>
        <p:nvSpPr>
          <p:cNvPr id="3" name="Content Placeholder 2">
            <a:extLst>
              <a:ext uri="{FF2B5EF4-FFF2-40B4-BE49-F238E27FC236}">
                <a16:creationId xmlns:a16="http://schemas.microsoft.com/office/drawing/2014/main" id="{17E75355-89D7-4230-B940-F84B1321FA87}"/>
              </a:ext>
            </a:extLst>
          </p:cNvPr>
          <p:cNvSpPr>
            <a:spLocks noGrp="1"/>
          </p:cNvSpPr>
          <p:nvPr>
            <p:ph sz="quarter" idx="16"/>
          </p:nvPr>
        </p:nvSpPr>
        <p:spPr/>
        <p:txBody>
          <a:bodyPr/>
          <a:lstStyle/>
          <a:p>
            <a:pPr marL="0" lvl="1" indent="0">
              <a:buClr>
                <a:schemeClr val="tx1"/>
              </a:buClr>
              <a:buNone/>
            </a:pPr>
            <a:r>
              <a:rPr lang="en-US" altLang="en-US" sz="2600" dirty="0"/>
              <a:t>Variable costs are costs that:</a:t>
            </a:r>
          </a:p>
          <a:p>
            <a:pPr marL="339725" lvl="1" indent="-339725">
              <a:buClr>
                <a:schemeClr val="tx1"/>
              </a:buClr>
              <a:buNone/>
            </a:pPr>
            <a:r>
              <a:rPr lang="en-US" altLang="en-US" sz="2600" dirty="0">
                <a:solidFill>
                  <a:schemeClr val="accent2"/>
                </a:solidFill>
              </a:rPr>
              <a:t>a.</a:t>
            </a:r>
            <a:r>
              <a:rPr lang="en-US" altLang="en-US" sz="2600" dirty="0"/>
              <a:t> Vary in total directly and proportionately with changes in the activity level.</a:t>
            </a:r>
          </a:p>
          <a:p>
            <a:pPr marL="339725" lvl="1" indent="-339725">
              <a:buClr>
                <a:schemeClr val="tx1"/>
              </a:buClr>
              <a:buNone/>
            </a:pPr>
            <a:r>
              <a:rPr lang="en-US" altLang="en-US" sz="2600" dirty="0">
                <a:solidFill>
                  <a:schemeClr val="accent2"/>
                </a:solidFill>
              </a:rPr>
              <a:t>b.</a:t>
            </a:r>
            <a:r>
              <a:rPr lang="en-US" altLang="en-US" sz="2600" dirty="0"/>
              <a:t> Remain the same per unit at every activity level.</a:t>
            </a:r>
          </a:p>
          <a:p>
            <a:pPr marL="339725" lvl="1" indent="-339725">
              <a:buClr>
                <a:schemeClr val="tx1"/>
              </a:buClr>
              <a:buNone/>
            </a:pPr>
            <a:r>
              <a:rPr lang="en-US" altLang="en-US" sz="2600" dirty="0">
                <a:solidFill>
                  <a:schemeClr val="accent2"/>
                </a:solidFill>
              </a:rPr>
              <a:t>c.</a:t>
            </a:r>
            <a:r>
              <a:rPr lang="en-US" altLang="en-US" sz="2600" dirty="0"/>
              <a:t> Neither of the above.</a:t>
            </a:r>
          </a:p>
          <a:p>
            <a:pPr marL="339725" lvl="1" indent="-339725">
              <a:buClr>
                <a:schemeClr val="tx1"/>
              </a:buClr>
              <a:buNone/>
            </a:pPr>
            <a:r>
              <a:rPr lang="en-US" altLang="en-US" sz="2600" dirty="0">
                <a:solidFill>
                  <a:schemeClr val="accent2"/>
                </a:solidFill>
              </a:rPr>
              <a:t>d.</a:t>
            </a:r>
            <a:r>
              <a:rPr lang="en-US" altLang="en-US" sz="2600" dirty="0"/>
              <a:t> Answer: Both (a) and (b) above.</a:t>
            </a:r>
          </a:p>
        </p:txBody>
      </p:sp>
      <p:sp>
        <p:nvSpPr>
          <p:cNvPr id="4" name="Slide Number Placeholder 3">
            <a:extLst>
              <a:ext uri="{FF2B5EF4-FFF2-40B4-BE49-F238E27FC236}">
                <a16:creationId xmlns:a16="http://schemas.microsoft.com/office/drawing/2014/main" id="{6C4400D9-18BC-4582-B09F-8D15AB5D35F6}"/>
              </a:ext>
            </a:extLst>
          </p:cNvPr>
          <p:cNvSpPr>
            <a:spLocks noGrp="1"/>
          </p:cNvSpPr>
          <p:nvPr>
            <p:ph type="sldNum" sz="quarter" idx="10"/>
          </p:nvPr>
        </p:nvSpPr>
        <p:spPr/>
        <p:txBody>
          <a:bodyPr/>
          <a:lstStyle/>
          <a:p>
            <a:fld id="{67B19427-F580-D146-B60E-4CADEE75497F}" type="slidenum">
              <a:rPr lang="en-US" smtClean="0"/>
              <a:pPr/>
              <a:t>15</a:t>
            </a:fld>
            <a:endParaRPr lang="en-US" dirty="0"/>
          </a:p>
        </p:txBody>
      </p:sp>
      <p:sp>
        <p:nvSpPr>
          <p:cNvPr id="5" name="Footer Placeholder 4">
            <a:extLst>
              <a:ext uri="{FF2B5EF4-FFF2-40B4-BE49-F238E27FC236}">
                <a16:creationId xmlns:a16="http://schemas.microsoft.com/office/drawing/2014/main" id="{3AF2CD25-9DC7-4E3D-B444-7A237B976B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061571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798A-68E9-4BEE-BD0B-2EB7C941C79A}"/>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Relevant Range </a:t>
            </a:r>
            <a:r>
              <a:rPr lang="en-US" sz="2400" dirty="0">
                <a:latin typeface="Calibri" panose="020F0502020204030204" pitchFamily="34" charset="0"/>
                <a:ea typeface="Source Sans Pro" charset="0"/>
                <a:cs typeface="Calibri" panose="020F0502020204030204" pitchFamily="34" charset="0"/>
              </a:rPr>
              <a:t>(1 of 4)</a:t>
            </a:r>
            <a:endParaRPr lang="en-US" sz="2400" dirty="0"/>
          </a:p>
        </p:txBody>
      </p:sp>
      <p:sp>
        <p:nvSpPr>
          <p:cNvPr id="3" name="Content Placeholder 2">
            <a:extLst>
              <a:ext uri="{FF2B5EF4-FFF2-40B4-BE49-F238E27FC236}">
                <a16:creationId xmlns:a16="http://schemas.microsoft.com/office/drawing/2014/main" id="{9F2B8A5B-C9F6-4EB5-9DFF-23DFFEEE27F0}"/>
              </a:ext>
            </a:extLst>
          </p:cNvPr>
          <p:cNvSpPr>
            <a:spLocks noGrp="1"/>
          </p:cNvSpPr>
          <p:nvPr>
            <p:ph sz="quarter" idx="16"/>
          </p:nvPr>
        </p:nvSpPr>
        <p:spPr/>
        <p:txBody>
          <a:bodyPr/>
          <a:lstStyle/>
          <a:p>
            <a:pPr marL="292608" indent="-292608">
              <a:buClr>
                <a:schemeClr val="accent2"/>
              </a:buClr>
              <a:buFont typeface="Arial" charset="0"/>
              <a:buChar char="•"/>
            </a:pPr>
            <a:r>
              <a:rPr lang="en-US" altLang="en-US" sz="2600" b="1" dirty="0"/>
              <a:t>Throughout the range of possible levels of activity</a:t>
            </a:r>
            <a:r>
              <a:rPr lang="en-US" altLang="en-US" sz="2600" dirty="0"/>
              <a:t>, a straight-line relationship usually does not exist for either variable costs or fixed costs </a:t>
            </a:r>
          </a:p>
          <a:p>
            <a:pPr marL="292608" indent="-292608">
              <a:buClr>
                <a:schemeClr val="accent2"/>
              </a:buClr>
              <a:buFont typeface="Arial" charset="0"/>
              <a:buChar char="•"/>
            </a:pPr>
            <a:r>
              <a:rPr lang="en-US" altLang="en-US" sz="2600" dirty="0"/>
              <a:t>Relationship between variable costs and changes in activity level is often </a:t>
            </a:r>
            <a:r>
              <a:rPr lang="en-US" altLang="en-US" sz="2600" b="1" dirty="0"/>
              <a:t>curvilinear</a:t>
            </a:r>
          </a:p>
          <a:p>
            <a:pPr marL="292608" indent="-292608">
              <a:buClr>
                <a:schemeClr val="accent2"/>
              </a:buClr>
              <a:buFont typeface="Arial" charset="0"/>
              <a:buChar char="•"/>
            </a:pPr>
            <a:r>
              <a:rPr lang="en-US" altLang="en-US" sz="2600" dirty="0"/>
              <a:t>For </a:t>
            </a:r>
            <a:r>
              <a:rPr lang="en-US" altLang="en-US" sz="2600" b="1" dirty="0"/>
              <a:t>fixed costs</a:t>
            </a:r>
            <a:r>
              <a:rPr lang="en-US" altLang="en-US" sz="2600" dirty="0"/>
              <a:t>, </a:t>
            </a:r>
            <a:r>
              <a:rPr lang="en-US" altLang="en-US" sz="2600" b="1" dirty="0"/>
              <a:t>relationship is also nonlinear</a:t>
            </a:r>
            <a:r>
              <a:rPr lang="en-US" altLang="en-US" sz="2600" dirty="0"/>
              <a:t> – some fixed costs will not change over entire range of activities, while other fixed costs may change</a:t>
            </a:r>
            <a:endParaRPr lang="en-US" sz="2600" dirty="0"/>
          </a:p>
        </p:txBody>
      </p:sp>
      <p:sp>
        <p:nvSpPr>
          <p:cNvPr id="4" name="Slide Number Placeholder 3">
            <a:extLst>
              <a:ext uri="{FF2B5EF4-FFF2-40B4-BE49-F238E27FC236}">
                <a16:creationId xmlns:a16="http://schemas.microsoft.com/office/drawing/2014/main" id="{D66C8264-2712-4C5E-889A-9739E9CFB310}"/>
              </a:ext>
            </a:extLst>
          </p:cNvPr>
          <p:cNvSpPr>
            <a:spLocks noGrp="1"/>
          </p:cNvSpPr>
          <p:nvPr>
            <p:ph type="sldNum" sz="quarter" idx="10"/>
          </p:nvPr>
        </p:nvSpPr>
        <p:spPr/>
        <p:txBody>
          <a:bodyPr/>
          <a:lstStyle/>
          <a:p>
            <a:fld id="{67B19427-F580-D146-B60E-4CADEE75497F}" type="slidenum">
              <a:rPr lang="en-US" smtClean="0"/>
              <a:pPr/>
              <a:t>16</a:t>
            </a:fld>
            <a:endParaRPr lang="en-US" dirty="0"/>
          </a:p>
        </p:txBody>
      </p:sp>
      <p:sp>
        <p:nvSpPr>
          <p:cNvPr id="5" name="Footer Placeholder 4">
            <a:extLst>
              <a:ext uri="{FF2B5EF4-FFF2-40B4-BE49-F238E27FC236}">
                <a16:creationId xmlns:a16="http://schemas.microsoft.com/office/drawing/2014/main" id="{44988018-6E29-42E1-87B9-8C60E79797E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50874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802E4-A9FD-400D-B121-0983931F32D0}"/>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Relevant Range </a:t>
            </a:r>
            <a:r>
              <a:rPr lang="en-US" sz="2400" dirty="0">
                <a:latin typeface="Calibri" panose="020F0502020204030204" pitchFamily="34" charset="0"/>
                <a:ea typeface="Source Sans Pro" charset="0"/>
                <a:cs typeface="Calibri" panose="020F0502020204030204" pitchFamily="34" charset="0"/>
              </a:rPr>
              <a:t>(2 of 4)</a:t>
            </a:r>
            <a:endParaRPr lang="en-US" dirty="0"/>
          </a:p>
        </p:txBody>
      </p:sp>
      <p:sp>
        <p:nvSpPr>
          <p:cNvPr id="3" name="Content Placeholder 2">
            <a:extLst>
              <a:ext uri="{FF2B5EF4-FFF2-40B4-BE49-F238E27FC236}">
                <a16:creationId xmlns:a16="http://schemas.microsoft.com/office/drawing/2014/main" id="{6267A917-6021-47C4-AA4D-EE060911C146}"/>
              </a:ext>
            </a:extLst>
          </p:cNvPr>
          <p:cNvSpPr>
            <a:spLocks noGrp="1"/>
          </p:cNvSpPr>
          <p:nvPr>
            <p:ph sz="quarter" idx="16"/>
          </p:nvPr>
        </p:nvSpPr>
        <p:spPr>
          <a:xfrm>
            <a:off x="304800" y="1828800"/>
            <a:ext cx="8534400" cy="990600"/>
          </a:xfrm>
        </p:spPr>
        <p:txBody>
          <a:bodyPr/>
          <a:lstStyle/>
          <a:p>
            <a:pPr>
              <a:buClr>
                <a:schemeClr val="accent2"/>
              </a:buClr>
            </a:pPr>
            <a:r>
              <a:rPr lang="en-US" sz="2600" dirty="0"/>
              <a:t>Range of activity over which a company expects to operate during a year.</a:t>
            </a:r>
          </a:p>
        </p:txBody>
      </p:sp>
      <p:pic>
        <p:nvPicPr>
          <p:cNvPr id="7" name="Content Placeholder 6" descr="Two graphs display the nonlinear behavior of variable and fixed costs. A graph of total variable costs plots costs in dollars versus activity level in percentage shows a wave-shaped graph with raising level. A graph of total fixed costs plots costs in dollars versus activity level in percentage. The graph displays three parallel lines to x axis in various levels. The relevant range is highlighted between 40 and 60 percent of activity level.">
            <a:extLst>
              <a:ext uri="{FF2B5EF4-FFF2-40B4-BE49-F238E27FC236}">
                <a16:creationId xmlns:a16="http://schemas.microsoft.com/office/drawing/2014/main" id="{7ADB9F86-91ED-44C6-BA3A-50508205FBAA}"/>
              </a:ext>
            </a:extLst>
          </p:cNvPr>
          <p:cNvPicPr>
            <a:picLocks noGrp="1" noChangeAspect="1"/>
          </p:cNvPicPr>
          <p:nvPr>
            <p:ph sz="quarter" idx="17"/>
          </p:nvPr>
        </p:nvPicPr>
        <p:blipFill>
          <a:blip r:embed="rId2"/>
          <a:stretch>
            <a:fillRect/>
          </a:stretch>
        </p:blipFill>
        <p:spPr>
          <a:xfrm>
            <a:off x="1558748" y="2895600"/>
            <a:ext cx="6026504" cy="3276600"/>
          </a:xfrm>
          <a:prstGeom prst="rect">
            <a:avLst/>
          </a:prstGeom>
        </p:spPr>
      </p:pic>
      <p:sp>
        <p:nvSpPr>
          <p:cNvPr id="5" name="Slide Number Placeholder 4">
            <a:extLst>
              <a:ext uri="{FF2B5EF4-FFF2-40B4-BE49-F238E27FC236}">
                <a16:creationId xmlns:a16="http://schemas.microsoft.com/office/drawing/2014/main" id="{AF26DBAB-2A4A-4B89-9969-3DEBB4ACFE01}"/>
              </a:ext>
            </a:extLst>
          </p:cNvPr>
          <p:cNvSpPr>
            <a:spLocks noGrp="1"/>
          </p:cNvSpPr>
          <p:nvPr>
            <p:ph type="sldNum" sz="quarter" idx="10"/>
          </p:nvPr>
        </p:nvSpPr>
        <p:spPr/>
        <p:txBody>
          <a:bodyPr/>
          <a:lstStyle/>
          <a:p>
            <a:fld id="{67B19427-F580-D146-B60E-4CADEE75497F}" type="slidenum">
              <a:rPr lang="en-US" smtClean="0"/>
              <a:pPr/>
              <a:t>17</a:t>
            </a:fld>
            <a:endParaRPr lang="en-US" dirty="0"/>
          </a:p>
        </p:txBody>
      </p:sp>
      <p:sp>
        <p:nvSpPr>
          <p:cNvPr id="6" name="Footer Placeholder 5">
            <a:extLst>
              <a:ext uri="{FF2B5EF4-FFF2-40B4-BE49-F238E27FC236}">
                <a16:creationId xmlns:a16="http://schemas.microsoft.com/office/drawing/2014/main" id="{7A2FAAB1-ED6A-4A7E-8E7B-C4C27D9A3B2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698918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871A-0E12-4D30-8DB4-309D70F5535C}"/>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Relevant Range </a:t>
            </a:r>
            <a:r>
              <a:rPr lang="en-US" sz="2400" dirty="0">
                <a:latin typeface="Calibri" panose="020F0502020204030204" pitchFamily="34" charset="0"/>
                <a:ea typeface="Source Sans Pro" charset="0"/>
                <a:cs typeface="Calibri" panose="020F0502020204030204" pitchFamily="34" charset="0"/>
              </a:rPr>
              <a:t>(3 of 4)</a:t>
            </a:r>
            <a:endParaRPr lang="en-US" sz="2400" dirty="0"/>
          </a:p>
        </p:txBody>
      </p:sp>
      <p:sp>
        <p:nvSpPr>
          <p:cNvPr id="3" name="Content Placeholder 2">
            <a:extLst>
              <a:ext uri="{FF2B5EF4-FFF2-40B4-BE49-F238E27FC236}">
                <a16:creationId xmlns:a16="http://schemas.microsoft.com/office/drawing/2014/main" id="{17E75355-89D7-4230-B940-F84B1321FA87}"/>
              </a:ext>
            </a:extLst>
          </p:cNvPr>
          <p:cNvSpPr>
            <a:spLocks noGrp="1"/>
          </p:cNvSpPr>
          <p:nvPr>
            <p:ph sz="quarter" idx="16"/>
          </p:nvPr>
        </p:nvSpPr>
        <p:spPr/>
        <p:txBody>
          <a:bodyPr/>
          <a:lstStyle/>
          <a:p>
            <a:pPr marL="0" lvl="1" indent="0">
              <a:buClr>
                <a:schemeClr val="tx1"/>
              </a:buClr>
              <a:buNone/>
            </a:pPr>
            <a:r>
              <a:rPr lang="en-US" sz="2600" dirty="0"/>
              <a:t>The relevant range is:</a:t>
            </a:r>
            <a:endParaRPr lang="en-US" altLang="en-US" sz="2600" dirty="0"/>
          </a:p>
          <a:p>
            <a:pPr marL="339725" lvl="1" indent="-339725">
              <a:buClr>
                <a:schemeClr val="tx1"/>
              </a:buClr>
              <a:buNone/>
            </a:pPr>
            <a:r>
              <a:rPr lang="en-US" altLang="en-US" sz="2600" dirty="0">
                <a:solidFill>
                  <a:schemeClr val="accent2"/>
                </a:solidFill>
              </a:rPr>
              <a:t>a.</a:t>
            </a:r>
            <a:r>
              <a:rPr lang="en-US" altLang="en-US" sz="2600" dirty="0"/>
              <a:t> </a:t>
            </a:r>
            <a:r>
              <a:rPr lang="en-US" sz="2600" dirty="0"/>
              <a:t>The range of activity in which variable costs will be curvilinear.</a:t>
            </a:r>
            <a:endParaRPr lang="en-US" altLang="en-US" sz="2600" dirty="0"/>
          </a:p>
          <a:p>
            <a:pPr marL="339725" lvl="1" indent="-339725">
              <a:buClr>
                <a:schemeClr val="tx1"/>
              </a:buClr>
              <a:buNone/>
            </a:pPr>
            <a:r>
              <a:rPr lang="en-US" altLang="en-US" sz="2600" dirty="0">
                <a:solidFill>
                  <a:schemeClr val="accent2"/>
                </a:solidFill>
              </a:rPr>
              <a:t>b.</a:t>
            </a:r>
            <a:r>
              <a:rPr lang="en-US" altLang="en-US" sz="2600" dirty="0"/>
              <a:t> </a:t>
            </a:r>
            <a:r>
              <a:rPr lang="en-US" sz="2600" dirty="0"/>
              <a:t>The range of activity in which fixed costs will be curvilinear.</a:t>
            </a:r>
            <a:endParaRPr lang="en-US" altLang="en-US" sz="2600" dirty="0"/>
          </a:p>
          <a:p>
            <a:pPr marL="339725" lvl="1" indent="-339725">
              <a:buClr>
                <a:schemeClr val="tx1"/>
              </a:buClr>
              <a:buNone/>
            </a:pPr>
            <a:r>
              <a:rPr lang="en-US" altLang="en-US" sz="2600" dirty="0">
                <a:solidFill>
                  <a:schemeClr val="accent2"/>
                </a:solidFill>
              </a:rPr>
              <a:t>c.</a:t>
            </a:r>
            <a:r>
              <a:rPr lang="en-US" altLang="en-US" sz="2600" dirty="0"/>
              <a:t> </a:t>
            </a:r>
            <a:r>
              <a:rPr lang="en-US" sz="2600" dirty="0"/>
              <a:t>The range over which the company expects to operate during a year.</a:t>
            </a:r>
            <a:endParaRPr lang="en-US" altLang="en-US" sz="2600" dirty="0"/>
          </a:p>
          <a:p>
            <a:pPr marL="339725" lvl="1" indent="-339725">
              <a:buClr>
                <a:schemeClr val="tx1"/>
              </a:buClr>
              <a:buNone/>
            </a:pPr>
            <a:r>
              <a:rPr lang="en-US" altLang="en-US" sz="2600" dirty="0">
                <a:solidFill>
                  <a:schemeClr val="accent2"/>
                </a:solidFill>
              </a:rPr>
              <a:t>d.</a:t>
            </a:r>
            <a:r>
              <a:rPr lang="en-US" altLang="en-US" sz="2600" dirty="0"/>
              <a:t> </a:t>
            </a:r>
            <a:r>
              <a:rPr lang="en-US" sz="2600" dirty="0"/>
              <a:t>Usually from zero to 100% of operating capacity.</a:t>
            </a:r>
            <a:r>
              <a:rPr lang="en-US" altLang="en-US" sz="2600" dirty="0"/>
              <a:t> </a:t>
            </a:r>
          </a:p>
        </p:txBody>
      </p:sp>
      <p:sp>
        <p:nvSpPr>
          <p:cNvPr id="4" name="Slide Number Placeholder 3">
            <a:extLst>
              <a:ext uri="{FF2B5EF4-FFF2-40B4-BE49-F238E27FC236}">
                <a16:creationId xmlns:a16="http://schemas.microsoft.com/office/drawing/2014/main" id="{6C4400D9-18BC-4582-B09F-8D15AB5D35F6}"/>
              </a:ext>
            </a:extLst>
          </p:cNvPr>
          <p:cNvSpPr>
            <a:spLocks noGrp="1"/>
          </p:cNvSpPr>
          <p:nvPr>
            <p:ph type="sldNum" sz="quarter" idx="10"/>
          </p:nvPr>
        </p:nvSpPr>
        <p:spPr/>
        <p:txBody>
          <a:bodyPr/>
          <a:lstStyle/>
          <a:p>
            <a:fld id="{67B19427-F580-D146-B60E-4CADEE75497F}" type="slidenum">
              <a:rPr lang="en-US" smtClean="0"/>
              <a:pPr/>
              <a:t>18</a:t>
            </a:fld>
            <a:endParaRPr lang="en-US" dirty="0"/>
          </a:p>
        </p:txBody>
      </p:sp>
      <p:sp>
        <p:nvSpPr>
          <p:cNvPr id="5" name="Footer Placeholder 4">
            <a:extLst>
              <a:ext uri="{FF2B5EF4-FFF2-40B4-BE49-F238E27FC236}">
                <a16:creationId xmlns:a16="http://schemas.microsoft.com/office/drawing/2014/main" id="{3AF2CD25-9DC7-4E3D-B444-7A237B976B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670317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871A-0E12-4D30-8DB4-309D70F5535C}"/>
              </a:ext>
            </a:extLst>
          </p:cNvPr>
          <p:cNvSpPr>
            <a:spLocks noGrp="1"/>
          </p:cNvSpPr>
          <p:nvPr>
            <p:ph type="title"/>
          </p:nvPr>
        </p:nvSpPr>
        <p:spPr>
          <a:xfrm>
            <a:off x="304800" y="762001"/>
            <a:ext cx="8534400" cy="806449"/>
          </a:xfrm>
        </p:spPr>
        <p:txBody>
          <a:bodyPr/>
          <a:lstStyle/>
          <a:p>
            <a:r>
              <a:rPr lang="en-US" b="1" dirty="0">
                <a:latin typeface="Calibri" panose="020F0502020204030204" pitchFamily="34" charset="0"/>
                <a:ea typeface="Source Sans Pro" charset="0"/>
                <a:cs typeface="Calibri" panose="020F0502020204030204" pitchFamily="34" charset="0"/>
              </a:rPr>
              <a:t>Relevant Range </a:t>
            </a:r>
            <a:r>
              <a:rPr lang="en-US" sz="2400" dirty="0">
                <a:latin typeface="Calibri" panose="020F0502020204030204" pitchFamily="34" charset="0"/>
                <a:ea typeface="Source Sans Pro" charset="0"/>
                <a:cs typeface="Calibri" panose="020F0502020204030204" pitchFamily="34" charset="0"/>
              </a:rPr>
              <a:t>(4 of 4)</a:t>
            </a:r>
            <a:endParaRPr lang="en-US" sz="2400" dirty="0"/>
          </a:p>
        </p:txBody>
      </p:sp>
      <p:sp>
        <p:nvSpPr>
          <p:cNvPr id="3" name="Content Placeholder 2">
            <a:extLst>
              <a:ext uri="{FF2B5EF4-FFF2-40B4-BE49-F238E27FC236}">
                <a16:creationId xmlns:a16="http://schemas.microsoft.com/office/drawing/2014/main" id="{17E75355-89D7-4230-B940-F84B1321FA87}"/>
              </a:ext>
            </a:extLst>
          </p:cNvPr>
          <p:cNvSpPr>
            <a:spLocks noGrp="1"/>
          </p:cNvSpPr>
          <p:nvPr>
            <p:ph sz="quarter" idx="16"/>
          </p:nvPr>
        </p:nvSpPr>
        <p:spPr/>
        <p:txBody>
          <a:bodyPr/>
          <a:lstStyle/>
          <a:p>
            <a:pPr marL="0" lvl="1" indent="0">
              <a:buClr>
                <a:schemeClr val="tx1"/>
              </a:buClr>
              <a:buNone/>
            </a:pPr>
            <a:r>
              <a:rPr lang="en-US" sz="2600" dirty="0"/>
              <a:t>The relevant range is:</a:t>
            </a:r>
            <a:endParaRPr lang="en-US" altLang="en-US" sz="2600" dirty="0"/>
          </a:p>
          <a:p>
            <a:pPr marL="339725" lvl="1" indent="-339725">
              <a:buClr>
                <a:schemeClr val="tx1"/>
              </a:buClr>
              <a:buNone/>
            </a:pPr>
            <a:r>
              <a:rPr lang="en-US" altLang="en-US" sz="2600" dirty="0">
                <a:solidFill>
                  <a:schemeClr val="accent2"/>
                </a:solidFill>
              </a:rPr>
              <a:t>a.</a:t>
            </a:r>
            <a:r>
              <a:rPr lang="en-US" altLang="en-US" sz="2600" dirty="0"/>
              <a:t> </a:t>
            </a:r>
            <a:r>
              <a:rPr lang="en-US" sz="2600" dirty="0"/>
              <a:t>The range of activity in which variable costs will be curvilinear.</a:t>
            </a:r>
            <a:endParaRPr lang="en-US" altLang="en-US" sz="2600" dirty="0"/>
          </a:p>
          <a:p>
            <a:pPr marL="339725" lvl="1" indent="-339725">
              <a:buClr>
                <a:schemeClr val="tx1"/>
              </a:buClr>
              <a:buNone/>
            </a:pPr>
            <a:r>
              <a:rPr lang="en-US" altLang="en-US" sz="2600" dirty="0">
                <a:solidFill>
                  <a:schemeClr val="accent2"/>
                </a:solidFill>
              </a:rPr>
              <a:t>b.</a:t>
            </a:r>
            <a:r>
              <a:rPr lang="en-US" altLang="en-US" sz="2600" dirty="0"/>
              <a:t> </a:t>
            </a:r>
            <a:r>
              <a:rPr lang="en-US" sz="2600" dirty="0"/>
              <a:t>The range of activity in which fixed costs will be curvilinear.</a:t>
            </a:r>
            <a:endParaRPr lang="en-US" altLang="en-US" sz="2600" dirty="0"/>
          </a:p>
          <a:p>
            <a:pPr marL="339725" lvl="1" indent="-339725">
              <a:buClr>
                <a:schemeClr val="tx1"/>
              </a:buClr>
              <a:buNone/>
            </a:pPr>
            <a:r>
              <a:rPr lang="en-US" altLang="en-US" sz="2600" dirty="0">
                <a:solidFill>
                  <a:schemeClr val="accent2"/>
                </a:solidFill>
              </a:rPr>
              <a:t>c.</a:t>
            </a:r>
            <a:r>
              <a:rPr lang="en-US" altLang="en-US" sz="2600" dirty="0"/>
              <a:t> Answer: </a:t>
            </a:r>
            <a:r>
              <a:rPr lang="en-US" sz="2600" dirty="0"/>
              <a:t>The range over which the company expects to operate during a year.</a:t>
            </a:r>
            <a:endParaRPr lang="en-US" altLang="en-US" sz="2600" dirty="0"/>
          </a:p>
          <a:p>
            <a:pPr marL="339725" lvl="1" indent="-339725">
              <a:buClr>
                <a:schemeClr val="tx1"/>
              </a:buClr>
              <a:buNone/>
            </a:pPr>
            <a:r>
              <a:rPr lang="en-US" altLang="en-US" sz="2600" dirty="0">
                <a:solidFill>
                  <a:schemeClr val="accent2"/>
                </a:solidFill>
              </a:rPr>
              <a:t>d.</a:t>
            </a:r>
            <a:r>
              <a:rPr lang="en-US" altLang="en-US" sz="2600" dirty="0"/>
              <a:t> </a:t>
            </a:r>
            <a:r>
              <a:rPr lang="en-US" sz="2600" dirty="0"/>
              <a:t>Usually from zero to 100% of operating capacity.</a:t>
            </a:r>
            <a:r>
              <a:rPr lang="en-US" altLang="en-US" sz="2600" dirty="0"/>
              <a:t> </a:t>
            </a:r>
          </a:p>
        </p:txBody>
      </p:sp>
      <p:sp>
        <p:nvSpPr>
          <p:cNvPr id="4" name="Slide Number Placeholder 3">
            <a:extLst>
              <a:ext uri="{FF2B5EF4-FFF2-40B4-BE49-F238E27FC236}">
                <a16:creationId xmlns:a16="http://schemas.microsoft.com/office/drawing/2014/main" id="{6C4400D9-18BC-4582-B09F-8D15AB5D35F6}"/>
              </a:ext>
            </a:extLst>
          </p:cNvPr>
          <p:cNvSpPr>
            <a:spLocks noGrp="1"/>
          </p:cNvSpPr>
          <p:nvPr>
            <p:ph type="sldNum" sz="quarter" idx="10"/>
          </p:nvPr>
        </p:nvSpPr>
        <p:spPr/>
        <p:txBody>
          <a:bodyPr/>
          <a:lstStyle/>
          <a:p>
            <a:fld id="{67B19427-F580-D146-B60E-4CADEE75497F}" type="slidenum">
              <a:rPr lang="en-US" smtClean="0"/>
              <a:pPr/>
              <a:t>19</a:t>
            </a:fld>
            <a:endParaRPr lang="en-US" dirty="0"/>
          </a:p>
        </p:txBody>
      </p:sp>
      <p:sp>
        <p:nvSpPr>
          <p:cNvPr id="5" name="Footer Placeholder 4">
            <a:extLst>
              <a:ext uri="{FF2B5EF4-FFF2-40B4-BE49-F238E27FC236}">
                <a16:creationId xmlns:a16="http://schemas.microsoft.com/office/drawing/2014/main" id="{3AF2CD25-9DC7-4E3D-B444-7A237B976B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74855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4B70-DE58-4435-926D-80EC0348B4A0}"/>
              </a:ext>
            </a:extLst>
          </p:cNvPr>
          <p:cNvSpPr>
            <a:spLocks noGrp="1"/>
          </p:cNvSpPr>
          <p:nvPr>
            <p:ph type="title"/>
          </p:nvPr>
        </p:nvSpPr>
        <p:spPr/>
        <p:txBody>
          <a:bodyPr/>
          <a:lstStyle/>
          <a:p>
            <a:r>
              <a:rPr lang="en-US" b="1" dirty="0"/>
              <a:t>Chapter Outline</a:t>
            </a:r>
          </a:p>
        </p:txBody>
      </p:sp>
      <p:sp>
        <p:nvSpPr>
          <p:cNvPr id="3" name="Content Placeholder 2">
            <a:extLst>
              <a:ext uri="{FF2B5EF4-FFF2-40B4-BE49-F238E27FC236}">
                <a16:creationId xmlns:a16="http://schemas.microsoft.com/office/drawing/2014/main" id="{82977736-5A7B-48C2-A160-B0875070FFDD}"/>
              </a:ext>
            </a:extLst>
          </p:cNvPr>
          <p:cNvSpPr>
            <a:spLocks noGrp="1"/>
          </p:cNvSpPr>
          <p:nvPr>
            <p:ph sz="quarter" idx="10"/>
          </p:nvPr>
        </p:nvSpPr>
        <p:spPr/>
        <p:txBody>
          <a:bodyPr/>
          <a:lstStyle/>
          <a:p>
            <a:pPr marL="0" lvl="1" indent="0">
              <a:spcBef>
                <a:spcPts val="1000"/>
              </a:spcBef>
              <a:buNone/>
            </a:pPr>
            <a:r>
              <a:rPr lang="en-US" sz="2600" b="1" dirty="0">
                <a:solidFill>
                  <a:schemeClr val="accent2"/>
                </a:solidFill>
                <a:latin typeface="+mn-lt"/>
              </a:rPr>
              <a:t>Learning Objectives</a:t>
            </a:r>
          </a:p>
          <a:p>
            <a:pPr marL="693738" lvl="1" indent="-693738">
              <a:spcBef>
                <a:spcPts val="1000"/>
              </a:spcBef>
              <a:buNone/>
            </a:pPr>
            <a:r>
              <a:rPr lang="en-US" sz="2600" b="1" dirty="0">
                <a:solidFill>
                  <a:srgbClr val="990000"/>
                </a:solidFill>
                <a:latin typeface="+mn-lt"/>
              </a:rPr>
              <a:t>L</a:t>
            </a:r>
            <a:r>
              <a:rPr lang="en-US" sz="100" b="1" dirty="0">
                <a:solidFill>
                  <a:srgbClr val="990000"/>
                </a:solidFill>
                <a:latin typeface="+mn-lt"/>
              </a:rPr>
              <a:t> </a:t>
            </a:r>
            <a:r>
              <a:rPr lang="en-US" sz="2600" b="1" dirty="0">
                <a:solidFill>
                  <a:srgbClr val="990000"/>
                </a:solidFill>
                <a:latin typeface="+mn-lt"/>
              </a:rPr>
              <a:t>O 1</a:t>
            </a:r>
            <a:r>
              <a:rPr lang="en-US" sz="2600" dirty="0">
                <a:latin typeface="+mn-lt"/>
              </a:rPr>
              <a:t> Explain variable, fixed, and mixed costs and the relevant range.</a:t>
            </a:r>
          </a:p>
          <a:p>
            <a:pPr marL="693738" lvl="1" indent="-693738">
              <a:spcBef>
                <a:spcPts val="1000"/>
              </a:spcBef>
              <a:buNone/>
            </a:pPr>
            <a:r>
              <a:rPr lang="en-US" sz="2600" b="1" dirty="0">
                <a:solidFill>
                  <a:srgbClr val="990000"/>
                </a:solidFill>
                <a:latin typeface="+mn-lt"/>
              </a:rPr>
              <a:t>L</a:t>
            </a:r>
            <a:r>
              <a:rPr lang="en-US" sz="100" b="1" dirty="0">
                <a:solidFill>
                  <a:srgbClr val="990000"/>
                </a:solidFill>
                <a:latin typeface="+mn-lt"/>
              </a:rPr>
              <a:t> </a:t>
            </a:r>
            <a:r>
              <a:rPr lang="en-US" sz="2600" b="1" dirty="0">
                <a:solidFill>
                  <a:srgbClr val="990000"/>
                </a:solidFill>
                <a:latin typeface="+mn-lt"/>
              </a:rPr>
              <a:t>O 2</a:t>
            </a:r>
            <a:r>
              <a:rPr lang="en-US" sz="2600" dirty="0">
                <a:latin typeface="+mn-lt"/>
              </a:rPr>
              <a:t> Apply the high-low method to determine the components of mixed costs.</a:t>
            </a:r>
          </a:p>
          <a:p>
            <a:pPr marL="693738" lvl="1" indent="-693738">
              <a:spcBef>
                <a:spcPts val="1000"/>
              </a:spcBef>
              <a:buNone/>
            </a:pPr>
            <a:r>
              <a:rPr lang="en-US" sz="2600" b="1" dirty="0">
                <a:solidFill>
                  <a:srgbClr val="990000"/>
                </a:solidFill>
                <a:latin typeface="+mn-lt"/>
              </a:rPr>
              <a:t>L</a:t>
            </a:r>
            <a:r>
              <a:rPr lang="en-US" sz="100" b="1" dirty="0">
                <a:solidFill>
                  <a:srgbClr val="990000"/>
                </a:solidFill>
                <a:latin typeface="+mn-lt"/>
              </a:rPr>
              <a:t> </a:t>
            </a:r>
            <a:r>
              <a:rPr lang="en-US" sz="2600" b="1" dirty="0">
                <a:solidFill>
                  <a:srgbClr val="990000"/>
                </a:solidFill>
                <a:latin typeface="+mn-lt"/>
              </a:rPr>
              <a:t>O 3</a:t>
            </a:r>
            <a:r>
              <a:rPr lang="en-US" sz="2600" dirty="0">
                <a:latin typeface="+mn-lt"/>
              </a:rPr>
              <a:t> Prepare a C</a:t>
            </a:r>
            <a:r>
              <a:rPr lang="en-US" sz="100" dirty="0">
                <a:latin typeface="+mn-lt"/>
              </a:rPr>
              <a:t> </a:t>
            </a:r>
            <a:r>
              <a:rPr lang="en-US" sz="2600" dirty="0">
                <a:latin typeface="+mn-lt"/>
              </a:rPr>
              <a:t>V</a:t>
            </a:r>
            <a:r>
              <a:rPr lang="en-US" sz="100" dirty="0">
                <a:latin typeface="+mn-lt"/>
              </a:rPr>
              <a:t> </a:t>
            </a:r>
            <a:r>
              <a:rPr lang="en-US" sz="2600" dirty="0">
                <a:latin typeface="+mn-lt"/>
              </a:rPr>
              <a:t>P income statement to determine contribution margin.</a:t>
            </a:r>
          </a:p>
          <a:p>
            <a:pPr marL="693738" lvl="1" indent="-693738">
              <a:spcBef>
                <a:spcPts val="1000"/>
              </a:spcBef>
              <a:buNone/>
            </a:pPr>
            <a:r>
              <a:rPr lang="en-US" sz="2600" b="1" dirty="0">
                <a:solidFill>
                  <a:srgbClr val="990000"/>
                </a:solidFill>
                <a:latin typeface="+mn-lt"/>
              </a:rPr>
              <a:t>L</a:t>
            </a:r>
            <a:r>
              <a:rPr lang="en-US" sz="100" b="1" dirty="0">
                <a:solidFill>
                  <a:srgbClr val="990000"/>
                </a:solidFill>
                <a:latin typeface="+mn-lt"/>
              </a:rPr>
              <a:t> </a:t>
            </a:r>
            <a:r>
              <a:rPr lang="en-US" sz="2600" b="1" dirty="0">
                <a:solidFill>
                  <a:srgbClr val="990000"/>
                </a:solidFill>
                <a:latin typeface="+mn-lt"/>
              </a:rPr>
              <a:t>O 4</a:t>
            </a:r>
            <a:r>
              <a:rPr lang="en-US" sz="2600" dirty="0">
                <a:latin typeface="+mn-lt"/>
              </a:rPr>
              <a:t> Compute the break-even point using three approaches.</a:t>
            </a:r>
          </a:p>
          <a:p>
            <a:pPr marL="693738" lvl="1" indent="-693738">
              <a:spcBef>
                <a:spcPts val="1000"/>
              </a:spcBef>
              <a:buNone/>
            </a:pPr>
            <a:r>
              <a:rPr lang="en-US" sz="2600" b="1" dirty="0">
                <a:solidFill>
                  <a:srgbClr val="990000"/>
                </a:solidFill>
                <a:latin typeface="+mn-lt"/>
              </a:rPr>
              <a:t>L</a:t>
            </a:r>
            <a:r>
              <a:rPr lang="en-US" sz="100" b="1" dirty="0">
                <a:solidFill>
                  <a:srgbClr val="990000"/>
                </a:solidFill>
                <a:latin typeface="+mn-lt"/>
              </a:rPr>
              <a:t> </a:t>
            </a:r>
            <a:r>
              <a:rPr lang="en-US" sz="2600" b="1" dirty="0">
                <a:solidFill>
                  <a:srgbClr val="990000"/>
                </a:solidFill>
                <a:latin typeface="+mn-lt"/>
              </a:rPr>
              <a:t>O 5</a:t>
            </a:r>
            <a:r>
              <a:rPr lang="en-US" sz="2600" dirty="0">
                <a:latin typeface="+mn-lt"/>
              </a:rPr>
              <a:t> Determine the sales required to earn target net income and determine margin of safety.</a:t>
            </a:r>
          </a:p>
        </p:txBody>
      </p:sp>
      <p:sp>
        <p:nvSpPr>
          <p:cNvPr id="4" name="Slide Number Placeholder 3">
            <a:extLst>
              <a:ext uri="{FF2B5EF4-FFF2-40B4-BE49-F238E27FC236}">
                <a16:creationId xmlns:a16="http://schemas.microsoft.com/office/drawing/2014/main" id="{FC320854-A083-47A3-BA04-101D8DFBCD2C}"/>
              </a:ext>
            </a:extLst>
          </p:cNvPr>
          <p:cNvSpPr>
            <a:spLocks noGrp="1"/>
          </p:cNvSpPr>
          <p:nvPr>
            <p:ph type="sldNum" sz="quarter" idx="12"/>
          </p:nvPr>
        </p:nvSpPr>
        <p:spPr/>
        <p:txBody>
          <a:bodyPr/>
          <a:lstStyle/>
          <a:p>
            <a:fld id="{67B19427-F580-D146-B60E-4CADEE75497F}" type="slidenum">
              <a:rPr lang="en-US" smtClean="0"/>
              <a:pPr/>
              <a:t>2</a:t>
            </a:fld>
            <a:endParaRPr lang="en-US" dirty="0"/>
          </a:p>
        </p:txBody>
      </p:sp>
      <p:sp>
        <p:nvSpPr>
          <p:cNvPr id="5" name="Footer Placeholder 4">
            <a:extLst>
              <a:ext uri="{FF2B5EF4-FFF2-40B4-BE49-F238E27FC236}">
                <a16:creationId xmlns:a16="http://schemas.microsoft.com/office/drawing/2014/main" id="{36336BBD-A22C-4C92-BF88-2A9A7BC3CA3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33583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2B99-42FB-48B2-9D78-41DD1C10FA52}"/>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Mixed Costs</a:t>
            </a:r>
            <a:endParaRPr lang="en-US" dirty="0"/>
          </a:p>
        </p:txBody>
      </p:sp>
      <p:sp>
        <p:nvSpPr>
          <p:cNvPr id="3" name="Content Placeholder 2">
            <a:extLst>
              <a:ext uri="{FF2B5EF4-FFF2-40B4-BE49-F238E27FC236}">
                <a16:creationId xmlns:a16="http://schemas.microsoft.com/office/drawing/2014/main" id="{75C3CE51-3C7D-40E3-9E3C-BF4F99E347D0}"/>
              </a:ext>
            </a:extLst>
          </p:cNvPr>
          <p:cNvSpPr>
            <a:spLocks noGrp="1"/>
          </p:cNvSpPr>
          <p:nvPr>
            <p:ph sz="quarter" idx="16"/>
          </p:nvPr>
        </p:nvSpPr>
        <p:spPr>
          <a:xfrm>
            <a:off x="304800" y="1828800"/>
            <a:ext cx="8534400" cy="1600200"/>
          </a:xfrm>
        </p:spPr>
        <p:txBody>
          <a:bodyPr/>
          <a:lstStyle/>
          <a:p>
            <a:pPr marL="292608" indent="-292608">
              <a:buClr>
                <a:schemeClr val="accent2"/>
              </a:buClr>
              <a:buFont typeface="Arial" charset="0"/>
              <a:buChar char="•"/>
            </a:pPr>
            <a:r>
              <a:rPr lang="en-US" altLang="en-US" sz="2600" dirty="0"/>
              <a:t>Costs that have </a:t>
            </a:r>
            <a:r>
              <a:rPr lang="en-US" altLang="en-US" sz="2600" b="1" dirty="0"/>
              <a:t>both</a:t>
            </a:r>
            <a:r>
              <a:rPr lang="en-US" altLang="en-US" sz="2600" dirty="0"/>
              <a:t> a variable element </a:t>
            </a:r>
            <a:r>
              <a:rPr lang="en-US" altLang="en-US" sz="2600" b="1" dirty="0"/>
              <a:t>and</a:t>
            </a:r>
            <a:r>
              <a:rPr lang="en-US" altLang="en-US" sz="2600" dirty="0"/>
              <a:t> a fixed element</a:t>
            </a:r>
          </a:p>
          <a:p>
            <a:pPr marL="292608" indent="-292608">
              <a:buClr>
                <a:schemeClr val="accent2"/>
              </a:buClr>
              <a:buFont typeface="Arial" charset="0"/>
              <a:buChar char="•"/>
            </a:pPr>
            <a:r>
              <a:rPr lang="en-US" altLang="en-US" sz="2600" dirty="0"/>
              <a:t>Change in total but not proportionately with changes in activity level</a:t>
            </a:r>
            <a:endParaRPr lang="en-US" sz="2600" dirty="0"/>
          </a:p>
        </p:txBody>
      </p:sp>
      <p:pic>
        <p:nvPicPr>
          <p:cNvPr id="7" name="Content Placeholder 6" descr="A graph displays behavior of a mixed cost plots cost versus miles. The graph shows fixed cost element covers the area from zero to 50 as a parallel line to the x axis. The total cost line passes through the following points, (0, 50), (100, 100), (150, 125), (200, 150), and (300, 200). The triangular area ranges between zero to 300 in x axis, and the total cost line shows the variable cost element.">
            <a:extLst>
              <a:ext uri="{FF2B5EF4-FFF2-40B4-BE49-F238E27FC236}">
                <a16:creationId xmlns:a16="http://schemas.microsoft.com/office/drawing/2014/main" id="{FB8C6C6A-CFB8-45A8-82A6-77CD421156F8}"/>
              </a:ext>
            </a:extLst>
          </p:cNvPr>
          <p:cNvPicPr>
            <a:picLocks noGrp="1" noChangeAspect="1"/>
          </p:cNvPicPr>
          <p:nvPr>
            <p:ph sz="quarter" idx="17"/>
          </p:nvPr>
        </p:nvPicPr>
        <p:blipFill>
          <a:blip r:embed="rId2"/>
          <a:stretch>
            <a:fillRect/>
          </a:stretch>
        </p:blipFill>
        <p:spPr>
          <a:xfrm>
            <a:off x="2341179" y="3657600"/>
            <a:ext cx="4461642" cy="2590800"/>
          </a:xfrm>
          <a:prstGeom prst="rect">
            <a:avLst/>
          </a:prstGeom>
          <a:ln w="12700">
            <a:solidFill>
              <a:schemeClr val="tx1"/>
            </a:solidFill>
          </a:ln>
        </p:spPr>
      </p:pic>
      <p:sp>
        <p:nvSpPr>
          <p:cNvPr id="5" name="Slide Number Placeholder 4">
            <a:extLst>
              <a:ext uri="{FF2B5EF4-FFF2-40B4-BE49-F238E27FC236}">
                <a16:creationId xmlns:a16="http://schemas.microsoft.com/office/drawing/2014/main" id="{F3B2BE21-BCCF-4D8B-BD7A-80EA3E11945C}"/>
              </a:ext>
            </a:extLst>
          </p:cNvPr>
          <p:cNvSpPr>
            <a:spLocks noGrp="1"/>
          </p:cNvSpPr>
          <p:nvPr>
            <p:ph type="sldNum" sz="quarter" idx="10"/>
          </p:nvPr>
        </p:nvSpPr>
        <p:spPr/>
        <p:txBody>
          <a:bodyPr/>
          <a:lstStyle/>
          <a:p>
            <a:fld id="{67B19427-F580-D146-B60E-4CADEE75497F}" type="slidenum">
              <a:rPr lang="en-US" smtClean="0"/>
              <a:pPr/>
              <a:t>20</a:t>
            </a:fld>
            <a:endParaRPr lang="en-US" dirty="0"/>
          </a:p>
        </p:txBody>
      </p:sp>
      <p:sp>
        <p:nvSpPr>
          <p:cNvPr id="6" name="Footer Placeholder 5">
            <a:extLst>
              <a:ext uri="{FF2B5EF4-FFF2-40B4-BE49-F238E27FC236}">
                <a16:creationId xmlns:a16="http://schemas.microsoft.com/office/drawing/2014/main" id="{0C1EAB85-F1EC-4101-A063-8E11F876A19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03540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C8C7-64CC-423B-A68B-4DCF86CA4EEF}"/>
              </a:ext>
            </a:extLst>
          </p:cNvPr>
          <p:cNvSpPr>
            <a:spLocks noGrp="1"/>
          </p:cNvSpPr>
          <p:nvPr>
            <p:ph type="title"/>
          </p:nvPr>
        </p:nvSpPr>
        <p:spPr/>
        <p:txBody>
          <a:bodyPr>
            <a:normAutofit/>
          </a:bodyPr>
          <a:lstStyle/>
          <a:p>
            <a:r>
              <a:rPr lang="en-US" altLang="en-US" b="1" dirty="0">
                <a:solidFill>
                  <a:srgbClr val="006666"/>
                </a:solidFill>
                <a:latin typeface="Calibri" panose="020F0502020204030204" pitchFamily="34" charset="0"/>
                <a:ea typeface="Source Sans Pro" charset="0"/>
                <a:cs typeface="Calibri" panose="020F0502020204030204" pitchFamily="34" charset="0"/>
              </a:rPr>
              <a:t>Do It! 1: Types of Costs</a:t>
            </a:r>
            <a:endParaRPr lang="en-US" sz="2400" dirty="0"/>
          </a:p>
        </p:txBody>
      </p:sp>
      <p:sp>
        <p:nvSpPr>
          <p:cNvPr id="3" name="Content Placeholder 2">
            <a:extLst>
              <a:ext uri="{FF2B5EF4-FFF2-40B4-BE49-F238E27FC236}">
                <a16:creationId xmlns:a16="http://schemas.microsoft.com/office/drawing/2014/main" id="{A7078D32-96FC-40F9-B34B-B5D6DCF4F66F}"/>
              </a:ext>
            </a:extLst>
          </p:cNvPr>
          <p:cNvSpPr>
            <a:spLocks noGrp="1"/>
          </p:cNvSpPr>
          <p:nvPr>
            <p:ph sz="quarter" idx="16"/>
          </p:nvPr>
        </p:nvSpPr>
        <p:spPr>
          <a:xfrm>
            <a:off x="304800" y="1828800"/>
            <a:ext cx="8534400" cy="1263650"/>
          </a:xfrm>
        </p:spPr>
        <p:txBody>
          <a:bodyPr/>
          <a:lstStyle/>
          <a:p>
            <a:r>
              <a:rPr lang="en-US" altLang="en-US" sz="2400" dirty="0"/>
              <a:t>Helena Company, reports the following total costs at two levels of production.</a:t>
            </a:r>
          </a:p>
          <a:p>
            <a:r>
              <a:rPr lang="en-US" altLang="en-US" sz="2400" dirty="0"/>
              <a:t>Classify each cost as variable, fixed, or mixed.</a:t>
            </a:r>
            <a:endParaRPr lang="en-US" sz="2400" dirty="0"/>
          </a:p>
        </p:txBody>
      </p:sp>
      <p:graphicFrame>
        <p:nvGraphicFramePr>
          <p:cNvPr id="8" name="Content Placeholder 7" descr="Table is accessible to screenreaders">
            <a:extLst>
              <a:ext uri="{FF2B5EF4-FFF2-40B4-BE49-F238E27FC236}">
                <a16:creationId xmlns:a16="http://schemas.microsoft.com/office/drawing/2014/main" id="{968926B3-9F39-4750-AE28-01F3FE404275}"/>
              </a:ext>
            </a:extLst>
          </p:cNvPr>
          <p:cNvGraphicFramePr>
            <a:graphicFrameLocks noGrp="1"/>
          </p:cNvGraphicFramePr>
          <p:nvPr>
            <p:ph sz="quarter" idx="17"/>
            <p:extLst>
              <p:ext uri="{D42A27DB-BD31-4B8C-83A1-F6EECF244321}">
                <p14:modId xmlns:p14="http://schemas.microsoft.com/office/powerpoint/2010/main" val="1103437989"/>
              </p:ext>
            </p:extLst>
          </p:nvPr>
        </p:nvGraphicFramePr>
        <p:xfrm>
          <a:off x="457200" y="3200400"/>
          <a:ext cx="8153400" cy="2966720"/>
        </p:xfrm>
        <a:graphic>
          <a:graphicData uri="http://schemas.openxmlformats.org/drawingml/2006/table">
            <a:tbl>
              <a:tblPr firstRow="1" bandRow="1">
                <a:tableStyleId>{2D5ABB26-0587-4C30-8999-92F81FD0307C}</a:tableStyleId>
              </a:tblPr>
              <a:tblGrid>
                <a:gridCol w="2038350">
                  <a:extLst>
                    <a:ext uri="{9D8B030D-6E8A-4147-A177-3AD203B41FA5}">
                      <a16:colId xmlns:a16="http://schemas.microsoft.com/office/drawing/2014/main" val="2569505379"/>
                    </a:ext>
                  </a:extLst>
                </a:gridCol>
                <a:gridCol w="2038350">
                  <a:extLst>
                    <a:ext uri="{9D8B030D-6E8A-4147-A177-3AD203B41FA5}">
                      <a16:colId xmlns:a16="http://schemas.microsoft.com/office/drawing/2014/main" val="389719194"/>
                    </a:ext>
                  </a:extLst>
                </a:gridCol>
                <a:gridCol w="2038350">
                  <a:extLst>
                    <a:ext uri="{9D8B030D-6E8A-4147-A177-3AD203B41FA5}">
                      <a16:colId xmlns:a16="http://schemas.microsoft.com/office/drawing/2014/main" val="911385835"/>
                    </a:ext>
                  </a:extLst>
                </a:gridCol>
                <a:gridCol w="2038350">
                  <a:extLst>
                    <a:ext uri="{9D8B030D-6E8A-4147-A177-3AD203B41FA5}">
                      <a16:colId xmlns:a16="http://schemas.microsoft.com/office/drawing/2014/main" val="1835646852"/>
                    </a:ext>
                  </a:extLst>
                </a:gridCol>
              </a:tblGrid>
              <a:tr h="370840">
                <a:tc>
                  <a:txBody>
                    <a:bodyPr/>
                    <a:lstStyle/>
                    <a:p>
                      <a:pPr algn="ctr" fontAlgn="b"/>
                      <a:r>
                        <a:rPr lang="en-US" sz="2000" b="1" i="0" u="none" strike="noStrike" dirty="0">
                          <a:solidFill>
                            <a:srgbClr val="000000"/>
                          </a:solidFill>
                          <a:effectLst/>
                          <a:latin typeface="+mn-lt"/>
                        </a:rPr>
                        <a:t>Classification</a:t>
                      </a:r>
                    </a:p>
                  </a:txBody>
                  <a:tcPr marL="0" marR="0"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1" i="0" u="none" strike="noStrike" dirty="0">
                          <a:solidFill>
                            <a:srgbClr val="000000"/>
                          </a:solidFill>
                          <a:effectLst/>
                          <a:latin typeface="+mn-lt"/>
                        </a:rPr>
                        <a:t>Cost</a:t>
                      </a:r>
                    </a:p>
                  </a:txBody>
                  <a:tcPr marL="0" marR="0"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b="1" i="0" u="none" strike="noStrike" dirty="0">
                          <a:solidFill>
                            <a:srgbClr val="000000"/>
                          </a:solidFill>
                          <a:effectLst/>
                          <a:latin typeface="+mn-lt"/>
                        </a:rPr>
                        <a:t>10,000 Units</a:t>
                      </a:r>
                    </a:p>
                  </a:txBody>
                  <a:tcPr marL="0" marR="0"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b="1" i="0" u="none" strike="noStrike" dirty="0">
                          <a:solidFill>
                            <a:srgbClr val="000000"/>
                          </a:solidFill>
                          <a:effectLst/>
                          <a:latin typeface="+mn-lt"/>
                        </a:rPr>
                        <a:t>20,000 Units</a:t>
                      </a:r>
                    </a:p>
                  </a:txBody>
                  <a:tcPr marL="0" marR="0"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2393450"/>
                  </a:ext>
                </a:extLst>
              </a:tr>
              <a:tr h="370840">
                <a:tc>
                  <a:txBody>
                    <a:bodyPr/>
                    <a:lstStyle/>
                    <a:p>
                      <a:pPr algn="ctr" fontAlgn="b"/>
                      <a:r>
                        <a:rPr lang="en-US" sz="2000" b="1" u="none" strike="noStrike" dirty="0">
                          <a:effectLst/>
                          <a:latin typeface="+mn-lt"/>
                        </a:rPr>
                        <a:t>Variable</a:t>
                      </a:r>
                      <a:endParaRPr lang="en-US" sz="2000" b="1" i="0" u="none" strike="noStrike" dirty="0">
                        <a:solidFill>
                          <a:srgbClr val="000000"/>
                        </a:solidFill>
                        <a:effectLst/>
                        <a:latin typeface="+mn-lt"/>
                      </a:endParaRPr>
                    </a:p>
                  </a:txBody>
                  <a:tcPr marL="0" marR="0"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2000" u="none" strike="noStrike" dirty="0">
                          <a:effectLst/>
                          <a:latin typeface="+mn-lt"/>
                        </a:rPr>
                        <a:t>Direct materials </a:t>
                      </a:r>
                      <a:endParaRPr lang="en-US" sz="2000" b="0" i="0" u="none" strike="noStrike" dirty="0">
                        <a:solidFill>
                          <a:srgbClr val="000000"/>
                        </a:solidFill>
                        <a:effectLst/>
                        <a:latin typeface="+mn-lt"/>
                      </a:endParaRPr>
                    </a:p>
                  </a:txBody>
                  <a:tcPr marL="0" marR="0"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$20,000</a:t>
                      </a:r>
                      <a:endParaRPr lang="en-US" sz="2000" b="0" i="0" u="none" strike="noStrike" dirty="0">
                        <a:solidFill>
                          <a:srgbClr val="000000"/>
                        </a:solidFill>
                        <a:effectLst/>
                        <a:latin typeface="+mn-lt"/>
                      </a:endParaRPr>
                    </a:p>
                  </a:txBody>
                  <a:tcPr marL="0" marR="365957"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$40,000</a:t>
                      </a:r>
                      <a:endParaRPr lang="en-US" sz="2000" b="0" i="0" u="none" strike="noStrike" dirty="0">
                        <a:solidFill>
                          <a:srgbClr val="000000"/>
                        </a:solidFill>
                        <a:effectLst/>
                        <a:latin typeface="+mn-lt"/>
                      </a:endParaRPr>
                    </a:p>
                  </a:txBody>
                  <a:tcPr marL="0" marR="365957"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8824129"/>
                  </a:ext>
                </a:extLst>
              </a:tr>
              <a:tr h="370840">
                <a:tc>
                  <a:txBody>
                    <a:bodyPr/>
                    <a:lstStyle/>
                    <a:p>
                      <a:pPr algn="ctr" fontAlgn="b"/>
                      <a:r>
                        <a:rPr lang="en-US" sz="2000" b="1" u="none" strike="noStrike" dirty="0">
                          <a:effectLst/>
                          <a:latin typeface="+mn-lt"/>
                        </a:rPr>
                        <a:t>Mixed</a:t>
                      </a:r>
                      <a:endParaRPr lang="en-US" sz="2000" b="1" i="0" u="none" strike="noStrike" dirty="0">
                        <a:solidFill>
                          <a:srgbClr val="000000"/>
                        </a:solidFill>
                        <a:effectLst/>
                        <a:latin typeface="+mn-lt"/>
                      </a:endParaRPr>
                    </a:p>
                  </a:txBody>
                  <a:tcPr marL="0" marR="0"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2000" u="none" strike="noStrike" dirty="0">
                          <a:effectLst/>
                          <a:latin typeface="+mn-lt"/>
                        </a:rPr>
                        <a:t>Maintenance </a:t>
                      </a:r>
                      <a:endParaRPr lang="en-US" sz="2000" b="0" i="0" u="none" strike="noStrike" dirty="0">
                        <a:solidFill>
                          <a:srgbClr val="000000"/>
                        </a:solidFill>
                        <a:effectLst/>
                        <a:latin typeface="+mn-lt"/>
                      </a:endParaRPr>
                    </a:p>
                  </a:txBody>
                  <a:tcPr marL="0" marR="0"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8,000</a:t>
                      </a:r>
                      <a:endParaRPr lang="en-US" sz="2000" b="0" i="0" u="none" strike="noStrike" dirty="0">
                        <a:solidFill>
                          <a:srgbClr val="000000"/>
                        </a:solidFill>
                        <a:effectLst/>
                        <a:latin typeface="+mn-lt"/>
                      </a:endParaRPr>
                    </a:p>
                  </a:txBody>
                  <a:tcPr marL="0" marR="365957"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10,000</a:t>
                      </a:r>
                      <a:endParaRPr lang="en-US" sz="2000" b="0" i="0" u="none" strike="noStrike" dirty="0">
                        <a:solidFill>
                          <a:srgbClr val="000000"/>
                        </a:solidFill>
                        <a:effectLst/>
                        <a:latin typeface="+mn-lt"/>
                      </a:endParaRPr>
                    </a:p>
                  </a:txBody>
                  <a:tcPr marL="0" marR="365957"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1910637"/>
                  </a:ext>
                </a:extLst>
              </a:tr>
              <a:tr h="370840">
                <a:tc>
                  <a:txBody>
                    <a:bodyPr/>
                    <a:lstStyle/>
                    <a:p>
                      <a:pPr algn="ctr" fontAlgn="b"/>
                      <a:r>
                        <a:rPr lang="en-US" sz="2000" b="1" u="none" strike="noStrike" dirty="0">
                          <a:effectLst/>
                          <a:latin typeface="+mn-lt"/>
                        </a:rPr>
                        <a:t>Variable</a:t>
                      </a:r>
                      <a:endParaRPr lang="en-US" sz="2000" b="1" i="0" u="none" strike="noStrike" dirty="0">
                        <a:solidFill>
                          <a:srgbClr val="000000"/>
                        </a:solidFill>
                        <a:effectLst/>
                        <a:latin typeface="+mn-lt"/>
                      </a:endParaRPr>
                    </a:p>
                  </a:txBody>
                  <a:tcPr marL="0" marR="0"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2000" u="none" strike="noStrike" dirty="0">
                          <a:effectLst/>
                          <a:latin typeface="+mn-lt"/>
                        </a:rPr>
                        <a:t>Direct labor </a:t>
                      </a:r>
                      <a:endParaRPr lang="en-US" sz="2000" b="0" i="0" u="none" strike="noStrike" dirty="0">
                        <a:solidFill>
                          <a:srgbClr val="000000"/>
                        </a:solidFill>
                        <a:effectLst/>
                        <a:latin typeface="+mn-lt"/>
                      </a:endParaRPr>
                    </a:p>
                  </a:txBody>
                  <a:tcPr marL="0" marR="0"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17,000</a:t>
                      </a:r>
                      <a:endParaRPr lang="en-US" sz="2000" b="0" i="0" u="none" strike="noStrike" dirty="0">
                        <a:solidFill>
                          <a:srgbClr val="000000"/>
                        </a:solidFill>
                        <a:effectLst/>
                        <a:latin typeface="+mn-lt"/>
                      </a:endParaRPr>
                    </a:p>
                  </a:txBody>
                  <a:tcPr marL="0" marR="365957"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34,000</a:t>
                      </a:r>
                      <a:endParaRPr lang="en-US" sz="2000" b="0" i="0" u="none" strike="noStrike" dirty="0">
                        <a:solidFill>
                          <a:srgbClr val="000000"/>
                        </a:solidFill>
                        <a:effectLst/>
                        <a:latin typeface="+mn-lt"/>
                      </a:endParaRPr>
                    </a:p>
                  </a:txBody>
                  <a:tcPr marL="0" marR="365957"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6864875"/>
                  </a:ext>
                </a:extLst>
              </a:tr>
              <a:tr h="370840">
                <a:tc>
                  <a:txBody>
                    <a:bodyPr/>
                    <a:lstStyle/>
                    <a:p>
                      <a:pPr algn="ctr" fontAlgn="b"/>
                      <a:r>
                        <a:rPr lang="en-US" sz="2000" b="1" u="none" strike="noStrike" dirty="0">
                          <a:effectLst/>
                          <a:latin typeface="+mn-lt"/>
                        </a:rPr>
                        <a:t>Variable</a:t>
                      </a:r>
                      <a:endParaRPr lang="en-US" sz="2000" b="1" i="0" u="none" strike="noStrike" dirty="0">
                        <a:solidFill>
                          <a:srgbClr val="000000"/>
                        </a:solidFill>
                        <a:effectLst/>
                        <a:latin typeface="+mn-lt"/>
                      </a:endParaRPr>
                    </a:p>
                  </a:txBody>
                  <a:tcPr marL="0" marR="0"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2000" u="none" strike="noStrike" dirty="0">
                          <a:effectLst/>
                          <a:latin typeface="+mn-lt"/>
                        </a:rPr>
                        <a:t>Indirect materials </a:t>
                      </a:r>
                      <a:endParaRPr lang="en-US" sz="2000" b="0" i="0" u="none" strike="noStrike" dirty="0">
                        <a:solidFill>
                          <a:srgbClr val="000000"/>
                        </a:solidFill>
                        <a:effectLst/>
                        <a:latin typeface="+mn-lt"/>
                      </a:endParaRPr>
                    </a:p>
                  </a:txBody>
                  <a:tcPr marL="0" marR="0"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1,000</a:t>
                      </a:r>
                      <a:endParaRPr lang="en-US" sz="2000" b="0" i="0" u="none" strike="noStrike" dirty="0">
                        <a:solidFill>
                          <a:srgbClr val="000000"/>
                        </a:solidFill>
                        <a:effectLst/>
                        <a:latin typeface="+mn-lt"/>
                      </a:endParaRPr>
                    </a:p>
                  </a:txBody>
                  <a:tcPr marL="0" marR="365957"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2,000</a:t>
                      </a:r>
                      <a:endParaRPr lang="en-US" sz="2000" b="0" i="0" u="none" strike="noStrike" dirty="0">
                        <a:solidFill>
                          <a:srgbClr val="000000"/>
                        </a:solidFill>
                        <a:effectLst/>
                        <a:latin typeface="+mn-lt"/>
                      </a:endParaRPr>
                    </a:p>
                  </a:txBody>
                  <a:tcPr marL="0" marR="365957"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829756"/>
                  </a:ext>
                </a:extLst>
              </a:tr>
              <a:tr h="370840">
                <a:tc>
                  <a:txBody>
                    <a:bodyPr/>
                    <a:lstStyle/>
                    <a:p>
                      <a:pPr algn="ctr" fontAlgn="b"/>
                      <a:r>
                        <a:rPr lang="en-US" sz="2000" b="1" u="none" strike="noStrike" dirty="0">
                          <a:effectLst/>
                          <a:latin typeface="+mn-lt"/>
                        </a:rPr>
                        <a:t>Fixed</a:t>
                      </a:r>
                      <a:endParaRPr lang="en-US" sz="2000" b="1" i="0" u="none" strike="noStrike" dirty="0">
                        <a:solidFill>
                          <a:srgbClr val="000000"/>
                        </a:solidFill>
                        <a:effectLst/>
                        <a:latin typeface="+mn-lt"/>
                      </a:endParaRPr>
                    </a:p>
                  </a:txBody>
                  <a:tcPr marL="0" marR="0"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2000" u="none" strike="noStrike" dirty="0">
                          <a:effectLst/>
                          <a:latin typeface="+mn-lt"/>
                        </a:rPr>
                        <a:t>Depreciation </a:t>
                      </a:r>
                      <a:endParaRPr lang="en-US" sz="2000" b="0" i="0" u="none" strike="noStrike" dirty="0">
                        <a:solidFill>
                          <a:srgbClr val="000000"/>
                        </a:solidFill>
                        <a:effectLst/>
                        <a:latin typeface="+mn-lt"/>
                      </a:endParaRPr>
                    </a:p>
                  </a:txBody>
                  <a:tcPr marL="0" marR="0"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4,000</a:t>
                      </a:r>
                      <a:endParaRPr lang="en-US" sz="2000" b="0" i="0" u="none" strike="noStrike" dirty="0">
                        <a:solidFill>
                          <a:srgbClr val="000000"/>
                        </a:solidFill>
                        <a:effectLst/>
                        <a:latin typeface="+mn-lt"/>
                      </a:endParaRPr>
                    </a:p>
                  </a:txBody>
                  <a:tcPr marL="0" marR="365957"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4,000</a:t>
                      </a:r>
                      <a:endParaRPr lang="en-US" sz="2000" b="0" i="0" u="none" strike="noStrike" dirty="0">
                        <a:solidFill>
                          <a:srgbClr val="000000"/>
                        </a:solidFill>
                        <a:effectLst/>
                        <a:latin typeface="+mn-lt"/>
                      </a:endParaRPr>
                    </a:p>
                  </a:txBody>
                  <a:tcPr marL="0" marR="365957"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4457449"/>
                  </a:ext>
                </a:extLst>
              </a:tr>
              <a:tr h="370840">
                <a:tc>
                  <a:txBody>
                    <a:bodyPr/>
                    <a:lstStyle/>
                    <a:p>
                      <a:pPr algn="ctr" fontAlgn="b"/>
                      <a:r>
                        <a:rPr lang="en-US" sz="2000" b="1" u="none" strike="noStrike" dirty="0">
                          <a:effectLst/>
                          <a:latin typeface="+mn-lt"/>
                        </a:rPr>
                        <a:t>Mixed</a:t>
                      </a:r>
                      <a:endParaRPr lang="en-US" sz="2000" b="1" i="0" u="none" strike="noStrike" dirty="0">
                        <a:solidFill>
                          <a:srgbClr val="000000"/>
                        </a:solidFill>
                        <a:effectLst/>
                        <a:latin typeface="+mn-lt"/>
                      </a:endParaRPr>
                    </a:p>
                  </a:txBody>
                  <a:tcPr marL="0" marR="0"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2000" u="none" strike="noStrike" dirty="0">
                          <a:effectLst/>
                          <a:latin typeface="+mn-lt"/>
                        </a:rPr>
                        <a:t>Utilities </a:t>
                      </a:r>
                      <a:endParaRPr lang="en-US" sz="2000" b="0" i="0" u="none" strike="noStrike" dirty="0">
                        <a:solidFill>
                          <a:srgbClr val="000000"/>
                        </a:solidFill>
                        <a:effectLst/>
                        <a:latin typeface="+mn-lt"/>
                      </a:endParaRPr>
                    </a:p>
                  </a:txBody>
                  <a:tcPr marL="0" marR="0"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3,000</a:t>
                      </a:r>
                      <a:endParaRPr lang="en-US" sz="2000" b="0" i="0" u="none" strike="noStrike" dirty="0">
                        <a:solidFill>
                          <a:srgbClr val="000000"/>
                        </a:solidFill>
                        <a:effectLst/>
                        <a:latin typeface="+mn-lt"/>
                      </a:endParaRPr>
                    </a:p>
                  </a:txBody>
                  <a:tcPr marL="0" marR="365957"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5,000</a:t>
                      </a:r>
                      <a:endParaRPr lang="en-US" sz="2000" b="0" i="0" u="none" strike="noStrike" dirty="0">
                        <a:solidFill>
                          <a:srgbClr val="000000"/>
                        </a:solidFill>
                        <a:effectLst/>
                        <a:latin typeface="+mn-lt"/>
                      </a:endParaRPr>
                    </a:p>
                  </a:txBody>
                  <a:tcPr marL="0" marR="365957"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4544377"/>
                  </a:ext>
                </a:extLst>
              </a:tr>
              <a:tr h="370840">
                <a:tc>
                  <a:txBody>
                    <a:bodyPr/>
                    <a:lstStyle/>
                    <a:p>
                      <a:pPr algn="ctr" fontAlgn="b"/>
                      <a:r>
                        <a:rPr lang="en-US" sz="2000" b="1" u="none" strike="noStrike" dirty="0">
                          <a:effectLst/>
                          <a:latin typeface="+mn-lt"/>
                        </a:rPr>
                        <a:t>Fixed</a:t>
                      </a:r>
                      <a:endParaRPr lang="en-US" sz="2000" b="1" i="0" u="none" strike="noStrike" dirty="0">
                        <a:solidFill>
                          <a:srgbClr val="000000"/>
                        </a:solidFill>
                        <a:effectLst/>
                        <a:latin typeface="+mn-lt"/>
                      </a:endParaRPr>
                    </a:p>
                  </a:txBody>
                  <a:tcPr marL="0" marR="0"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2000" u="none" strike="noStrike" dirty="0">
                          <a:effectLst/>
                          <a:latin typeface="+mn-lt"/>
                        </a:rPr>
                        <a:t>Rent</a:t>
                      </a:r>
                      <a:endParaRPr lang="en-US" sz="2000" b="0" i="0" u="none" strike="noStrike" dirty="0">
                        <a:solidFill>
                          <a:srgbClr val="000000"/>
                        </a:solidFill>
                        <a:effectLst/>
                        <a:latin typeface="+mn-lt"/>
                      </a:endParaRPr>
                    </a:p>
                  </a:txBody>
                  <a:tcPr marL="0" marR="0"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6,000</a:t>
                      </a:r>
                      <a:endParaRPr lang="en-US" sz="2000" b="0" i="0" u="none" strike="noStrike" dirty="0">
                        <a:solidFill>
                          <a:srgbClr val="000000"/>
                        </a:solidFill>
                        <a:effectLst/>
                        <a:latin typeface="+mn-lt"/>
                      </a:endParaRPr>
                    </a:p>
                  </a:txBody>
                  <a:tcPr marL="0" marR="365957"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6,000</a:t>
                      </a:r>
                      <a:endParaRPr lang="en-US" sz="2000" b="0" i="0" u="none" strike="noStrike" dirty="0">
                        <a:solidFill>
                          <a:srgbClr val="000000"/>
                        </a:solidFill>
                        <a:effectLst/>
                        <a:latin typeface="+mn-lt"/>
                      </a:endParaRPr>
                    </a:p>
                  </a:txBody>
                  <a:tcPr marL="0" marR="365957"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0682253"/>
                  </a:ext>
                </a:extLst>
              </a:tr>
            </a:tbl>
          </a:graphicData>
        </a:graphic>
      </p:graphicFrame>
      <p:sp>
        <p:nvSpPr>
          <p:cNvPr id="6" name="Slide Number Placeholder 5">
            <a:extLst>
              <a:ext uri="{FF2B5EF4-FFF2-40B4-BE49-F238E27FC236}">
                <a16:creationId xmlns:a16="http://schemas.microsoft.com/office/drawing/2014/main" id="{A05B38E4-0CDD-49AA-B896-0CAEF4B9DCCC}"/>
              </a:ext>
            </a:extLst>
          </p:cNvPr>
          <p:cNvSpPr>
            <a:spLocks noGrp="1"/>
          </p:cNvSpPr>
          <p:nvPr>
            <p:ph type="sldNum" sz="quarter" idx="10"/>
          </p:nvPr>
        </p:nvSpPr>
        <p:spPr/>
        <p:txBody>
          <a:bodyPr/>
          <a:lstStyle/>
          <a:p>
            <a:fld id="{67B19427-F580-D146-B60E-4CADEE75497F}" type="slidenum">
              <a:rPr lang="en-US" smtClean="0"/>
              <a:pPr/>
              <a:t>21</a:t>
            </a:fld>
            <a:endParaRPr lang="en-US" dirty="0"/>
          </a:p>
        </p:txBody>
      </p:sp>
      <p:sp>
        <p:nvSpPr>
          <p:cNvPr id="7" name="Footer Placeholder 6">
            <a:extLst>
              <a:ext uri="{FF2B5EF4-FFF2-40B4-BE49-F238E27FC236}">
                <a16:creationId xmlns:a16="http://schemas.microsoft.com/office/drawing/2014/main" id="{12530DED-9C7F-4912-B24B-1F0A47B860E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58661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6275-F10C-4423-BA79-91A3C6C42694}"/>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Mixed Costs Analysis</a:t>
            </a:r>
            <a:endParaRPr lang="en-US" dirty="0"/>
          </a:p>
        </p:txBody>
      </p:sp>
      <p:sp>
        <p:nvSpPr>
          <p:cNvPr id="3" name="Content Placeholder 2">
            <a:extLst>
              <a:ext uri="{FF2B5EF4-FFF2-40B4-BE49-F238E27FC236}">
                <a16:creationId xmlns:a16="http://schemas.microsoft.com/office/drawing/2014/main" id="{F9B7CDC8-C9FA-4CC5-BBD7-B956C03F1DB5}"/>
              </a:ext>
            </a:extLst>
          </p:cNvPr>
          <p:cNvSpPr>
            <a:spLocks noGrp="1"/>
          </p:cNvSpPr>
          <p:nvPr>
            <p:ph sz="quarter" idx="16"/>
          </p:nvPr>
        </p:nvSpPr>
        <p:spPr/>
        <p:txBody>
          <a:bodyPr/>
          <a:lstStyle/>
          <a:p>
            <a:pPr>
              <a:buClr>
                <a:schemeClr val="accent2"/>
              </a:buClr>
            </a:pPr>
            <a:r>
              <a:rPr lang="en-US" sz="2600" dirty="0"/>
              <a:t>For purposes of cost-volume-profit analysis, </a:t>
            </a:r>
            <a:r>
              <a:rPr lang="en-US" sz="2600" b="1" dirty="0"/>
              <a:t>mixed costs must be classified into their fixed and variable elements</a:t>
            </a:r>
            <a:r>
              <a:rPr lang="en-US" sz="2600" dirty="0"/>
              <a:t>.</a:t>
            </a:r>
          </a:p>
          <a:p>
            <a:pPr>
              <a:buClr>
                <a:schemeClr val="accent2"/>
              </a:buClr>
            </a:pPr>
            <a:r>
              <a:rPr lang="en-US" sz="2600" b="1" dirty="0">
                <a:solidFill>
                  <a:srgbClr val="990000"/>
                </a:solidFill>
              </a:rPr>
              <a:t>High-Low Method</a:t>
            </a:r>
          </a:p>
          <a:p>
            <a:pPr marL="292608" indent="-292608">
              <a:buClr>
                <a:schemeClr val="accent2"/>
              </a:buClr>
              <a:buFont typeface="Arial" charset="0"/>
              <a:buChar char="•"/>
            </a:pPr>
            <a:r>
              <a:rPr lang="en-US" altLang="en-US" sz="2600" dirty="0"/>
              <a:t>High-Low Method uses total costs incurred at high and low levels of activity to classify mixed costs into fixed and variable components</a:t>
            </a:r>
          </a:p>
          <a:p>
            <a:pPr marL="292608" indent="-292608">
              <a:buClr>
                <a:schemeClr val="accent2"/>
              </a:buClr>
              <a:buFont typeface="Arial" charset="0"/>
              <a:buChar char="•"/>
            </a:pPr>
            <a:r>
              <a:rPr lang="en-US" altLang="en-US" sz="2600" dirty="0"/>
              <a:t>Difference in costs between high and low levels represents variable costs, since only variable-cost element can change as activity levels change</a:t>
            </a:r>
            <a:endParaRPr lang="en-US" sz="2600" dirty="0"/>
          </a:p>
        </p:txBody>
      </p:sp>
      <p:sp>
        <p:nvSpPr>
          <p:cNvPr id="4" name="Slide Number Placeholder 3">
            <a:extLst>
              <a:ext uri="{FF2B5EF4-FFF2-40B4-BE49-F238E27FC236}">
                <a16:creationId xmlns:a16="http://schemas.microsoft.com/office/drawing/2014/main" id="{94DDA6DC-96DB-4550-8EFC-53F2F7A59F53}"/>
              </a:ext>
            </a:extLst>
          </p:cNvPr>
          <p:cNvSpPr>
            <a:spLocks noGrp="1"/>
          </p:cNvSpPr>
          <p:nvPr>
            <p:ph type="sldNum" sz="quarter" idx="10"/>
          </p:nvPr>
        </p:nvSpPr>
        <p:spPr/>
        <p:txBody>
          <a:bodyPr/>
          <a:lstStyle/>
          <a:p>
            <a:fld id="{67B19427-F580-D146-B60E-4CADEE75497F}" type="slidenum">
              <a:rPr lang="en-US" smtClean="0"/>
              <a:pPr/>
              <a:t>22</a:t>
            </a:fld>
            <a:endParaRPr lang="en-US" dirty="0"/>
          </a:p>
        </p:txBody>
      </p:sp>
      <p:sp>
        <p:nvSpPr>
          <p:cNvPr id="5" name="Footer Placeholder 4">
            <a:extLst>
              <a:ext uri="{FF2B5EF4-FFF2-40B4-BE49-F238E27FC236}">
                <a16:creationId xmlns:a16="http://schemas.microsoft.com/office/drawing/2014/main" id="{A09D3798-58BC-4D93-A061-BFBCD26BD5F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201661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391A-3EF1-4EDA-A3E4-02DAB4B50044}"/>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High-Low Method </a:t>
            </a:r>
            <a:r>
              <a:rPr lang="en-US" sz="2400" dirty="0">
                <a:latin typeface="Calibri" panose="020F0502020204030204" pitchFamily="34" charset="0"/>
                <a:ea typeface="Source Sans Pro" charset="0"/>
                <a:cs typeface="Calibri" panose="020F0502020204030204" pitchFamily="34" charset="0"/>
              </a:rPr>
              <a:t>(1 of 5)</a:t>
            </a:r>
            <a:endParaRPr lang="en-US" sz="2400" dirty="0"/>
          </a:p>
        </p:txBody>
      </p:sp>
      <p:sp>
        <p:nvSpPr>
          <p:cNvPr id="3" name="Content Placeholder 2">
            <a:extLst>
              <a:ext uri="{FF2B5EF4-FFF2-40B4-BE49-F238E27FC236}">
                <a16:creationId xmlns:a16="http://schemas.microsoft.com/office/drawing/2014/main" id="{17C67534-F6FA-4F3B-B1A3-D3EF7F8C9698}"/>
              </a:ext>
            </a:extLst>
          </p:cNvPr>
          <p:cNvSpPr>
            <a:spLocks noGrp="1"/>
          </p:cNvSpPr>
          <p:nvPr>
            <p:ph sz="quarter" idx="16"/>
          </p:nvPr>
        </p:nvSpPr>
        <p:spPr>
          <a:xfrm>
            <a:off x="304800" y="1828800"/>
            <a:ext cx="8534400" cy="762000"/>
          </a:xfrm>
        </p:spPr>
        <p:txBody>
          <a:bodyPr/>
          <a:lstStyle/>
          <a:p>
            <a:r>
              <a:rPr lang="en-US" altLang="en-US" sz="2600" b="1" dirty="0"/>
              <a:t>Step 1: </a:t>
            </a:r>
            <a:r>
              <a:rPr lang="en-US" altLang="en-US" sz="2600" dirty="0"/>
              <a:t>Determine </a:t>
            </a:r>
            <a:r>
              <a:rPr lang="en-US" altLang="en-US" sz="2600" b="1" dirty="0"/>
              <a:t>variable cost per unit </a:t>
            </a:r>
            <a:r>
              <a:rPr lang="en-US" altLang="en-US" sz="2600" dirty="0"/>
              <a:t>using the following formula:</a:t>
            </a:r>
            <a:endParaRPr lang="en-US" sz="2600" dirty="0"/>
          </a:p>
        </p:txBody>
      </p:sp>
      <p:graphicFrame>
        <p:nvGraphicFramePr>
          <p:cNvPr id="9" name="Content Placeholder 7" descr="Change in total costs at high versus low activity level divided by high minus low activity level = variable cost per unit displayed in red color."/>
          <p:cNvGraphicFramePr>
            <a:graphicFrameLocks noGrp="1" noChangeAspect="1"/>
          </p:cNvGraphicFramePr>
          <p:nvPr>
            <p:ph sz="quarter" idx="17"/>
            <p:extLst>
              <p:ext uri="{D42A27DB-BD31-4B8C-83A1-F6EECF244321}">
                <p14:modId xmlns:p14="http://schemas.microsoft.com/office/powerpoint/2010/main" val="2498765495"/>
              </p:ext>
            </p:extLst>
          </p:nvPr>
        </p:nvGraphicFramePr>
        <p:xfrm>
          <a:off x="713452" y="3097262"/>
          <a:ext cx="7717097" cy="1169938"/>
        </p:xfrm>
        <a:graphic>
          <a:graphicData uri="http://schemas.openxmlformats.org/presentationml/2006/ole">
            <mc:AlternateContent xmlns:mc="http://schemas.openxmlformats.org/markup-compatibility/2006">
              <mc:Choice xmlns:v="urn:schemas-microsoft-com:vml" Requires="v">
                <p:oleObj spid="_x0000_s8222" name="Equation" r:id="rId3" imgW="4356000" imgH="660240" progId="Equation.DSMT4">
                  <p:embed/>
                </p:oleObj>
              </mc:Choice>
              <mc:Fallback>
                <p:oleObj name="Equation" r:id="rId3" imgW="4356000" imgH="660240" progId="Equation.DSMT4">
                  <p:embed/>
                  <p:pic>
                    <p:nvPicPr>
                      <p:cNvPr id="8" name="Content Placeholder 7" descr="Change in total costs at high versus low activity level divided by high minus low activity level = variable cost per unit displayed in red color."/>
                      <p:cNvPicPr/>
                      <p:nvPr/>
                    </p:nvPicPr>
                    <p:blipFill>
                      <a:blip r:embed="rId4"/>
                      <a:stretch>
                        <a:fillRect/>
                      </a:stretch>
                    </p:blipFill>
                    <p:spPr>
                      <a:xfrm>
                        <a:off x="713452" y="3097262"/>
                        <a:ext cx="7717097" cy="1169938"/>
                      </a:xfrm>
                      <a:prstGeom prst="rect">
                        <a:avLst/>
                      </a:prstGeom>
                      <a:ln w="12700">
                        <a:solidFill>
                          <a:schemeClr val="tx1"/>
                        </a:solidFill>
                      </a:ln>
                    </p:spPr>
                  </p:pic>
                </p:oleObj>
              </mc:Fallback>
            </mc:AlternateContent>
          </a:graphicData>
        </a:graphic>
      </p:graphicFrame>
      <p:sp>
        <p:nvSpPr>
          <p:cNvPr id="6" name="Slide Number Placeholder 5">
            <a:extLst>
              <a:ext uri="{FF2B5EF4-FFF2-40B4-BE49-F238E27FC236}">
                <a16:creationId xmlns:a16="http://schemas.microsoft.com/office/drawing/2014/main" id="{D37F0269-34C4-4F29-9412-BC689974C106}"/>
              </a:ext>
            </a:extLst>
          </p:cNvPr>
          <p:cNvSpPr>
            <a:spLocks noGrp="1"/>
          </p:cNvSpPr>
          <p:nvPr>
            <p:ph type="sldNum" sz="quarter" idx="10"/>
          </p:nvPr>
        </p:nvSpPr>
        <p:spPr/>
        <p:txBody>
          <a:bodyPr/>
          <a:lstStyle/>
          <a:p>
            <a:fld id="{67B19427-F580-D146-B60E-4CADEE75497F}" type="slidenum">
              <a:rPr lang="en-US" smtClean="0"/>
              <a:pPr/>
              <a:t>23</a:t>
            </a:fld>
            <a:endParaRPr lang="en-US" dirty="0"/>
          </a:p>
        </p:txBody>
      </p:sp>
      <p:sp>
        <p:nvSpPr>
          <p:cNvPr id="7" name="Footer Placeholder 6">
            <a:extLst>
              <a:ext uri="{FF2B5EF4-FFF2-40B4-BE49-F238E27FC236}">
                <a16:creationId xmlns:a16="http://schemas.microsoft.com/office/drawing/2014/main" id="{CD04139F-36F2-493E-9BAC-621B7B330EC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83032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9830-8ABD-4634-9CB3-C9BE89BFA7F5}"/>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High-Low Method </a:t>
            </a:r>
            <a:r>
              <a:rPr lang="en-US" sz="2400" dirty="0">
                <a:latin typeface="Calibri" panose="020F0502020204030204" pitchFamily="34" charset="0"/>
                <a:ea typeface="Source Sans Pro" charset="0"/>
                <a:cs typeface="Calibri" panose="020F0502020204030204" pitchFamily="34" charset="0"/>
              </a:rPr>
              <a:t>(2 of 5)</a:t>
            </a:r>
            <a:endParaRPr lang="en-US" dirty="0"/>
          </a:p>
        </p:txBody>
      </p:sp>
      <p:sp>
        <p:nvSpPr>
          <p:cNvPr id="3" name="Content Placeholder 2">
            <a:extLst>
              <a:ext uri="{FF2B5EF4-FFF2-40B4-BE49-F238E27FC236}">
                <a16:creationId xmlns:a16="http://schemas.microsoft.com/office/drawing/2014/main" id="{F8434ACF-BF48-415B-B99B-CE0E3D23C7FE}"/>
              </a:ext>
            </a:extLst>
          </p:cNvPr>
          <p:cNvSpPr>
            <a:spLocks noGrp="1"/>
          </p:cNvSpPr>
          <p:nvPr>
            <p:ph sz="quarter" idx="16"/>
          </p:nvPr>
        </p:nvSpPr>
        <p:spPr>
          <a:xfrm>
            <a:off x="304800" y="1828800"/>
            <a:ext cx="8534400" cy="762000"/>
          </a:xfrm>
        </p:spPr>
        <p:txBody>
          <a:bodyPr/>
          <a:lstStyle/>
          <a:p>
            <a:r>
              <a:rPr lang="en-US" altLang="en-US" sz="2400" b="1" dirty="0"/>
              <a:t>Illustration:</a:t>
            </a:r>
            <a:r>
              <a:rPr lang="en-US" altLang="en-US" sz="2400" dirty="0"/>
              <a:t> Metro Transit Company has the following maintenance costs and mileage data for its fleet of buses over a 6-month period.</a:t>
            </a:r>
            <a:endParaRPr lang="en-US" sz="2400" dirty="0"/>
          </a:p>
        </p:txBody>
      </p:sp>
      <p:graphicFrame>
        <p:nvGraphicFramePr>
          <p:cNvPr id="25" name="Content Placeholder 24" descr="Table is accessible to screenreaders">
            <a:extLst>
              <a:ext uri="{FF2B5EF4-FFF2-40B4-BE49-F238E27FC236}">
                <a16:creationId xmlns:a16="http://schemas.microsoft.com/office/drawing/2014/main" id="{922E4665-E45E-4B44-B822-B62DE80A021E}"/>
              </a:ext>
            </a:extLst>
          </p:cNvPr>
          <p:cNvGraphicFramePr>
            <a:graphicFrameLocks noGrp="1"/>
          </p:cNvGraphicFramePr>
          <p:nvPr>
            <p:ph sz="quarter" idx="17"/>
            <p:extLst>
              <p:ext uri="{D42A27DB-BD31-4B8C-83A1-F6EECF244321}">
                <p14:modId xmlns:p14="http://schemas.microsoft.com/office/powerpoint/2010/main" val="1889954227"/>
              </p:ext>
            </p:extLst>
          </p:nvPr>
        </p:nvGraphicFramePr>
        <p:xfrm>
          <a:off x="304800" y="2682875"/>
          <a:ext cx="8534400" cy="1534160"/>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1283825560"/>
                    </a:ext>
                  </a:extLst>
                </a:gridCol>
                <a:gridCol w="1447800">
                  <a:extLst>
                    <a:ext uri="{9D8B030D-6E8A-4147-A177-3AD203B41FA5}">
                      <a16:colId xmlns:a16="http://schemas.microsoft.com/office/drawing/2014/main" val="607781977"/>
                    </a:ext>
                  </a:extLst>
                </a:gridCol>
                <a:gridCol w="1295400">
                  <a:extLst>
                    <a:ext uri="{9D8B030D-6E8A-4147-A177-3AD203B41FA5}">
                      <a16:colId xmlns:a16="http://schemas.microsoft.com/office/drawing/2014/main" val="1029514005"/>
                    </a:ext>
                  </a:extLst>
                </a:gridCol>
                <a:gridCol w="1219200">
                  <a:extLst>
                    <a:ext uri="{9D8B030D-6E8A-4147-A177-3AD203B41FA5}">
                      <a16:colId xmlns:a16="http://schemas.microsoft.com/office/drawing/2014/main" val="435679362"/>
                    </a:ext>
                  </a:extLst>
                </a:gridCol>
                <a:gridCol w="1676400">
                  <a:extLst>
                    <a:ext uri="{9D8B030D-6E8A-4147-A177-3AD203B41FA5}">
                      <a16:colId xmlns:a16="http://schemas.microsoft.com/office/drawing/2014/main" val="1398294050"/>
                    </a:ext>
                  </a:extLst>
                </a:gridCol>
                <a:gridCol w="457200">
                  <a:extLst>
                    <a:ext uri="{9D8B030D-6E8A-4147-A177-3AD203B41FA5}">
                      <a16:colId xmlns:a16="http://schemas.microsoft.com/office/drawing/2014/main" val="2755835380"/>
                    </a:ext>
                  </a:extLst>
                </a:gridCol>
                <a:gridCol w="1219200">
                  <a:extLst>
                    <a:ext uri="{9D8B030D-6E8A-4147-A177-3AD203B41FA5}">
                      <a16:colId xmlns:a16="http://schemas.microsoft.com/office/drawing/2014/main" val="2273402039"/>
                    </a:ext>
                  </a:extLst>
                </a:gridCol>
              </a:tblGrid>
              <a:tr h="370840">
                <a:tc>
                  <a:txBody>
                    <a:bodyPr/>
                    <a:lstStyle/>
                    <a:p>
                      <a:pPr algn="ctr" fontAlgn="b"/>
                      <a:r>
                        <a:rPr lang="en-US" sz="2000" b="0" i="0" u="none" strike="noStrike" dirty="0">
                          <a:solidFill>
                            <a:srgbClr val="000000"/>
                          </a:solidFill>
                          <a:effectLst/>
                          <a:latin typeface="+mn-lt"/>
                        </a:rPr>
                        <a:t>Month</a:t>
                      </a:r>
                    </a:p>
                  </a:txBody>
                  <a:tcPr marL="4233" marR="4233" marT="9144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n-lt"/>
                        </a:rPr>
                        <a:t>Miles Driven</a:t>
                      </a:r>
                    </a:p>
                  </a:txBody>
                  <a:tcPr marL="4233" marR="4233" marT="9144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n-lt"/>
                        </a:rPr>
                        <a:t>Total Cost</a:t>
                      </a:r>
                    </a:p>
                  </a:txBody>
                  <a:tcPr marL="4233" marR="4233" marT="9144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n-lt"/>
                        </a:rPr>
                        <a:t>Month</a:t>
                      </a:r>
                    </a:p>
                  </a:txBody>
                  <a:tcPr marL="4233" marR="4233" marT="9144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n-lt"/>
                        </a:rPr>
                        <a:t>Miles Driven</a:t>
                      </a:r>
                    </a:p>
                  </a:txBody>
                  <a:tcPr marL="4233" marR="4233" marT="9144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n-lt"/>
                        </a:rPr>
                        <a:t>×</a:t>
                      </a:r>
                    </a:p>
                  </a:txBody>
                  <a:tcPr marL="4233" marR="4233" marT="9144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n-lt"/>
                        </a:rPr>
                        <a:t>Total Cost</a:t>
                      </a:r>
                    </a:p>
                  </a:txBody>
                  <a:tcPr marL="4233" marR="4233" marT="9144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3273198"/>
                  </a:ext>
                </a:extLst>
              </a:tr>
              <a:tr h="370840">
                <a:tc>
                  <a:txBody>
                    <a:bodyPr/>
                    <a:lstStyle/>
                    <a:p>
                      <a:pPr algn="l" fontAlgn="b"/>
                      <a:r>
                        <a:rPr lang="en-US" sz="2000" u="none" strike="noStrike" dirty="0">
                          <a:effectLst/>
                          <a:latin typeface="+mn-lt"/>
                        </a:rPr>
                        <a:t>January</a:t>
                      </a:r>
                      <a:endParaRPr lang="en-US" sz="2000" b="0" i="0" u="none" strike="noStrike" dirty="0">
                        <a:solidFill>
                          <a:srgbClr val="000000"/>
                        </a:solidFill>
                        <a:effectLst/>
                        <a:latin typeface="+mn-lt"/>
                      </a:endParaRPr>
                    </a:p>
                  </a:txBody>
                  <a:tcPr marR="4233"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2000" b="1" u="none" strike="noStrike" dirty="0">
                          <a:solidFill>
                            <a:srgbClr val="990000"/>
                          </a:solidFill>
                          <a:effectLst/>
                          <a:latin typeface="+mn-lt"/>
                        </a:rPr>
                        <a:t>20,000</a:t>
                      </a:r>
                      <a:endParaRPr lang="en-US" sz="2000" b="1" i="0" u="none" strike="noStrike" dirty="0">
                        <a:solidFill>
                          <a:srgbClr val="990000"/>
                        </a:solidFill>
                        <a:effectLst/>
                        <a:latin typeface="+mn-lt"/>
                      </a:endParaRPr>
                    </a:p>
                  </a:txBody>
                  <a:tcPr marL="4233" marR="423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2000" b="1" u="none" strike="noStrike" dirty="0">
                          <a:solidFill>
                            <a:srgbClr val="990000"/>
                          </a:solidFill>
                          <a:effectLst/>
                          <a:latin typeface="+mn-lt"/>
                        </a:rPr>
                        <a:t>$30,000</a:t>
                      </a:r>
                      <a:endParaRPr lang="en-US" sz="2000" b="1" i="0" u="none" strike="noStrike" dirty="0">
                        <a:solidFill>
                          <a:srgbClr val="990000"/>
                        </a:solidFill>
                        <a:effectLst/>
                        <a:latin typeface="+mn-lt"/>
                      </a:endParaRPr>
                    </a:p>
                  </a:txBody>
                  <a:tcPr marL="4233" marR="423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2000" u="none" strike="noStrike" dirty="0">
                          <a:effectLst/>
                          <a:latin typeface="+mn-lt"/>
                        </a:rPr>
                        <a:t>April</a:t>
                      </a:r>
                      <a:endParaRPr lang="en-US" sz="2000" b="0" i="0" u="none" strike="noStrike" dirty="0">
                        <a:solidFill>
                          <a:srgbClr val="000000"/>
                        </a:solidFill>
                        <a:effectLst/>
                        <a:latin typeface="+mn-lt"/>
                      </a:endParaRPr>
                    </a:p>
                  </a:txBody>
                  <a:tcPr marL="182880" marR="423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2000" b="1" u="none" strike="noStrike" dirty="0">
                          <a:solidFill>
                            <a:srgbClr val="990000"/>
                          </a:solidFill>
                          <a:effectLst/>
                          <a:latin typeface="+mn-lt"/>
                        </a:rPr>
                        <a:t>50,000</a:t>
                      </a:r>
                      <a:endParaRPr lang="en-US" sz="2000" b="1" i="0" u="none" strike="noStrike" dirty="0">
                        <a:solidFill>
                          <a:srgbClr val="990000"/>
                        </a:solidFill>
                        <a:effectLst/>
                        <a:latin typeface="+mn-lt"/>
                      </a:endParaRPr>
                    </a:p>
                  </a:txBody>
                  <a:tcPr marL="4233" marR="423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endParaRPr lang="en-US" sz="2000" b="1" i="0" u="none" strike="noStrike" dirty="0">
                        <a:solidFill>
                          <a:srgbClr val="990000"/>
                        </a:solidFill>
                        <a:effectLst/>
                        <a:latin typeface="+mn-lt"/>
                      </a:endParaRPr>
                    </a:p>
                  </a:txBody>
                  <a:tcPr marL="4233" marR="423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2000" b="1" u="none" strike="noStrike" dirty="0">
                          <a:solidFill>
                            <a:srgbClr val="990000"/>
                          </a:solidFill>
                          <a:effectLst/>
                          <a:latin typeface="+mn-lt"/>
                        </a:rPr>
                        <a:t>$63,000</a:t>
                      </a:r>
                      <a:endParaRPr lang="en-US" sz="2000" b="1" i="0" u="none" strike="noStrike" dirty="0">
                        <a:solidFill>
                          <a:srgbClr val="990000"/>
                        </a:solidFill>
                        <a:effectLst/>
                        <a:latin typeface="+mn-lt"/>
                      </a:endParaRPr>
                    </a:p>
                  </a:txBody>
                  <a:tcPr marL="4233" marR="4233"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207287360"/>
                  </a:ext>
                </a:extLst>
              </a:tr>
              <a:tr h="370840">
                <a:tc>
                  <a:txBody>
                    <a:bodyPr/>
                    <a:lstStyle/>
                    <a:p>
                      <a:pPr algn="l" fontAlgn="b"/>
                      <a:r>
                        <a:rPr lang="en-US" sz="2000" u="none" strike="noStrike" dirty="0">
                          <a:effectLst/>
                          <a:latin typeface="+mn-lt"/>
                        </a:rPr>
                        <a:t>February</a:t>
                      </a:r>
                      <a:endParaRPr lang="en-US" sz="2000" b="0" i="0" u="none" strike="noStrike" dirty="0">
                        <a:solidFill>
                          <a:srgbClr val="000000"/>
                        </a:solidFill>
                        <a:effectLst/>
                        <a:latin typeface="+mn-lt"/>
                      </a:endParaRPr>
                    </a:p>
                  </a:txBody>
                  <a:tcPr marR="4233" marT="18288" marB="18288"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2000" u="none" strike="noStrike" dirty="0">
                          <a:effectLst/>
                          <a:latin typeface="+mn-lt"/>
                        </a:rPr>
                        <a:t>40,000</a:t>
                      </a:r>
                      <a:endParaRPr lang="en-US" sz="2000" b="0" i="0" u="none" strike="noStrike" dirty="0">
                        <a:solidFill>
                          <a:srgbClr val="000000"/>
                        </a:solidFill>
                        <a:effectLst/>
                        <a:latin typeface="+mn-lt"/>
                      </a:endParaRPr>
                    </a:p>
                  </a:txBody>
                  <a:tcPr marL="4233" marR="4233" marT="18288" marB="182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2000" u="none" strike="noStrike" dirty="0">
                          <a:effectLst/>
                          <a:latin typeface="+mn-lt"/>
                        </a:rPr>
                        <a:t>48,000</a:t>
                      </a:r>
                      <a:endParaRPr lang="en-US" sz="2000" b="0" i="0" u="none" strike="noStrike" dirty="0">
                        <a:solidFill>
                          <a:srgbClr val="000000"/>
                        </a:solidFill>
                        <a:effectLst/>
                        <a:latin typeface="+mn-lt"/>
                      </a:endParaRPr>
                    </a:p>
                  </a:txBody>
                  <a:tcPr marL="4233" marR="4233" marT="18288" marB="182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2000" u="none" strike="noStrike" dirty="0">
                          <a:effectLst/>
                          <a:latin typeface="+mn-lt"/>
                        </a:rPr>
                        <a:t>May</a:t>
                      </a:r>
                      <a:endParaRPr lang="en-US" sz="2000" b="0" i="0" u="none" strike="noStrike" dirty="0">
                        <a:solidFill>
                          <a:srgbClr val="000000"/>
                        </a:solidFill>
                        <a:effectLst/>
                        <a:latin typeface="+mn-lt"/>
                      </a:endParaRPr>
                    </a:p>
                  </a:txBody>
                  <a:tcPr marL="182880" marR="4233" marT="18288" marB="182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2000" u="none" strike="noStrike" dirty="0">
                          <a:effectLst/>
                          <a:latin typeface="+mn-lt"/>
                        </a:rPr>
                        <a:t>30,000</a:t>
                      </a:r>
                      <a:endParaRPr lang="en-US" sz="2000" b="0" i="0" u="none" strike="noStrike" dirty="0">
                        <a:solidFill>
                          <a:srgbClr val="000000"/>
                        </a:solidFill>
                        <a:effectLst/>
                        <a:latin typeface="+mn-lt"/>
                      </a:endParaRPr>
                    </a:p>
                  </a:txBody>
                  <a:tcPr marL="4233" marR="4233" marT="18288" marB="182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mn-lt"/>
                      </a:endParaRPr>
                    </a:p>
                  </a:txBody>
                  <a:tcPr marL="4233" marR="4233" marT="18288" marB="182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b"/>
                      <a:r>
                        <a:rPr lang="en-US" sz="2000" u="none" strike="noStrike" dirty="0">
                          <a:effectLst/>
                          <a:latin typeface="+mn-lt"/>
                        </a:rPr>
                        <a:t>42,000</a:t>
                      </a:r>
                      <a:endParaRPr lang="en-US" sz="2000" b="0" i="0" u="none" strike="noStrike" dirty="0">
                        <a:solidFill>
                          <a:srgbClr val="000000"/>
                        </a:solidFill>
                        <a:effectLst/>
                        <a:latin typeface="+mn-lt"/>
                      </a:endParaRPr>
                    </a:p>
                  </a:txBody>
                  <a:tcPr marL="4233" marR="4233" marT="18288" marB="18288"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64425408"/>
                  </a:ext>
                </a:extLst>
              </a:tr>
              <a:tr h="370840">
                <a:tc>
                  <a:txBody>
                    <a:bodyPr/>
                    <a:lstStyle/>
                    <a:p>
                      <a:pPr algn="l" fontAlgn="b"/>
                      <a:r>
                        <a:rPr lang="en-US" sz="2000" u="none" strike="noStrike" dirty="0">
                          <a:effectLst/>
                          <a:latin typeface="+mn-lt"/>
                        </a:rPr>
                        <a:t>March</a:t>
                      </a:r>
                      <a:endParaRPr lang="en-US" sz="2000" b="0" i="0" u="none" strike="noStrike" dirty="0">
                        <a:solidFill>
                          <a:srgbClr val="000000"/>
                        </a:solidFill>
                        <a:effectLst/>
                        <a:latin typeface="+mn-lt"/>
                      </a:endParaRPr>
                    </a:p>
                  </a:txBody>
                  <a:tcPr marR="4233" marT="18288" marB="18288"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u="none" strike="noStrike" dirty="0">
                          <a:effectLst/>
                          <a:latin typeface="+mn-lt"/>
                        </a:rPr>
                        <a:t>35,000</a:t>
                      </a:r>
                      <a:endParaRPr lang="en-US" sz="2000" b="0" i="0" u="none" strike="noStrike" dirty="0">
                        <a:solidFill>
                          <a:srgbClr val="000000"/>
                        </a:solidFill>
                        <a:effectLst/>
                        <a:latin typeface="+mn-lt"/>
                      </a:endParaRPr>
                    </a:p>
                  </a:txBody>
                  <a:tcPr marL="4233" marR="4233" marT="18288" marB="182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u="none" strike="noStrike" dirty="0">
                          <a:effectLst/>
                          <a:latin typeface="+mn-lt"/>
                        </a:rPr>
                        <a:t>49,000</a:t>
                      </a:r>
                      <a:endParaRPr lang="en-US" sz="2000" b="0" i="0" u="none" strike="noStrike" dirty="0">
                        <a:solidFill>
                          <a:srgbClr val="000000"/>
                        </a:solidFill>
                        <a:effectLst/>
                        <a:latin typeface="+mn-lt"/>
                      </a:endParaRPr>
                    </a:p>
                  </a:txBody>
                  <a:tcPr marL="4233" marR="4233" marT="18288" marB="182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effectLst/>
                          <a:latin typeface="+mn-lt"/>
                        </a:rPr>
                        <a:t>June</a:t>
                      </a:r>
                      <a:endParaRPr lang="en-US" sz="2000" b="0" i="0" u="none" strike="noStrike" dirty="0">
                        <a:solidFill>
                          <a:srgbClr val="000000"/>
                        </a:solidFill>
                        <a:effectLst/>
                        <a:latin typeface="+mn-lt"/>
                      </a:endParaRPr>
                    </a:p>
                  </a:txBody>
                  <a:tcPr marL="182880" marR="4233" marT="18288" marB="182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u="none" strike="noStrike" dirty="0">
                          <a:effectLst/>
                          <a:latin typeface="+mn-lt"/>
                        </a:rPr>
                        <a:t>43,000</a:t>
                      </a:r>
                      <a:endParaRPr lang="en-US" sz="2000" b="0" i="0" u="none" strike="noStrike" dirty="0">
                        <a:solidFill>
                          <a:srgbClr val="000000"/>
                        </a:solidFill>
                        <a:effectLst/>
                        <a:latin typeface="+mn-lt"/>
                      </a:endParaRPr>
                    </a:p>
                  </a:txBody>
                  <a:tcPr marL="4233" marR="4233" marT="18288" marB="182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mn-lt"/>
                      </a:endParaRPr>
                    </a:p>
                  </a:txBody>
                  <a:tcPr marL="4233" marR="4233" marT="18288" marB="1828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u="none" strike="noStrike" dirty="0">
                          <a:effectLst/>
                          <a:latin typeface="+mn-lt"/>
                        </a:rPr>
                        <a:t>61,000</a:t>
                      </a:r>
                      <a:endParaRPr lang="en-US" sz="2000" b="0" i="0" u="none" strike="noStrike" dirty="0">
                        <a:solidFill>
                          <a:srgbClr val="000000"/>
                        </a:solidFill>
                        <a:effectLst/>
                        <a:latin typeface="+mn-lt"/>
                      </a:endParaRPr>
                    </a:p>
                  </a:txBody>
                  <a:tcPr marL="4233" marR="4233" marT="18288" marB="18288"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3450929"/>
                  </a:ext>
                </a:extLst>
              </a:tr>
            </a:tbl>
          </a:graphicData>
        </a:graphic>
      </p:graphicFrame>
      <p:sp>
        <p:nvSpPr>
          <p:cNvPr id="5" name="Content Placeholder 4">
            <a:extLst>
              <a:ext uri="{FF2B5EF4-FFF2-40B4-BE49-F238E27FC236}">
                <a16:creationId xmlns:a16="http://schemas.microsoft.com/office/drawing/2014/main" id="{8E3F629D-646D-48E6-8F46-EB5F84B944E3}"/>
              </a:ext>
            </a:extLst>
          </p:cNvPr>
          <p:cNvSpPr>
            <a:spLocks noGrp="1"/>
          </p:cNvSpPr>
          <p:nvPr>
            <p:ph sz="quarter" idx="18"/>
          </p:nvPr>
        </p:nvSpPr>
        <p:spPr>
          <a:xfrm>
            <a:off x="304800" y="4740423"/>
            <a:ext cx="2209800" cy="365125"/>
          </a:xfrm>
        </p:spPr>
        <p:txBody>
          <a:bodyPr/>
          <a:lstStyle/>
          <a:p>
            <a:r>
              <a:rPr lang="en-US" altLang="en-US" sz="2400" dirty="0"/>
              <a:t>Change in Costs</a:t>
            </a:r>
            <a:endParaRPr lang="en-US" sz="2400" dirty="0"/>
          </a:p>
        </p:txBody>
      </p:sp>
      <p:sp>
        <p:nvSpPr>
          <p:cNvPr id="6" name="Content Placeholder 5">
            <a:extLst>
              <a:ext uri="{FF2B5EF4-FFF2-40B4-BE49-F238E27FC236}">
                <a16:creationId xmlns:a16="http://schemas.microsoft.com/office/drawing/2014/main" id="{5AEE0D25-86F7-4372-8439-D6E56ED6CB15}"/>
              </a:ext>
            </a:extLst>
          </p:cNvPr>
          <p:cNvSpPr>
            <a:spLocks noGrp="1"/>
          </p:cNvSpPr>
          <p:nvPr>
            <p:ph sz="quarter" idx="19"/>
          </p:nvPr>
        </p:nvSpPr>
        <p:spPr>
          <a:xfrm>
            <a:off x="2637504" y="4740423"/>
            <a:ext cx="2667000" cy="365125"/>
          </a:xfrm>
        </p:spPr>
        <p:txBody>
          <a:bodyPr/>
          <a:lstStyle/>
          <a:p>
            <a:r>
              <a:rPr lang="en-US" altLang="en-US" sz="2400" dirty="0"/>
              <a:t>($63,000 − $30,000)</a:t>
            </a:r>
            <a:endParaRPr lang="en-US" sz="2400" dirty="0"/>
          </a:p>
        </p:txBody>
      </p:sp>
      <p:sp>
        <p:nvSpPr>
          <p:cNvPr id="7" name="Content Placeholder 6">
            <a:extLst>
              <a:ext uri="{FF2B5EF4-FFF2-40B4-BE49-F238E27FC236}">
                <a16:creationId xmlns:a16="http://schemas.microsoft.com/office/drawing/2014/main" id="{FB5C5DF8-C388-4441-8962-7AB5CEBD1D75}"/>
              </a:ext>
            </a:extLst>
          </p:cNvPr>
          <p:cNvSpPr>
            <a:spLocks noGrp="1"/>
          </p:cNvSpPr>
          <p:nvPr>
            <p:ph sz="quarter" idx="21"/>
          </p:nvPr>
        </p:nvSpPr>
        <p:spPr>
          <a:xfrm>
            <a:off x="304800" y="5275008"/>
            <a:ext cx="2209800" cy="744792"/>
          </a:xfrm>
        </p:spPr>
        <p:txBody>
          <a:bodyPr/>
          <a:lstStyle/>
          <a:p>
            <a:r>
              <a:rPr lang="en-US" sz="2400" dirty="0"/>
              <a:t>Difference in miles</a:t>
            </a:r>
          </a:p>
        </p:txBody>
      </p:sp>
      <p:sp>
        <p:nvSpPr>
          <p:cNvPr id="8" name="Content Placeholder 7">
            <a:extLst>
              <a:ext uri="{FF2B5EF4-FFF2-40B4-BE49-F238E27FC236}">
                <a16:creationId xmlns:a16="http://schemas.microsoft.com/office/drawing/2014/main" id="{2842F314-3BE6-43E6-AA96-407B0948DFA5}"/>
              </a:ext>
            </a:extLst>
          </p:cNvPr>
          <p:cNvSpPr>
            <a:spLocks noGrp="1"/>
          </p:cNvSpPr>
          <p:nvPr>
            <p:ph sz="quarter" idx="22"/>
          </p:nvPr>
        </p:nvSpPr>
        <p:spPr>
          <a:xfrm>
            <a:off x="2667000" y="5270088"/>
            <a:ext cx="2514600" cy="365125"/>
          </a:xfrm>
        </p:spPr>
        <p:txBody>
          <a:bodyPr/>
          <a:lstStyle/>
          <a:p>
            <a:r>
              <a:rPr lang="en-US" altLang="en-US" sz="2400" dirty="0"/>
              <a:t>(50,000 − 20,000)</a:t>
            </a:r>
            <a:endParaRPr lang="en-US" sz="2400" dirty="0"/>
          </a:p>
        </p:txBody>
      </p:sp>
      <p:graphicFrame>
        <p:nvGraphicFramePr>
          <p:cNvPr id="27" name="Content Placeholder 26" descr="$33,000 over 30,000">
            <a:extLst>
              <a:ext uri="{FF2B5EF4-FFF2-40B4-BE49-F238E27FC236}">
                <a16:creationId xmlns:a16="http://schemas.microsoft.com/office/drawing/2014/main" id="{87624503-2505-4A24-9996-82C98C945E28}"/>
              </a:ext>
            </a:extLst>
          </p:cNvPr>
          <p:cNvGraphicFramePr>
            <a:graphicFrameLocks noGrp="1" noChangeAspect="1"/>
          </p:cNvGraphicFramePr>
          <p:nvPr>
            <p:ph sz="quarter" idx="23"/>
            <p:extLst>
              <p:ext uri="{D42A27DB-BD31-4B8C-83A1-F6EECF244321}">
                <p14:modId xmlns:p14="http://schemas.microsoft.com/office/powerpoint/2010/main" val="2551423683"/>
              </p:ext>
            </p:extLst>
          </p:nvPr>
        </p:nvGraphicFramePr>
        <p:xfrm>
          <a:off x="5380704" y="4783392"/>
          <a:ext cx="1252285" cy="898377"/>
        </p:xfrm>
        <a:graphic>
          <a:graphicData uri="http://schemas.openxmlformats.org/presentationml/2006/ole">
            <mc:AlternateContent xmlns:mc="http://schemas.openxmlformats.org/markup-compatibility/2006">
              <mc:Choice xmlns:v="urn:schemas-microsoft-com:vml" Requires="v">
                <p:oleObj spid="_x0000_s5631" name="Equation" r:id="rId3" imgW="583920" imgH="419040" progId="Equation.DSMT4">
                  <p:embed/>
                </p:oleObj>
              </mc:Choice>
              <mc:Fallback>
                <p:oleObj name="Equation" r:id="rId3" imgW="583920" imgH="419040" progId="Equation.DSMT4">
                  <p:embed/>
                  <p:pic>
                    <p:nvPicPr>
                      <p:cNvPr id="26" name="Object 25">
                        <a:extLst>
                          <a:ext uri="{FF2B5EF4-FFF2-40B4-BE49-F238E27FC236}">
                            <a16:creationId xmlns:a16="http://schemas.microsoft.com/office/drawing/2014/main" id="{7C12D03E-6AD1-45E4-B6FB-4B50A6076BBD}"/>
                          </a:ext>
                        </a:extLst>
                      </p:cNvPr>
                      <p:cNvPicPr/>
                      <p:nvPr/>
                    </p:nvPicPr>
                    <p:blipFill>
                      <a:blip r:embed="rId4"/>
                      <a:stretch>
                        <a:fillRect/>
                      </a:stretch>
                    </p:blipFill>
                    <p:spPr>
                      <a:xfrm>
                        <a:off x="5380704" y="4783392"/>
                        <a:ext cx="1252285" cy="898377"/>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126750A1-485D-4435-91E4-5CC5ACDB1BA1}"/>
              </a:ext>
            </a:extLst>
          </p:cNvPr>
          <p:cNvSpPr>
            <a:spLocks noGrp="1"/>
          </p:cNvSpPr>
          <p:nvPr>
            <p:ph sz="quarter" idx="24"/>
          </p:nvPr>
        </p:nvSpPr>
        <p:spPr>
          <a:xfrm>
            <a:off x="6592456" y="4953000"/>
            <a:ext cx="2246744" cy="682213"/>
          </a:xfrm>
        </p:spPr>
        <p:txBody>
          <a:bodyPr/>
          <a:lstStyle/>
          <a:p>
            <a:pPr algn="ctr"/>
            <a:r>
              <a:rPr lang="en-US" altLang="en-US" sz="2400" b="1" dirty="0"/>
              <a:t>=</a:t>
            </a:r>
            <a:r>
              <a:rPr lang="en-US" altLang="en-US" sz="2400" b="1" dirty="0">
                <a:solidFill>
                  <a:srgbClr val="990000"/>
                </a:solidFill>
              </a:rPr>
              <a:t> $1.10 </a:t>
            </a:r>
            <a:r>
              <a:rPr lang="en-US" altLang="en-US" sz="2400" dirty="0"/>
              <a:t>variable cost per unit</a:t>
            </a:r>
            <a:endParaRPr lang="en-US" sz="2400" dirty="0"/>
          </a:p>
        </p:txBody>
      </p:sp>
      <p:sp>
        <p:nvSpPr>
          <p:cNvPr id="23" name="Slide Number Placeholder 22">
            <a:extLst>
              <a:ext uri="{FF2B5EF4-FFF2-40B4-BE49-F238E27FC236}">
                <a16:creationId xmlns:a16="http://schemas.microsoft.com/office/drawing/2014/main" id="{24C9390C-3C16-4605-8F32-32145421C6F6}"/>
              </a:ext>
            </a:extLst>
          </p:cNvPr>
          <p:cNvSpPr>
            <a:spLocks noGrp="1"/>
          </p:cNvSpPr>
          <p:nvPr>
            <p:ph type="sldNum" sz="quarter" idx="10"/>
          </p:nvPr>
        </p:nvSpPr>
        <p:spPr/>
        <p:txBody>
          <a:bodyPr/>
          <a:lstStyle/>
          <a:p>
            <a:fld id="{67B19427-F580-D146-B60E-4CADEE75497F}" type="slidenum">
              <a:rPr lang="en-US" smtClean="0"/>
              <a:pPr/>
              <a:t>24</a:t>
            </a:fld>
            <a:endParaRPr lang="en-US" dirty="0"/>
          </a:p>
        </p:txBody>
      </p:sp>
      <p:sp>
        <p:nvSpPr>
          <p:cNvPr id="24" name="Footer Placeholder 23">
            <a:extLst>
              <a:ext uri="{FF2B5EF4-FFF2-40B4-BE49-F238E27FC236}">
                <a16:creationId xmlns:a16="http://schemas.microsoft.com/office/drawing/2014/main" id="{7002FA16-EACD-431E-991B-280CC8586B2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3576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1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9D045-76DD-49AA-9539-A672E8C3FDA0}"/>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High-Low Method </a:t>
            </a:r>
            <a:r>
              <a:rPr lang="en-US" sz="2400" dirty="0">
                <a:latin typeface="Calibri" panose="020F0502020204030204" pitchFamily="34" charset="0"/>
                <a:ea typeface="Source Sans Pro" charset="0"/>
                <a:cs typeface="Calibri" panose="020F0502020204030204" pitchFamily="34" charset="0"/>
              </a:rPr>
              <a:t>(3 of 5)</a:t>
            </a:r>
            <a:endParaRPr lang="en-US" dirty="0"/>
          </a:p>
        </p:txBody>
      </p:sp>
      <p:sp>
        <p:nvSpPr>
          <p:cNvPr id="3" name="Content Placeholder 2">
            <a:extLst>
              <a:ext uri="{FF2B5EF4-FFF2-40B4-BE49-F238E27FC236}">
                <a16:creationId xmlns:a16="http://schemas.microsoft.com/office/drawing/2014/main" id="{EB30C97C-B0C5-4D3A-8C6E-54B8153E7480}"/>
              </a:ext>
            </a:extLst>
          </p:cNvPr>
          <p:cNvSpPr>
            <a:spLocks noGrp="1"/>
          </p:cNvSpPr>
          <p:nvPr>
            <p:ph sz="quarter" idx="16"/>
          </p:nvPr>
        </p:nvSpPr>
        <p:spPr>
          <a:xfrm>
            <a:off x="304800" y="1828800"/>
            <a:ext cx="8534400" cy="1143000"/>
          </a:xfrm>
        </p:spPr>
        <p:txBody>
          <a:bodyPr/>
          <a:lstStyle/>
          <a:p>
            <a:r>
              <a:rPr lang="en-US" altLang="en-US" sz="2400" b="1" dirty="0"/>
              <a:t>Illustration:</a:t>
            </a:r>
            <a:r>
              <a:rPr lang="en-US" altLang="en-US" sz="2400" dirty="0"/>
              <a:t> Determine the total fixed cost for Metro Transit by subtracting the total variable cost at either the high or the low activity level from the total cost at that activity level.</a:t>
            </a:r>
            <a:endParaRPr lang="en-US" sz="2400" dirty="0"/>
          </a:p>
        </p:txBody>
      </p:sp>
      <p:pic>
        <p:nvPicPr>
          <p:cNvPr id="9" name="Content Placeholder 8" descr="An illustration displays a high-low method computation of fixed costs. The title of the computation reads, metro transit. The total cost is $63,000 and $30,000 for activity level high, and activity level low respectively. After subtracting variable costs, 50,000 into $1.10, the activity level high is 55,000. After subtracting variable costs 20,000 into $1.10, then the activity level low is 22,000. The total fixed costs are, $8,000 double underlined, and $8,000 double underlined, displayed in red for activity level high and activity level low. ">
            <a:extLst>
              <a:ext uri="{FF2B5EF4-FFF2-40B4-BE49-F238E27FC236}">
                <a16:creationId xmlns:a16="http://schemas.microsoft.com/office/drawing/2014/main" id="{25EB2F52-716C-4AB8-8F48-57C9BC37CA99}"/>
              </a:ext>
            </a:extLst>
          </p:cNvPr>
          <p:cNvPicPr>
            <a:picLocks noGrp="1" noChangeAspect="1"/>
          </p:cNvPicPr>
          <p:nvPr>
            <p:ph sz="quarter" idx="17"/>
          </p:nvPr>
        </p:nvPicPr>
        <p:blipFill>
          <a:blip r:embed="rId2"/>
          <a:stretch>
            <a:fillRect/>
          </a:stretch>
        </p:blipFill>
        <p:spPr>
          <a:xfrm>
            <a:off x="850990" y="3153035"/>
            <a:ext cx="7289620" cy="3019165"/>
          </a:xfrm>
          <a:prstGeom prst="rect">
            <a:avLst/>
          </a:prstGeom>
          <a:ln w="12700">
            <a:solidFill>
              <a:schemeClr val="tx1"/>
            </a:solidFill>
          </a:ln>
        </p:spPr>
      </p:pic>
      <p:sp>
        <p:nvSpPr>
          <p:cNvPr id="5" name="Slide Number Placeholder 4">
            <a:extLst>
              <a:ext uri="{FF2B5EF4-FFF2-40B4-BE49-F238E27FC236}">
                <a16:creationId xmlns:a16="http://schemas.microsoft.com/office/drawing/2014/main" id="{565FB7A9-5616-4E56-B552-A824AF07C484}"/>
              </a:ext>
            </a:extLst>
          </p:cNvPr>
          <p:cNvSpPr>
            <a:spLocks noGrp="1"/>
          </p:cNvSpPr>
          <p:nvPr>
            <p:ph type="sldNum" sz="quarter" idx="10"/>
          </p:nvPr>
        </p:nvSpPr>
        <p:spPr/>
        <p:txBody>
          <a:bodyPr/>
          <a:lstStyle/>
          <a:p>
            <a:fld id="{67B19427-F580-D146-B60E-4CADEE75497F}" type="slidenum">
              <a:rPr lang="en-US" smtClean="0"/>
              <a:pPr/>
              <a:t>25</a:t>
            </a:fld>
            <a:endParaRPr lang="en-US" dirty="0"/>
          </a:p>
        </p:txBody>
      </p:sp>
      <p:sp>
        <p:nvSpPr>
          <p:cNvPr id="6" name="Footer Placeholder 5">
            <a:extLst>
              <a:ext uri="{FF2B5EF4-FFF2-40B4-BE49-F238E27FC236}">
                <a16:creationId xmlns:a16="http://schemas.microsoft.com/office/drawing/2014/main" id="{0FFCC529-A8F0-4E70-BCB4-CDD19364AD3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669750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D51BF8F2-C682-4283-B146-E86320E11182}"/>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High-Low Method </a:t>
            </a:r>
            <a:r>
              <a:rPr lang="en-US" sz="2400" dirty="0">
                <a:latin typeface="Calibri" panose="020F0502020204030204" pitchFamily="34" charset="0"/>
                <a:ea typeface="Source Sans Pro" charset="0"/>
                <a:cs typeface="Calibri" panose="020F0502020204030204" pitchFamily="34" charset="0"/>
              </a:rPr>
              <a:t>(4 of 5)</a:t>
            </a:r>
            <a:endParaRPr lang="en-US" dirty="0"/>
          </a:p>
        </p:txBody>
      </p:sp>
      <p:sp>
        <p:nvSpPr>
          <p:cNvPr id="3" name="Content Placeholder 2">
            <a:extLst>
              <a:ext uri="{FF2B5EF4-FFF2-40B4-BE49-F238E27FC236}">
                <a16:creationId xmlns:a16="http://schemas.microsoft.com/office/drawing/2014/main" id="{10CFBBA6-31CD-4E80-8E26-FB8FDBA6ABDA}"/>
              </a:ext>
            </a:extLst>
          </p:cNvPr>
          <p:cNvSpPr>
            <a:spLocks noGrp="1"/>
          </p:cNvSpPr>
          <p:nvPr>
            <p:ph sz="quarter" idx="16"/>
          </p:nvPr>
        </p:nvSpPr>
        <p:spPr>
          <a:xfrm>
            <a:off x="304800" y="1828800"/>
            <a:ext cx="8534400" cy="2133600"/>
          </a:xfrm>
        </p:spPr>
        <p:txBody>
          <a:bodyPr/>
          <a:lstStyle/>
          <a:p>
            <a:pPr>
              <a:buClr>
                <a:schemeClr val="accent2"/>
              </a:buClr>
            </a:pPr>
            <a:r>
              <a:rPr lang="en-US" altLang="en-US" sz="2400" dirty="0"/>
              <a:t>Maintenance costs are therefore $8,000 per month of fixed costs plus $1.10 per mile of variable costs. This is represented by the following formula:</a:t>
            </a:r>
          </a:p>
          <a:p>
            <a:pPr>
              <a:tabLst>
                <a:tab pos="2057400" algn="l"/>
              </a:tabLst>
            </a:pPr>
            <a:r>
              <a:rPr lang="en-US" altLang="en-US" sz="2400" dirty="0"/>
              <a:t>Maintenance costs = $8,000 + ($1.10 × Miles driven)</a:t>
            </a:r>
          </a:p>
          <a:p>
            <a:pPr>
              <a:tabLst>
                <a:tab pos="2057400" algn="l"/>
              </a:tabLst>
            </a:pPr>
            <a:r>
              <a:rPr lang="en-US" altLang="en-US" sz="2400" dirty="0"/>
              <a:t>Example: At 45,000 miles, estimated maintenance costs would be:</a:t>
            </a:r>
            <a:endParaRPr lang="en-US" sz="2400" dirty="0"/>
          </a:p>
        </p:txBody>
      </p:sp>
      <p:sp>
        <p:nvSpPr>
          <p:cNvPr id="4" name="Content Placeholder 3">
            <a:extLst>
              <a:ext uri="{FF2B5EF4-FFF2-40B4-BE49-F238E27FC236}">
                <a16:creationId xmlns:a16="http://schemas.microsoft.com/office/drawing/2014/main" id="{8A449DAB-D592-4712-B248-C9539F21780E}"/>
              </a:ext>
            </a:extLst>
          </p:cNvPr>
          <p:cNvSpPr>
            <a:spLocks noGrp="1"/>
          </p:cNvSpPr>
          <p:nvPr>
            <p:ph sz="quarter" idx="17"/>
          </p:nvPr>
        </p:nvSpPr>
        <p:spPr>
          <a:xfrm>
            <a:off x="1295400" y="4328652"/>
            <a:ext cx="914400" cy="440198"/>
          </a:xfrm>
        </p:spPr>
        <p:txBody>
          <a:bodyPr/>
          <a:lstStyle/>
          <a:p>
            <a:r>
              <a:rPr lang="en-US" altLang="en-US" sz="2400" dirty="0"/>
              <a:t>Fixed</a:t>
            </a:r>
            <a:endParaRPr lang="en-US" sz="2400" dirty="0"/>
          </a:p>
        </p:txBody>
      </p:sp>
      <p:sp>
        <p:nvSpPr>
          <p:cNvPr id="5" name="Content Placeholder 4">
            <a:extLst>
              <a:ext uri="{FF2B5EF4-FFF2-40B4-BE49-F238E27FC236}">
                <a16:creationId xmlns:a16="http://schemas.microsoft.com/office/drawing/2014/main" id="{41946871-4BBE-4CD0-B575-8A117ED07029}"/>
              </a:ext>
            </a:extLst>
          </p:cNvPr>
          <p:cNvSpPr>
            <a:spLocks noGrp="1"/>
          </p:cNvSpPr>
          <p:nvPr>
            <p:ph sz="quarter" idx="18"/>
          </p:nvPr>
        </p:nvSpPr>
        <p:spPr>
          <a:xfrm>
            <a:off x="5410200" y="4340940"/>
            <a:ext cx="1390650" cy="457200"/>
          </a:xfrm>
        </p:spPr>
        <p:txBody>
          <a:bodyPr/>
          <a:lstStyle/>
          <a:p>
            <a:r>
              <a:rPr lang="en-US" altLang="en-US" sz="2400" dirty="0"/>
              <a:t>$   8,000</a:t>
            </a:r>
            <a:endParaRPr lang="en-US" sz="2400" dirty="0"/>
          </a:p>
        </p:txBody>
      </p:sp>
      <p:sp>
        <p:nvSpPr>
          <p:cNvPr id="6" name="Content Placeholder 5">
            <a:extLst>
              <a:ext uri="{FF2B5EF4-FFF2-40B4-BE49-F238E27FC236}">
                <a16:creationId xmlns:a16="http://schemas.microsoft.com/office/drawing/2014/main" id="{9869E810-018C-449A-AD5E-B2FE1CAD181F}"/>
              </a:ext>
            </a:extLst>
          </p:cNvPr>
          <p:cNvSpPr>
            <a:spLocks noGrp="1"/>
          </p:cNvSpPr>
          <p:nvPr>
            <p:ph sz="quarter" idx="19"/>
          </p:nvPr>
        </p:nvSpPr>
        <p:spPr>
          <a:xfrm>
            <a:off x="1295400" y="4771104"/>
            <a:ext cx="3581400" cy="457200"/>
          </a:xfrm>
        </p:spPr>
        <p:txBody>
          <a:bodyPr/>
          <a:lstStyle/>
          <a:p>
            <a:r>
              <a:rPr lang="en-US" altLang="en-US" sz="2400" dirty="0"/>
              <a:t>Variable ($1.10 × 45,000)</a:t>
            </a:r>
            <a:endParaRPr lang="en-US" sz="2400" dirty="0"/>
          </a:p>
        </p:txBody>
      </p:sp>
      <p:sp>
        <p:nvSpPr>
          <p:cNvPr id="7" name="Content Placeholder 6">
            <a:extLst>
              <a:ext uri="{FF2B5EF4-FFF2-40B4-BE49-F238E27FC236}">
                <a16:creationId xmlns:a16="http://schemas.microsoft.com/office/drawing/2014/main" id="{D3317CE1-F8B0-4CEA-8D79-C8463D6D8C52}"/>
              </a:ext>
            </a:extLst>
          </p:cNvPr>
          <p:cNvSpPr>
            <a:spLocks noGrp="1"/>
          </p:cNvSpPr>
          <p:nvPr>
            <p:ph sz="quarter" idx="20"/>
          </p:nvPr>
        </p:nvSpPr>
        <p:spPr>
          <a:xfrm>
            <a:off x="5611146" y="4789440"/>
            <a:ext cx="1047750" cy="365124"/>
          </a:xfrm>
        </p:spPr>
        <p:txBody>
          <a:bodyPr/>
          <a:lstStyle/>
          <a:p>
            <a:r>
              <a:rPr lang="en-US" altLang="en-US" sz="2400" dirty="0"/>
              <a:t>49,500</a:t>
            </a:r>
            <a:endParaRPr lang="en-US" sz="2400" dirty="0"/>
          </a:p>
        </p:txBody>
      </p:sp>
      <p:graphicFrame>
        <p:nvGraphicFramePr>
          <p:cNvPr id="17" name="Content Placeholder 16" descr="$57,500 underline and displayed in red. ">
            <a:extLst>
              <a:ext uri="{FF2B5EF4-FFF2-40B4-BE49-F238E27FC236}">
                <a16:creationId xmlns:a16="http://schemas.microsoft.com/office/drawing/2014/main" id="{CDCFA04C-44B0-4986-B5F3-BF7A8CDD96CF}"/>
              </a:ext>
            </a:extLst>
          </p:cNvPr>
          <p:cNvGraphicFramePr>
            <a:graphicFrameLocks noGrp="1" noChangeAspect="1"/>
          </p:cNvGraphicFramePr>
          <p:nvPr>
            <p:ph sz="quarter" idx="21"/>
            <p:extLst>
              <p:ext uri="{D42A27DB-BD31-4B8C-83A1-F6EECF244321}">
                <p14:modId xmlns:p14="http://schemas.microsoft.com/office/powerpoint/2010/main" val="2118626823"/>
              </p:ext>
            </p:extLst>
          </p:nvPr>
        </p:nvGraphicFramePr>
        <p:xfrm>
          <a:off x="5424948" y="5079581"/>
          <a:ext cx="1197837" cy="544471"/>
        </p:xfrm>
        <a:graphic>
          <a:graphicData uri="http://schemas.openxmlformats.org/presentationml/2006/ole">
            <mc:AlternateContent xmlns:mc="http://schemas.openxmlformats.org/markup-compatibility/2006">
              <mc:Choice xmlns:v="urn:schemas-microsoft-com:vml" Requires="v">
                <p:oleObj spid="_x0000_s6636" name="Equation" r:id="rId3" imgW="558720" imgH="253800" progId="Equation.DSMT4">
                  <p:embed/>
                </p:oleObj>
              </mc:Choice>
              <mc:Fallback>
                <p:oleObj name="Equation" r:id="rId3" imgW="558720" imgH="253800" progId="Equation.DSMT4">
                  <p:embed/>
                  <p:pic>
                    <p:nvPicPr>
                      <p:cNvPr id="16" name="Object 15">
                        <a:extLst>
                          <a:ext uri="{FF2B5EF4-FFF2-40B4-BE49-F238E27FC236}">
                            <a16:creationId xmlns:a16="http://schemas.microsoft.com/office/drawing/2014/main" id="{83BAE283-DC7A-40E0-B10A-054A07AB6620}"/>
                          </a:ext>
                        </a:extLst>
                      </p:cNvPr>
                      <p:cNvPicPr/>
                      <p:nvPr/>
                    </p:nvPicPr>
                    <p:blipFill>
                      <a:blip r:embed="rId4"/>
                      <a:stretch>
                        <a:fillRect/>
                      </a:stretch>
                    </p:blipFill>
                    <p:spPr>
                      <a:xfrm>
                        <a:off x="5424948" y="5079581"/>
                        <a:ext cx="1197837" cy="544471"/>
                      </a:xfrm>
                      <a:prstGeom prst="rect">
                        <a:avLst/>
                      </a:prstGeom>
                    </p:spPr>
                  </p:pic>
                </p:oleObj>
              </mc:Fallback>
            </mc:AlternateContent>
          </a:graphicData>
        </a:graphic>
      </p:graphicFrame>
      <p:sp>
        <p:nvSpPr>
          <p:cNvPr id="12" name="Slide Number Placeholder 11">
            <a:extLst>
              <a:ext uri="{FF2B5EF4-FFF2-40B4-BE49-F238E27FC236}">
                <a16:creationId xmlns:a16="http://schemas.microsoft.com/office/drawing/2014/main" id="{8E5C7C1A-41ED-40B8-B641-087341EB6162}"/>
              </a:ext>
            </a:extLst>
          </p:cNvPr>
          <p:cNvSpPr>
            <a:spLocks noGrp="1"/>
          </p:cNvSpPr>
          <p:nvPr>
            <p:ph type="sldNum" sz="quarter" idx="10"/>
          </p:nvPr>
        </p:nvSpPr>
        <p:spPr/>
        <p:txBody>
          <a:bodyPr/>
          <a:lstStyle/>
          <a:p>
            <a:fld id="{67B19427-F580-D146-B60E-4CADEE75497F}" type="slidenum">
              <a:rPr lang="en-US" smtClean="0"/>
              <a:pPr/>
              <a:t>26</a:t>
            </a:fld>
            <a:endParaRPr lang="en-US" dirty="0"/>
          </a:p>
        </p:txBody>
      </p:sp>
      <p:sp>
        <p:nvSpPr>
          <p:cNvPr id="13" name="Footer Placeholder 12">
            <a:extLst>
              <a:ext uri="{FF2B5EF4-FFF2-40B4-BE49-F238E27FC236}">
                <a16:creationId xmlns:a16="http://schemas.microsoft.com/office/drawing/2014/main" id="{A91E1568-9C40-46B2-BD56-9ADD1878242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9040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D5EB-08A7-4BBE-A1BF-82DB395D0CEF}"/>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High-Low Method </a:t>
            </a:r>
            <a:r>
              <a:rPr lang="en-US" sz="2400" dirty="0">
                <a:latin typeface="Calibri" panose="020F0502020204030204" pitchFamily="34" charset="0"/>
                <a:ea typeface="Source Sans Pro" charset="0"/>
                <a:cs typeface="Calibri" panose="020F0502020204030204" pitchFamily="34" charset="0"/>
              </a:rPr>
              <a:t>(5 of 5)</a:t>
            </a:r>
            <a:endParaRPr lang="en-US" dirty="0"/>
          </a:p>
        </p:txBody>
      </p:sp>
      <p:pic>
        <p:nvPicPr>
          <p:cNvPr id="7" name="Content Placeholder 6" descr="A graph displays a scatter plot for metro transit company, plots cost versus miles driven. The points plotted in the graph are (20,000, 30,000), (30,000, 40,000), (35,000, 50,000), (40,000, 48,000), (42,000, 60,000), (45,000, 65,000). A red line connects the points, (0, 10,000), (20,000, 30,000), (30,000, 40,000), and (45,000, 65,000). The points (20,000, 30,000), and (45,000, 65,000) are highlighted.&#10;">
            <a:extLst>
              <a:ext uri="{FF2B5EF4-FFF2-40B4-BE49-F238E27FC236}">
                <a16:creationId xmlns:a16="http://schemas.microsoft.com/office/drawing/2014/main" id="{4F37169C-97D4-48BC-A9EC-956A2A1DE146}"/>
              </a:ext>
            </a:extLst>
          </p:cNvPr>
          <p:cNvPicPr>
            <a:picLocks noGrp="1" noChangeAspect="1"/>
          </p:cNvPicPr>
          <p:nvPr>
            <p:ph sz="quarter" idx="16"/>
          </p:nvPr>
        </p:nvPicPr>
        <p:blipFill>
          <a:blip r:embed="rId2"/>
          <a:stretch>
            <a:fillRect/>
          </a:stretch>
        </p:blipFill>
        <p:spPr>
          <a:xfrm>
            <a:off x="691559" y="1787460"/>
            <a:ext cx="7760881" cy="4426080"/>
          </a:xfrm>
          <a:prstGeom prst="rect">
            <a:avLst/>
          </a:prstGeom>
        </p:spPr>
      </p:pic>
      <p:sp>
        <p:nvSpPr>
          <p:cNvPr id="5" name="Slide Number Placeholder 4">
            <a:extLst>
              <a:ext uri="{FF2B5EF4-FFF2-40B4-BE49-F238E27FC236}">
                <a16:creationId xmlns:a16="http://schemas.microsoft.com/office/drawing/2014/main" id="{3F6047C2-BC00-4FBA-A14C-27FE1E30EC12}"/>
              </a:ext>
            </a:extLst>
          </p:cNvPr>
          <p:cNvSpPr>
            <a:spLocks noGrp="1"/>
          </p:cNvSpPr>
          <p:nvPr>
            <p:ph type="sldNum" sz="quarter" idx="10"/>
          </p:nvPr>
        </p:nvSpPr>
        <p:spPr/>
        <p:txBody>
          <a:bodyPr/>
          <a:lstStyle/>
          <a:p>
            <a:fld id="{67B19427-F580-D146-B60E-4CADEE75497F}" type="slidenum">
              <a:rPr lang="en-US" smtClean="0"/>
              <a:pPr/>
              <a:t>27</a:t>
            </a:fld>
            <a:endParaRPr lang="en-US" dirty="0"/>
          </a:p>
        </p:txBody>
      </p:sp>
      <p:sp>
        <p:nvSpPr>
          <p:cNvPr id="6" name="Footer Placeholder 5">
            <a:extLst>
              <a:ext uri="{FF2B5EF4-FFF2-40B4-BE49-F238E27FC236}">
                <a16:creationId xmlns:a16="http://schemas.microsoft.com/office/drawing/2014/main" id="{502D1527-90EA-475F-814E-EE935CEE7BF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91070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871A-0E12-4D30-8DB4-309D70F5535C}"/>
              </a:ext>
            </a:extLst>
          </p:cNvPr>
          <p:cNvSpPr>
            <a:spLocks noGrp="1"/>
          </p:cNvSpPr>
          <p:nvPr>
            <p:ph type="title"/>
          </p:nvPr>
        </p:nvSpPr>
        <p:spPr>
          <a:xfrm>
            <a:off x="304800" y="762001"/>
            <a:ext cx="8534400" cy="806449"/>
          </a:xfrm>
        </p:spPr>
        <p:txBody>
          <a:bodyPr/>
          <a:lstStyle/>
          <a:p>
            <a:r>
              <a:rPr lang="en-US" b="1" dirty="0">
                <a:latin typeface="Calibri" panose="020F0502020204030204" pitchFamily="34" charset="0"/>
                <a:ea typeface="Source Sans Pro" charset="0"/>
                <a:cs typeface="Calibri" panose="020F0502020204030204" pitchFamily="34" charset="0"/>
              </a:rPr>
              <a:t>Mixed Cost </a:t>
            </a:r>
            <a:r>
              <a:rPr lang="en-US" sz="2400" dirty="0">
                <a:latin typeface="Calibri" panose="020F0502020204030204" pitchFamily="34" charset="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17E75355-89D7-4230-B940-F84B1321FA87}"/>
              </a:ext>
            </a:extLst>
          </p:cNvPr>
          <p:cNvSpPr>
            <a:spLocks noGrp="1"/>
          </p:cNvSpPr>
          <p:nvPr>
            <p:ph sz="quarter" idx="16"/>
          </p:nvPr>
        </p:nvSpPr>
        <p:spPr/>
        <p:txBody>
          <a:bodyPr/>
          <a:lstStyle/>
          <a:p>
            <a:pPr marL="0" lvl="1" indent="0">
              <a:buClr>
                <a:schemeClr val="tx1"/>
              </a:buClr>
              <a:buNone/>
            </a:pPr>
            <a:r>
              <a:rPr lang="en-US" sz="2600" dirty="0"/>
              <a:t>Mixed costs consist of a:</a:t>
            </a:r>
            <a:endParaRPr lang="en-US" altLang="en-US" sz="2600" dirty="0"/>
          </a:p>
          <a:p>
            <a:pPr marL="339725" lvl="1" indent="-339725">
              <a:buClr>
                <a:schemeClr val="tx1"/>
              </a:buClr>
              <a:buNone/>
            </a:pPr>
            <a:r>
              <a:rPr lang="en-US" altLang="en-US" sz="2600" dirty="0">
                <a:solidFill>
                  <a:schemeClr val="accent2"/>
                </a:solidFill>
              </a:rPr>
              <a:t>a.</a:t>
            </a:r>
            <a:r>
              <a:rPr lang="en-US" altLang="en-US" sz="2600" dirty="0"/>
              <a:t> </a:t>
            </a:r>
            <a:r>
              <a:rPr lang="en-US" sz="2600" dirty="0"/>
              <a:t>Variable cost element and a fixed cost element.</a:t>
            </a:r>
            <a:endParaRPr lang="en-US" altLang="en-US" sz="2600" dirty="0"/>
          </a:p>
          <a:p>
            <a:pPr marL="339725" lvl="1" indent="-339725">
              <a:buClr>
                <a:schemeClr val="tx1"/>
              </a:buClr>
              <a:buNone/>
            </a:pPr>
            <a:r>
              <a:rPr lang="en-US" altLang="en-US" sz="2600" dirty="0">
                <a:solidFill>
                  <a:schemeClr val="accent2"/>
                </a:solidFill>
              </a:rPr>
              <a:t>b.</a:t>
            </a:r>
            <a:r>
              <a:rPr lang="en-US" altLang="en-US" sz="2600" dirty="0"/>
              <a:t> </a:t>
            </a:r>
            <a:r>
              <a:rPr lang="en-US" sz="2600" dirty="0"/>
              <a:t>Fixed cost element and a controllable cost element.</a:t>
            </a:r>
            <a:endParaRPr lang="en-US" altLang="en-US" sz="2600" dirty="0"/>
          </a:p>
          <a:p>
            <a:pPr marL="339725" lvl="1" indent="-339725">
              <a:buClr>
                <a:schemeClr val="tx1"/>
              </a:buClr>
              <a:buNone/>
            </a:pPr>
            <a:r>
              <a:rPr lang="en-US" altLang="en-US" sz="2600" dirty="0">
                <a:solidFill>
                  <a:schemeClr val="accent2"/>
                </a:solidFill>
              </a:rPr>
              <a:t>c.</a:t>
            </a:r>
            <a:r>
              <a:rPr lang="en-US" altLang="en-US" sz="2600" dirty="0"/>
              <a:t> </a:t>
            </a:r>
            <a:r>
              <a:rPr lang="en-US" sz="2600" dirty="0"/>
              <a:t>Relevant cost element and a controllable cost element.</a:t>
            </a:r>
            <a:endParaRPr lang="en-US" altLang="en-US" sz="2600" dirty="0"/>
          </a:p>
          <a:p>
            <a:pPr marL="339725" lvl="1" indent="-339725">
              <a:buClr>
                <a:schemeClr val="tx1"/>
              </a:buClr>
              <a:buNone/>
            </a:pPr>
            <a:r>
              <a:rPr lang="en-US" altLang="en-US" sz="2600" dirty="0">
                <a:solidFill>
                  <a:schemeClr val="accent2"/>
                </a:solidFill>
              </a:rPr>
              <a:t>d.</a:t>
            </a:r>
            <a:r>
              <a:rPr lang="en-US" altLang="en-US" sz="2600" dirty="0"/>
              <a:t> </a:t>
            </a:r>
            <a:r>
              <a:rPr lang="en-US" sz="2600" dirty="0"/>
              <a:t>Variable cost element and a relevant cost element.</a:t>
            </a:r>
            <a:r>
              <a:rPr lang="en-US" altLang="en-US" sz="2600" dirty="0"/>
              <a:t> </a:t>
            </a:r>
          </a:p>
        </p:txBody>
      </p:sp>
      <p:sp>
        <p:nvSpPr>
          <p:cNvPr id="4" name="Slide Number Placeholder 3">
            <a:extLst>
              <a:ext uri="{FF2B5EF4-FFF2-40B4-BE49-F238E27FC236}">
                <a16:creationId xmlns:a16="http://schemas.microsoft.com/office/drawing/2014/main" id="{6C4400D9-18BC-4582-B09F-8D15AB5D35F6}"/>
              </a:ext>
            </a:extLst>
          </p:cNvPr>
          <p:cNvSpPr>
            <a:spLocks noGrp="1"/>
          </p:cNvSpPr>
          <p:nvPr>
            <p:ph type="sldNum" sz="quarter" idx="10"/>
          </p:nvPr>
        </p:nvSpPr>
        <p:spPr/>
        <p:txBody>
          <a:bodyPr/>
          <a:lstStyle/>
          <a:p>
            <a:fld id="{67B19427-F580-D146-B60E-4CADEE75497F}" type="slidenum">
              <a:rPr lang="en-US" smtClean="0"/>
              <a:pPr/>
              <a:t>28</a:t>
            </a:fld>
            <a:endParaRPr lang="en-US" dirty="0"/>
          </a:p>
        </p:txBody>
      </p:sp>
      <p:sp>
        <p:nvSpPr>
          <p:cNvPr id="5" name="Footer Placeholder 4">
            <a:extLst>
              <a:ext uri="{FF2B5EF4-FFF2-40B4-BE49-F238E27FC236}">
                <a16:creationId xmlns:a16="http://schemas.microsoft.com/office/drawing/2014/main" id="{3AF2CD25-9DC7-4E3D-B444-7A237B976B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430285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871A-0E12-4D30-8DB4-309D70F5535C}"/>
              </a:ext>
            </a:extLst>
          </p:cNvPr>
          <p:cNvSpPr>
            <a:spLocks noGrp="1"/>
          </p:cNvSpPr>
          <p:nvPr>
            <p:ph type="title"/>
          </p:nvPr>
        </p:nvSpPr>
        <p:spPr>
          <a:xfrm>
            <a:off x="304800" y="762001"/>
            <a:ext cx="8534400" cy="806449"/>
          </a:xfrm>
        </p:spPr>
        <p:txBody>
          <a:bodyPr/>
          <a:lstStyle/>
          <a:p>
            <a:r>
              <a:rPr lang="en-US" b="1" dirty="0">
                <a:latin typeface="Calibri" panose="020F0502020204030204" pitchFamily="34" charset="0"/>
                <a:ea typeface="Source Sans Pro" charset="0"/>
                <a:cs typeface="Calibri" panose="020F0502020204030204" pitchFamily="34" charset="0"/>
              </a:rPr>
              <a:t>Mixed Cost </a:t>
            </a:r>
            <a:r>
              <a:rPr lang="en-US" sz="2400" dirty="0">
                <a:latin typeface="Calibri" panose="020F0502020204030204" pitchFamily="34" charset="0"/>
                <a:ea typeface="Source Sans Pro" charset="0"/>
                <a:cs typeface="Calibri" panose="020F0502020204030204" pitchFamily="34" charset="0"/>
              </a:rPr>
              <a:t>(2 of 2)</a:t>
            </a:r>
            <a:endParaRPr lang="en-US" sz="2400" dirty="0"/>
          </a:p>
        </p:txBody>
      </p:sp>
      <p:sp>
        <p:nvSpPr>
          <p:cNvPr id="3" name="Content Placeholder 2">
            <a:extLst>
              <a:ext uri="{FF2B5EF4-FFF2-40B4-BE49-F238E27FC236}">
                <a16:creationId xmlns:a16="http://schemas.microsoft.com/office/drawing/2014/main" id="{17E75355-89D7-4230-B940-F84B1321FA87}"/>
              </a:ext>
            </a:extLst>
          </p:cNvPr>
          <p:cNvSpPr>
            <a:spLocks noGrp="1"/>
          </p:cNvSpPr>
          <p:nvPr>
            <p:ph sz="quarter" idx="16"/>
          </p:nvPr>
        </p:nvSpPr>
        <p:spPr/>
        <p:txBody>
          <a:bodyPr/>
          <a:lstStyle/>
          <a:p>
            <a:pPr marL="0" lvl="1" indent="0">
              <a:buClr>
                <a:schemeClr val="tx1"/>
              </a:buClr>
              <a:buNone/>
            </a:pPr>
            <a:r>
              <a:rPr lang="en-US" sz="2600" dirty="0"/>
              <a:t>Mixed costs consist of a:</a:t>
            </a:r>
            <a:endParaRPr lang="en-US" altLang="en-US" sz="2600" dirty="0"/>
          </a:p>
          <a:p>
            <a:pPr marL="339725" lvl="1" indent="-339725">
              <a:buClr>
                <a:schemeClr val="tx1"/>
              </a:buClr>
              <a:buNone/>
            </a:pPr>
            <a:r>
              <a:rPr lang="en-US" altLang="en-US" sz="2600" dirty="0">
                <a:solidFill>
                  <a:schemeClr val="accent2"/>
                </a:solidFill>
              </a:rPr>
              <a:t>a.</a:t>
            </a:r>
            <a:r>
              <a:rPr lang="en-US" altLang="en-US" sz="2600" dirty="0"/>
              <a:t> Answer: </a:t>
            </a:r>
            <a:r>
              <a:rPr lang="en-US" sz="2600" dirty="0"/>
              <a:t>Variable cost element and a fixed cost element.</a:t>
            </a:r>
            <a:endParaRPr lang="en-US" altLang="en-US" sz="2600" dirty="0"/>
          </a:p>
          <a:p>
            <a:pPr marL="339725" lvl="1" indent="-339725">
              <a:buClr>
                <a:schemeClr val="tx1"/>
              </a:buClr>
              <a:buNone/>
            </a:pPr>
            <a:r>
              <a:rPr lang="en-US" altLang="en-US" sz="2600" dirty="0">
                <a:solidFill>
                  <a:schemeClr val="accent2"/>
                </a:solidFill>
              </a:rPr>
              <a:t>b.</a:t>
            </a:r>
            <a:r>
              <a:rPr lang="en-US" altLang="en-US" sz="2600" dirty="0"/>
              <a:t> </a:t>
            </a:r>
            <a:r>
              <a:rPr lang="en-US" sz="2600" dirty="0"/>
              <a:t>Fixed cost element and a controllable cost element.</a:t>
            </a:r>
            <a:endParaRPr lang="en-US" altLang="en-US" sz="2600" dirty="0"/>
          </a:p>
          <a:p>
            <a:pPr marL="339725" lvl="1" indent="-339725">
              <a:buClr>
                <a:schemeClr val="tx1"/>
              </a:buClr>
              <a:buNone/>
            </a:pPr>
            <a:r>
              <a:rPr lang="en-US" altLang="en-US" sz="2600" dirty="0">
                <a:solidFill>
                  <a:schemeClr val="accent2"/>
                </a:solidFill>
              </a:rPr>
              <a:t>c.</a:t>
            </a:r>
            <a:r>
              <a:rPr lang="en-US" altLang="en-US" sz="2600" dirty="0"/>
              <a:t> </a:t>
            </a:r>
            <a:r>
              <a:rPr lang="en-US" sz="2600" dirty="0"/>
              <a:t>Relevant cost element and a controllable cost element.</a:t>
            </a:r>
            <a:endParaRPr lang="en-US" altLang="en-US" sz="2600" dirty="0"/>
          </a:p>
          <a:p>
            <a:pPr marL="339725" lvl="1" indent="-339725">
              <a:buClr>
                <a:schemeClr val="tx1"/>
              </a:buClr>
              <a:buNone/>
            </a:pPr>
            <a:r>
              <a:rPr lang="en-US" altLang="en-US" sz="2600" dirty="0">
                <a:solidFill>
                  <a:schemeClr val="accent2"/>
                </a:solidFill>
              </a:rPr>
              <a:t>d.</a:t>
            </a:r>
            <a:r>
              <a:rPr lang="en-US" altLang="en-US" sz="2600" dirty="0"/>
              <a:t> </a:t>
            </a:r>
            <a:r>
              <a:rPr lang="en-US" sz="2600" dirty="0"/>
              <a:t>Variable cost element and a relevant cost element.</a:t>
            </a:r>
            <a:r>
              <a:rPr lang="en-US" altLang="en-US" sz="2600" dirty="0"/>
              <a:t> </a:t>
            </a:r>
          </a:p>
        </p:txBody>
      </p:sp>
      <p:sp>
        <p:nvSpPr>
          <p:cNvPr id="4" name="Slide Number Placeholder 3">
            <a:extLst>
              <a:ext uri="{FF2B5EF4-FFF2-40B4-BE49-F238E27FC236}">
                <a16:creationId xmlns:a16="http://schemas.microsoft.com/office/drawing/2014/main" id="{6C4400D9-18BC-4582-B09F-8D15AB5D35F6}"/>
              </a:ext>
            </a:extLst>
          </p:cNvPr>
          <p:cNvSpPr>
            <a:spLocks noGrp="1"/>
          </p:cNvSpPr>
          <p:nvPr>
            <p:ph type="sldNum" sz="quarter" idx="10"/>
          </p:nvPr>
        </p:nvSpPr>
        <p:spPr/>
        <p:txBody>
          <a:bodyPr/>
          <a:lstStyle/>
          <a:p>
            <a:fld id="{67B19427-F580-D146-B60E-4CADEE75497F}" type="slidenum">
              <a:rPr lang="en-US" smtClean="0"/>
              <a:pPr/>
              <a:t>29</a:t>
            </a:fld>
            <a:endParaRPr lang="en-US" dirty="0"/>
          </a:p>
        </p:txBody>
      </p:sp>
      <p:sp>
        <p:nvSpPr>
          <p:cNvPr id="5" name="Footer Placeholder 4">
            <a:extLst>
              <a:ext uri="{FF2B5EF4-FFF2-40B4-BE49-F238E27FC236}">
                <a16:creationId xmlns:a16="http://schemas.microsoft.com/office/drawing/2014/main" id="{3AF2CD25-9DC7-4E3D-B444-7A237B976B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517087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41E1-971C-4263-B1F7-F502C00F1F85}"/>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Cost Behavior Analysis </a:t>
            </a:r>
            <a:r>
              <a:rPr lang="en-US" sz="2400" dirty="0">
                <a:latin typeface="Calibri" panose="020F0502020204030204" pitchFamily="34" charset="0"/>
                <a:ea typeface="Source Sans Pro" charset="0"/>
                <a:cs typeface="Calibri" panose="020F0502020204030204" pitchFamily="34" charset="0"/>
              </a:rPr>
              <a:t>(1 of 5)</a:t>
            </a:r>
            <a:endParaRPr lang="en-US" sz="2400" dirty="0"/>
          </a:p>
        </p:txBody>
      </p:sp>
      <p:sp>
        <p:nvSpPr>
          <p:cNvPr id="3" name="Content Placeholder 2">
            <a:extLst>
              <a:ext uri="{FF2B5EF4-FFF2-40B4-BE49-F238E27FC236}">
                <a16:creationId xmlns:a16="http://schemas.microsoft.com/office/drawing/2014/main" id="{DB6427DB-488D-4FE8-8D83-547E10F8FE95}"/>
              </a:ext>
            </a:extLst>
          </p:cNvPr>
          <p:cNvSpPr>
            <a:spLocks noGrp="1"/>
          </p:cNvSpPr>
          <p:nvPr>
            <p:ph sz="quarter" idx="16"/>
          </p:nvPr>
        </p:nvSpPr>
        <p:spPr/>
        <p:txBody>
          <a:bodyPr/>
          <a:lstStyle/>
          <a:p>
            <a:pPr>
              <a:buClr>
                <a:srgbClr val="800000"/>
              </a:buClr>
              <a:buSzPct val="80000"/>
            </a:pPr>
            <a:r>
              <a:rPr lang="en-US" altLang="en-US" sz="2600" b="1" dirty="0">
                <a:solidFill>
                  <a:schemeClr val="accent4"/>
                </a:solidFill>
                <a:ea typeface="Source Sans Pro" charset="0"/>
                <a:cs typeface="Calibri" panose="020F0502020204030204" pitchFamily="34" charset="0"/>
              </a:rPr>
              <a:t>Cost Behavior Analysis</a:t>
            </a:r>
            <a:r>
              <a:rPr lang="en-US" altLang="en-US" sz="2600" b="1" dirty="0">
                <a:solidFill>
                  <a:srgbClr val="0000CC"/>
                </a:solidFill>
                <a:ea typeface="Source Sans Pro" charset="0"/>
                <a:cs typeface="Calibri" panose="020F0502020204030204" pitchFamily="34" charset="0"/>
              </a:rPr>
              <a:t> </a:t>
            </a:r>
            <a:r>
              <a:rPr lang="en-US" altLang="en-US" sz="2600" dirty="0">
                <a:ea typeface="Source Sans Pro" charset="0"/>
                <a:cs typeface="Calibri" panose="020F0502020204030204" pitchFamily="34" charset="0"/>
              </a:rPr>
              <a:t>is the study of how specific costs respond to changes in the level of business activity.</a:t>
            </a:r>
            <a:endParaRPr lang="en-US" altLang="en-US" sz="2600" dirty="0">
              <a:solidFill>
                <a:schemeClr val="accent2"/>
              </a:solidFill>
              <a:ea typeface="Source Sans Pro" charset="0"/>
              <a:cs typeface="Calibri" panose="020F0502020204030204" pitchFamily="34" charset="0"/>
            </a:endParaRPr>
          </a:p>
          <a:p>
            <a:pPr marL="292608" indent="-292608">
              <a:buClr>
                <a:schemeClr val="accent2"/>
              </a:buClr>
              <a:buFont typeface="Arial" panose="020B0604020202020204" pitchFamily="34" charset="0"/>
              <a:buChar char="•"/>
            </a:pPr>
            <a:r>
              <a:rPr lang="en-US" altLang="en-US" sz="2600" dirty="0">
                <a:ea typeface="Calibri" panose="020F0502020204030204" pitchFamily="34" charset="0"/>
                <a:cs typeface="Calibri" panose="020F0502020204030204" pitchFamily="34" charset="0"/>
              </a:rPr>
              <a:t>Some costs change; others remain the same</a:t>
            </a:r>
          </a:p>
          <a:p>
            <a:pPr marL="292608" indent="-292608">
              <a:buClr>
                <a:schemeClr val="accent2"/>
              </a:buClr>
              <a:buFont typeface="Arial" panose="020B0604020202020204" pitchFamily="34" charset="0"/>
              <a:buChar char="•"/>
            </a:pPr>
            <a:r>
              <a:rPr lang="en-US" altLang="en-US" sz="2600" dirty="0">
                <a:ea typeface="Calibri" panose="020F0502020204030204" pitchFamily="34" charset="0"/>
                <a:cs typeface="Calibri" panose="020F0502020204030204" pitchFamily="34" charset="0"/>
              </a:rPr>
              <a:t>Helps management plan operations and decide between alternative courses of action</a:t>
            </a:r>
          </a:p>
          <a:p>
            <a:pPr marL="292608" indent="-292608">
              <a:buClr>
                <a:schemeClr val="accent2"/>
              </a:buClr>
              <a:buFont typeface="Arial" panose="020B0604020202020204" pitchFamily="34" charset="0"/>
              <a:buChar char="•"/>
            </a:pPr>
            <a:r>
              <a:rPr lang="en-US" altLang="en-US" sz="2600" dirty="0">
                <a:ea typeface="Calibri" panose="020F0502020204030204" pitchFamily="34" charset="0"/>
                <a:cs typeface="Calibri" panose="020F0502020204030204" pitchFamily="34" charset="0"/>
              </a:rPr>
              <a:t>Applies to all types of businesses and entities</a:t>
            </a:r>
          </a:p>
          <a:p>
            <a:pPr marL="292608" indent="-292608">
              <a:buClr>
                <a:schemeClr val="accent2"/>
              </a:buClr>
              <a:buFont typeface="Arial" panose="020B0604020202020204" pitchFamily="34" charset="0"/>
              <a:buChar char="•"/>
            </a:pPr>
            <a:r>
              <a:rPr lang="en-US" altLang="en-US" sz="2600" dirty="0">
                <a:ea typeface="Calibri" panose="020F0502020204030204" pitchFamily="34" charset="0"/>
                <a:cs typeface="Calibri" panose="020F0502020204030204" pitchFamily="34" charset="0"/>
              </a:rPr>
              <a:t>Starting point is measuring key business activities</a:t>
            </a:r>
            <a:endParaRPr lang="en-US" sz="2600" dirty="0"/>
          </a:p>
        </p:txBody>
      </p:sp>
      <p:sp>
        <p:nvSpPr>
          <p:cNvPr id="4" name="Slide Number Placeholder 3">
            <a:extLst>
              <a:ext uri="{FF2B5EF4-FFF2-40B4-BE49-F238E27FC236}">
                <a16:creationId xmlns:a16="http://schemas.microsoft.com/office/drawing/2014/main" id="{793BB9DC-658F-4923-82B8-77D01924F76E}"/>
              </a:ext>
            </a:extLst>
          </p:cNvPr>
          <p:cNvSpPr>
            <a:spLocks noGrp="1"/>
          </p:cNvSpPr>
          <p:nvPr>
            <p:ph type="sldNum" sz="quarter" idx="10"/>
          </p:nvPr>
        </p:nvSpPr>
        <p:spPr/>
        <p:txBody>
          <a:bodyPr/>
          <a:lstStyle/>
          <a:p>
            <a:fld id="{67B19427-F580-D146-B60E-4CADEE75497F}" type="slidenum">
              <a:rPr lang="en-US" smtClean="0"/>
              <a:pPr/>
              <a:t>3</a:t>
            </a:fld>
            <a:endParaRPr lang="en-US" dirty="0"/>
          </a:p>
        </p:txBody>
      </p:sp>
      <p:sp>
        <p:nvSpPr>
          <p:cNvPr id="5" name="Footer Placeholder 4">
            <a:extLst>
              <a:ext uri="{FF2B5EF4-FFF2-40B4-BE49-F238E27FC236}">
                <a16:creationId xmlns:a16="http://schemas.microsoft.com/office/drawing/2014/main" id="{A117616E-CC8A-46BB-8C58-F4F68C71568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92414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D8BE-9251-4AAD-AB14-F7F74A14090C}"/>
              </a:ext>
            </a:extLst>
          </p:cNvPr>
          <p:cNvSpPr>
            <a:spLocks noGrp="1"/>
          </p:cNvSpPr>
          <p:nvPr>
            <p:ph type="title"/>
          </p:nvPr>
        </p:nvSpPr>
        <p:spPr/>
        <p:txBody>
          <a:bodyPr>
            <a:normAutofit fontScale="90000"/>
          </a:bodyPr>
          <a:lstStyle/>
          <a:p>
            <a:r>
              <a:rPr lang="en-US" b="1" dirty="0">
                <a:latin typeface="Calibri" panose="020F0502020204030204" pitchFamily="34" charset="0"/>
                <a:ea typeface="Source Sans Pro" charset="0"/>
                <a:cs typeface="Calibri" panose="020F0502020204030204" pitchFamily="34" charset="0"/>
              </a:rPr>
              <a:t>Importance of Identifying Variable and Fixed Costs </a:t>
            </a:r>
            <a:r>
              <a:rPr lang="en-US" sz="2700" dirty="0">
                <a:latin typeface="Calibri" panose="020F0502020204030204" pitchFamily="34" charset="0"/>
                <a:ea typeface="Source Sans Pro" charset="0"/>
                <a:cs typeface="Calibri" panose="020F0502020204030204" pitchFamily="34" charset="0"/>
              </a:rPr>
              <a:t>(1 of 2)</a:t>
            </a:r>
            <a:endParaRPr lang="en-US" sz="2700" dirty="0"/>
          </a:p>
        </p:txBody>
      </p:sp>
      <p:sp>
        <p:nvSpPr>
          <p:cNvPr id="3" name="Content Placeholder 2">
            <a:extLst>
              <a:ext uri="{FF2B5EF4-FFF2-40B4-BE49-F238E27FC236}">
                <a16:creationId xmlns:a16="http://schemas.microsoft.com/office/drawing/2014/main" id="{2F17BAFC-B8A1-4FDA-856B-923C3CD0F07F}"/>
              </a:ext>
            </a:extLst>
          </p:cNvPr>
          <p:cNvSpPr>
            <a:spLocks noGrp="1"/>
          </p:cNvSpPr>
          <p:nvPr>
            <p:ph sz="quarter" idx="16"/>
          </p:nvPr>
        </p:nvSpPr>
        <p:spPr>
          <a:xfrm>
            <a:off x="304800" y="1981200"/>
            <a:ext cx="8534400" cy="1828800"/>
          </a:xfrm>
        </p:spPr>
        <p:txBody>
          <a:bodyPr/>
          <a:lstStyle/>
          <a:p>
            <a:pPr>
              <a:buClr>
                <a:schemeClr val="accent2"/>
              </a:buClr>
            </a:pPr>
            <a:r>
              <a:rPr lang="en-US" sz="2400" dirty="0"/>
              <a:t>Why is it important to segregate mixed costs into variable and fixed elements?</a:t>
            </a:r>
          </a:p>
          <a:p>
            <a:r>
              <a:rPr lang="en-US" sz="2400" dirty="0"/>
              <a:t>If </a:t>
            </a:r>
            <a:r>
              <a:rPr lang="en-US" sz="2400" b="1" dirty="0">
                <a:solidFill>
                  <a:srgbClr val="990000"/>
                </a:solidFill>
              </a:rPr>
              <a:t>American Airlines </a:t>
            </a:r>
            <a:r>
              <a:rPr lang="en-US" sz="2400" dirty="0"/>
              <a:t>is to make a profit when it reduces all domestic fares by 30%, what reduction in costs or increase in passengers will be required?</a:t>
            </a:r>
          </a:p>
        </p:txBody>
      </p:sp>
      <p:sp>
        <p:nvSpPr>
          <p:cNvPr id="6" name="Content Placeholder 5">
            <a:extLst>
              <a:ext uri="{FF2B5EF4-FFF2-40B4-BE49-F238E27FC236}">
                <a16:creationId xmlns:a16="http://schemas.microsoft.com/office/drawing/2014/main" id="{5DBF52B2-3B39-4911-A2F7-D0664532E190}"/>
              </a:ext>
            </a:extLst>
          </p:cNvPr>
          <p:cNvSpPr>
            <a:spLocks noGrp="1"/>
          </p:cNvSpPr>
          <p:nvPr>
            <p:ph sz="quarter" idx="17"/>
          </p:nvPr>
        </p:nvSpPr>
        <p:spPr>
          <a:xfrm>
            <a:off x="304800" y="3991896"/>
            <a:ext cx="8534400" cy="1646904"/>
          </a:xfrm>
        </p:spPr>
        <p:txBody>
          <a:bodyPr/>
          <a:lstStyle/>
          <a:p>
            <a:r>
              <a:rPr lang="en-US" sz="2400" dirty="0"/>
              <a:t>To make a profit when it cuts domestic fares by 30%, American Airlines will have to increase the number of passengers or cut its variable costs for those flights. Its fixed costs will not change.</a:t>
            </a:r>
          </a:p>
        </p:txBody>
      </p:sp>
      <p:sp>
        <p:nvSpPr>
          <p:cNvPr id="4" name="Slide Number Placeholder 3">
            <a:extLst>
              <a:ext uri="{FF2B5EF4-FFF2-40B4-BE49-F238E27FC236}">
                <a16:creationId xmlns:a16="http://schemas.microsoft.com/office/drawing/2014/main" id="{C518B4F3-7630-4FA9-9B67-86B734C39A50}"/>
              </a:ext>
            </a:extLst>
          </p:cNvPr>
          <p:cNvSpPr>
            <a:spLocks noGrp="1"/>
          </p:cNvSpPr>
          <p:nvPr>
            <p:ph type="sldNum" sz="quarter" idx="10"/>
          </p:nvPr>
        </p:nvSpPr>
        <p:spPr/>
        <p:txBody>
          <a:bodyPr/>
          <a:lstStyle/>
          <a:p>
            <a:fld id="{67B19427-F580-D146-B60E-4CADEE75497F}" type="slidenum">
              <a:rPr lang="en-US" smtClean="0"/>
              <a:pPr/>
              <a:t>30</a:t>
            </a:fld>
            <a:endParaRPr lang="en-US" dirty="0"/>
          </a:p>
        </p:txBody>
      </p:sp>
      <p:sp>
        <p:nvSpPr>
          <p:cNvPr id="5" name="Footer Placeholder 4">
            <a:extLst>
              <a:ext uri="{FF2B5EF4-FFF2-40B4-BE49-F238E27FC236}">
                <a16:creationId xmlns:a16="http://schemas.microsoft.com/office/drawing/2014/main" id="{B3BBE0E2-93AB-45B5-9482-95575D5F192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2825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D8BE-9251-4AAD-AB14-F7F74A14090C}"/>
              </a:ext>
            </a:extLst>
          </p:cNvPr>
          <p:cNvSpPr>
            <a:spLocks noGrp="1"/>
          </p:cNvSpPr>
          <p:nvPr>
            <p:ph type="title"/>
          </p:nvPr>
        </p:nvSpPr>
        <p:spPr/>
        <p:txBody>
          <a:bodyPr>
            <a:normAutofit fontScale="90000"/>
          </a:bodyPr>
          <a:lstStyle/>
          <a:p>
            <a:r>
              <a:rPr lang="en-US" b="1" dirty="0">
                <a:latin typeface="Calibri" panose="020F0502020204030204" pitchFamily="34" charset="0"/>
                <a:ea typeface="Source Sans Pro" charset="0"/>
                <a:cs typeface="Calibri" panose="020F0502020204030204" pitchFamily="34" charset="0"/>
              </a:rPr>
              <a:t>Importance of Identifying Variable and Fixed Costs </a:t>
            </a:r>
            <a:r>
              <a:rPr lang="en-US" sz="2700" dirty="0">
                <a:latin typeface="Calibri" panose="020F0502020204030204" pitchFamily="34" charset="0"/>
                <a:ea typeface="Source Sans Pro" charset="0"/>
                <a:cs typeface="Calibri" panose="020F0502020204030204" pitchFamily="34" charset="0"/>
              </a:rPr>
              <a:t>(2 of 2)</a:t>
            </a:r>
            <a:endParaRPr lang="en-US" sz="2700" dirty="0"/>
          </a:p>
        </p:txBody>
      </p:sp>
      <p:sp>
        <p:nvSpPr>
          <p:cNvPr id="3" name="Content Placeholder 2">
            <a:extLst>
              <a:ext uri="{FF2B5EF4-FFF2-40B4-BE49-F238E27FC236}">
                <a16:creationId xmlns:a16="http://schemas.microsoft.com/office/drawing/2014/main" id="{2F17BAFC-B8A1-4FDA-856B-923C3CD0F07F}"/>
              </a:ext>
            </a:extLst>
          </p:cNvPr>
          <p:cNvSpPr>
            <a:spLocks noGrp="1"/>
          </p:cNvSpPr>
          <p:nvPr>
            <p:ph sz="quarter" idx="16"/>
          </p:nvPr>
        </p:nvSpPr>
        <p:spPr>
          <a:xfrm>
            <a:off x="304800" y="2057400"/>
            <a:ext cx="8534400" cy="1905000"/>
          </a:xfrm>
        </p:spPr>
        <p:txBody>
          <a:bodyPr/>
          <a:lstStyle/>
          <a:p>
            <a:pPr>
              <a:buClr>
                <a:schemeClr val="accent2"/>
              </a:buClr>
            </a:pPr>
            <a:r>
              <a:rPr lang="en-US" sz="2400" dirty="0"/>
              <a:t>Why is it important to segregate mixed costs into variable and fixed elements?</a:t>
            </a:r>
          </a:p>
          <a:p>
            <a:r>
              <a:rPr lang="en-US" sz="2400" dirty="0"/>
              <a:t>If </a:t>
            </a:r>
            <a:r>
              <a:rPr lang="en-US" sz="2400" b="1" dirty="0">
                <a:solidFill>
                  <a:srgbClr val="990000"/>
                </a:solidFill>
              </a:rPr>
              <a:t>Ford Motor Company </a:t>
            </a:r>
            <a:r>
              <a:rPr lang="en-US" sz="2400" dirty="0"/>
              <a:t>meets workers’ demands for higher wages, what increase in sales revenue will be needed to maintain current profit levels?</a:t>
            </a:r>
          </a:p>
        </p:txBody>
      </p:sp>
      <p:sp>
        <p:nvSpPr>
          <p:cNvPr id="6" name="Content Placeholder 5">
            <a:extLst>
              <a:ext uri="{FF2B5EF4-FFF2-40B4-BE49-F238E27FC236}">
                <a16:creationId xmlns:a16="http://schemas.microsoft.com/office/drawing/2014/main" id="{5DBF52B2-3B39-4911-A2F7-D0664532E190}"/>
              </a:ext>
            </a:extLst>
          </p:cNvPr>
          <p:cNvSpPr>
            <a:spLocks noGrp="1"/>
          </p:cNvSpPr>
          <p:nvPr>
            <p:ph sz="quarter" idx="17"/>
          </p:nvPr>
        </p:nvSpPr>
        <p:spPr>
          <a:xfrm>
            <a:off x="304800" y="4068096"/>
            <a:ext cx="8534400" cy="1723104"/>
          </a:xfrm>
        </p:spPr>
        <p:txBody>
          <a:bodyPr/>
          <a:lstStyle/>
          <a:p>
            <a:r>
              <a:rPr lang="en-US" sz="2400" dirty="0"/>
              <a:t>Higher wages at Ford Motor Company will increase the variable costs of manufacturing automobiles. To maintain present profit levels, Ford will have to cut other variable or fixed costs, sell more automobiles, or increase the price of its automobiles.</a:t>
            </a:r>
          </a:p>
        </p:txBody>
      </p:sp>
      <p:sp>
        <p:nvSpPr>
          <p:cNvPr id="4" name="Slide Number Placeholder 3">
            <a:extLst>
              <a:ext uri="{FF2B5EF4-FFF2-40B4-BE49-F238E27FC236}">
                <a16:creationId xmlns:a16="http://schemas.microsoft.com/office/drawing/2014/main" id="{C518B4F3-7630-4FA9-9B67-86B734C39A50}"/>
              </a:ext>
            </a:extLst>
          </p:cNvPr>
          <p:cNvSpPr>
            <a:spLocks noGrp="1"/>
          </p:cNvSpPr>
          <p:nvPr>
            <p:ph type="sldNum" sz="quarter" idx="10"/>
          </p:nvPr>
        </p:nvSpPr>
        <p:spPr/>
        <p:txBody>
          <a:bodyPr/>
          <a:lstStyle/>
          <a:p>
            <a:fld id="{67B19427-F580-D146-B60E-4CADEE75497F}" type="slidenum">
              <a:rPr lang="en-US" smtClean="0"/>
              <a:pPr/>
              <a:t>31</a:t>
            </a:fld>
            <a:endParaRPr lang="en-US" dirty="0"/>
          </a:p>
        </p:txBody>
      </p:sp>
      <p:sp>
        <p:nvSpPr>
          <p:cNvPr id="5" name="Footer Placeholder 4">
            <a:extLst>
              <a:ext uri="{FF2B5EF4-FFF2-40B4-BE49-F238E27FC236}">
                <a16:creationId xmlns:a16="http://schemas.microsoft.com/office/drawing/2014/main" id="{B3BBE0E2-93AB-45B5-9482-95575D5F192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5122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0956-9F47-423E-8466-A98565A064C8}"/>
              </a:ext>
            </a:extLst>
          </p:cNvPr>
          <p:cNvSpPr>
            <a:spLocks noGrp="1"/>
          </p:cNvSpPr>
          <p:nvPr>
            <p:ph type="title"/>
          </p:nvPr>
        </p:nvSpPr>
        <p:spPr/>
        <p:txBody>
          <a:bodyPr/>
          <a:lstStyle/>
          <a:p>
            <a:r>
              <a:rPr lang="en-US" altLang="en-US" b="1" dirty="0">
                <a:solidFill>
                  <a:srgbClr val="006666"/>
                </a:solidFill>
                <a:latin typeface="Calibri" panose="020F0502020204030204" pitchFamily="34" charset="0"/>
                <a:ea typeface="Source Sans Pro" charset="0"/>
                <a:cs typeface="Calibri" panose="020F0502020204030204" pitchFamily="34" charset="0"/>
              </a:rPr>
              <a:t>Do It! 2: High-Low Method </a:t>
            </a:r>
            <a:r>
              <a:rPr lang="en-US" altLang="en-US" sz="2400" dirty="0">
                <a:solidFill>
                  <a:srgbClr val="006666"/>
                </a:solidFill>
                <a:latin typeface="Calibri" panose="020F0502020204030204" pitchFamily="34" charset="0"/>
                <a:ea typeface="Source Sans Pro" charset="0"/>
                <a:cs typeface="Calibri" panose="020F0502020204030204" pitchFamily="34" charset="0"/>
              </a:rPr>
              <a:t>(1 of 4)</a:t>
            </a:r>
            <a:endParaRPr lang="en-US" sz="2400" dirty="0"/>
          </a:p>
        </p:txBody>
      </p:sp>
      <p:sp>
        <p:nvSpPr>
          <p:cNvPr id="3" name="Content Placeholder 2">
            <a:extLst>
              <a:ext uri="{FF2B5EF4-FFF2-40B4-BE49-F238E27FC236}">
                <a16:creationId xmlns:a16="http://schemas.microsoft.com/office/drawing/2014/main" id="{548B6ED2-B900-422C-BDA4-32D212BFBD83}"/>
              </a:ext>
            </a:extLst>
          </p:cNvPr>
          <p:cNvSpPr>
            <a:spLocks noGrp="1"/>
          </p:cNvSpPr>
          <p:nvPr>
            <p:ph sz="quarter" idx="16"/>
          </p:nvPr>
        </p:nvSpPr>
        <p:spPr>
          <a:xfrm>
            <a:off x="304800" y="1828800"/>
            <a:ext cx="8534400" cy="685800"/>
          </a:xfrm>
        </p:spPr>
        <p:txBody>
          <a:bodyPr/>
          <a:lstStyle/>
          <a:p>
            <a:r>
              <a:rPr lang="en-US" altLang="en-US" sz="2400" dirty="0"/>
              <a:t>Byrnes Company accumulates the following data concerning a mixed cost, using units produced as the activity level.</a:t>
            </a:r>
            <a:endParaRPr lang="en-US" sz="2400" dirty="0"/>
          </a:p>
        </p:txBody>
      </p:sp>
      <p:graphicFrame>
        <p:nvGraphicFramePr>
          <p:cNvPr id="8" name="Content Placeholder 7" descr="Table is accessible to screenreaders">
            <a:extLst>
              <a:ext uri="{FF2B5EF4-FFF2-40B4-BE49-F238E27FC236}">
                <a16:creationId xmlns:a16="http://schemas.microsoft.com/office/drawing/2014/main" id="{31B886CD-B046-497C-B104-EC1E94F36204}"/>
              </a:ext>
            </a:extLst>
          </p:cNvPr>
          <p:cNvGraphicFramePr>
            <a:graphicFrameLocks noGrp="1"/>
          </p:cNvGraphicFramePr>
          <p:nvPr>
            <p:ph sz="quarter" idx="17"/>
            <p:extLst>
              <p:ext uri="{D42A27DB-BD31-4B8C-83A1-F6EECF244321}">
                <p14:modId xmlns:p14="http://schemas.microsoft.com/office/powerpoint/2010/main" val="990285077"/>
              </p:ext>
            </p:extLst>
          </p:nvPr>
        </p:nvGraphicFramePr>
        <p:xfrm>
          <a:off x="1051560" y="2590800"/>
          <a:ext cx="6111240" cy="2133600"/>
        </p:xfrm>
        <a:graphic>
          <a:graphicData uri="http://schemas.openxmlformats.org/drawingml/2006/table">
            <a:tbl>
              <a:tblPr firstRow="1" bandRow="1">
                <a:tableStyleId>{2D5ABB26-0587-4C30-8999-92F81FD0307C}</a:tableStyleId>
              </a:tblPr>
              <a:tblGrid>
                <a:gridCol w="2037080">
                  <a:extLst>
                    <a:ext uri="{9D8B030D-6E8A-4147-A177-3AD203B41FA5}">
                      <a16:colId xmlns:a16="http://schemas.microsoft.com/office/drawing/2014/main" val="1503167763"/>
                    </a:ext>
                  </a:extLst>
                </a:gridCol>
                <a:gridCol w="2037080">
                  <a:extLst>
                    <a:ext uri="{9D8B030D-6E8A-4147-A177-3AD203B41FA5}">
                      <a16:colId xmlns:a16="http://schemas.microsoft.com/office/drawing/2014/main" val="3298999321"/>
                    </a:ext>
                  </a:extLst>
                </a:gridCol>
                <a:gridCol w="2037080">
                  <a:extLst>
                    <a:ext uri="{9D8B030D-6E8A-4147-A177-3AD203B41FA5}">
                      <a16:colId xmlns:a16="http://schemas.microsoft.com/office/drawing/2014/main" val="1428456739"/>
                    </a:ext>
                  </a:extLst>
                </a:gridCol>
              </a:tblGrid>
              <a:tr h="355600">
                <a:tc>
                  <a:txBody>
                    <a:bodyPr/>
                    <a:lstStyle/>
                    <a:p>
                      <a:pPr algn="ctr" fontAlgn="b"/>
                      <a:endParaRPr lang="en-US" sz="2000" b="1" i="0" u="none" strike="noStrike" dirty="0">
                        <a:solidFill>
                          <a:srgbClr val="000000"/>
                        </a:solidFill>
                        <a:effectLst/>
                        <a:latin typeface="+mn-lt"/>
                      </a:endParaRPr>
                    </a:p>
                  </a:txBody>
                  <a:tcPr marL="0" marR="0"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1" i="0" u="none" strike="noStrike" dirty="0">
                          <a:solidFill>
                            <a:srgbClr val="000000"/>
                          </a:solidFill>
                          <a:effectLst/>
                          <a:latin typeface="+mn-lt"/>
                        </a:rPr>
                        <a:t>Units Produced</a:t>
                      </a:r>
                    </a:p>
                  </a:txBody>
                  <a:tcPr marL="0" marR="0"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1" i="0" u="none" strike="noStrike" dirty="0">
                          <a:solidFill>
                            <a:srgbClr val="000000"/>
                          </a:solidFill>
                          <a:effectLst/>
                          <a:latin typeface="+mn-lt"/>
                        </a:rPr>
                        <a:t>Total Cost</a:t>
                      </a:r>
                    </a:p>
                  </a:txBody>
                  <a:tcPr marL="0" marR="0"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7609213"/>
                  </a:ext>
                </a:extLst>
              </a:tr>
              <a:tr h="355600">
                <a:tc>
                  <a:txBody>
                    <a:bodyPr/>
                    <a:lstStyle/>
                    <a:p>
                      <a:pPr algn="l" fontAlgn="b"/>
                      <a:r>
                        <a:rPr lang="en-US" sz="2000" u="none" strike="noStrike" dirty="0">
                          <a:effectLst/>
                          <a:latin typeface="+mn-lt"/>
                        </a:rPr>
                        <a:t>March</a:t>
                      </a:r>
                      <a:endParaRPr lang="en-US" sz="2000" b="0" i="0" u="none" strike="noStrike" dirty="0">
                        <a:solidFill>
                          <a:srgbClr val="000000"/>
                        </a:solidFill>
                        <a:effectLst/>
                        <a:latin typeface="+mn-lt"/>
                      </a:endParaRPr>
                    </a:p>
                  </a:txBody>
                  <a:tcPr marL="0" marR="0"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9,800</a:t>
                      </a:r>
                      <a:endParaRPr lang="en-US" sz="2000" b="0" i="0" u="none" strike="noStrike" dirty="0">
                        <a:solidFill>
                          <a:srgbClr val="000000"/>
                        </a:solidFill>
                        <a:effectLst/>
                        <a:latin typeface="+mn-lt"/>
                      </a:endParaRPr>
                    </a:p>
                  </a:txBody>
                  <a:tcPr marL="0" marR="640080"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$14,740</a:t>
                      </a:r>
                      <a:endParaRPr lang="en-US" sz="2000" b="0" i="0" u="none" strike="noStrike" dirty="0">
                        <a:solidFill>
                          <a:srgbClr val="000000"/>
                        </a:solidFill>
                        <a:effectLst/>
                        <a:latin typeface="+mn-lt"/>
                      </a:endParaRPr>
                    </a:p>
                  </a:txBody>
                  <a:tcPr marL="0" marR="182880" marT="423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1532888"/>
                  </a:ext>
                </a:extLst>
              </a:tr>
              <a:tr h="355600">
                <a:tc>
                  <a:txBody>
                    <a:bodyPr/>
                    <a:lstStyle/>
                    <a:p>
                      <a:pPr algn="l" fontAlgn="b"/>
                      <a:r>
                        <a:rPr lang="en-US" sz="2000" u="none" strike="noStrike" dirty="0">
                          <a:effectLst/>
                          <a:latin typeface="+mn-lt"/>
                        </a:rPr>
                        <a:t>April</a:t>
                      </a:r>
                      <a:endParaRPr lang="en-US" sz="2000" b="0" i="0" u="none" strike="noStrike" dirty="0">
                        <a:solidFill>
                          <a:srgbClr val="000000"/>
                        </a:solidFill>
                        <a:effectLst/>
                        <a:latin typeface="+mn-lt"/>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8,500</a:t>
                      </a:r>
                      <a:endParaRPr lang="en-US" sz="2000" b="0" i="0" u="none" strike="noStrike" dirty="0">
                        <a:solidFill>
                          <a:srgbClr val="000000"/>
                        </a:solidFill>
                        <a:effectLst/>
                        <a:latin typeface="+mn-lt"/>
                      </a:endParaRPr>
                    </a:p>
                  </a:txBody>
                  <a:tcPr marL="0" marR="6400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13,250</a:t>
                      </a:r>
                      <a:endParaRPr lang="en-US" sz="2000" b="0" i="0" u="none" strike="noStrike" dirty="0">
                        <a:solidFill>
                          <a:srgbClr val="000000"/>
                        </a:solidFill>
                        <a:effectLst/>
                        <a:latin typeface="+mn-lt"/>
                      </a:endParaRPr>
                    </a:p>
                  </a:txBody>
                  <a:tcPr marL="0" marR="1828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4361118"/>
                  </a:ext>
                </a:extLst>
              </a:tr>
              <a:tr h="355600">
                <a:tc>
                  <a:txBody>
                    <a:bodyPr/>
                    <a:lstStyle/>
                    <a:p>
                      <a:pPr algn="l" fontAlgn="b"/>
                      <a:r>
                        <a:rPr lang="en-US" sz="2000" u="none" strike="noStrike" dirty="0">
                          <a:effectLst/>
                          <a:latin typeface="+mn-lt"/>
                        </a:rPr>
                        <a:t>May</a:t>
                      </a:r>
                      <a:endParaRPr lang="en-US" sz="2000" b="0" i="0" u="none" strike="noStrike" dirty="0">
                        <a:solidFill>
                          <a:srgbClr val="000000"/>
                        </a:solidFill>
                        <a:effectLst/>
                        <a:latin typeface="+mn-lt"/>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7,000</a:t>
                      </a:r>
                      <a:endParaRPr lang="en-US" sz="2000" b="0" i="0" u="none" strike="noStrike" dirty="0">
                        <a:solidFill>
                          <a:srgbClr val="000000"/>
                        </a:solidFill>
                        <a:effectLst/>
                        <a:latin typeface="+mn-lt"/>
                      </a:endParaRPr>
                    </a:p>
                  </a:txBody>
                  <a:tcPr marL="0" marR="6400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11,100</a:t>
                      </a:r>
                      <a:endParaRPr lang="en-US" sz="2000" b="0" i="0" u="none" strike="noStrike" dirty="0">
                        <a:solidFill>
                          <a:srgbClr val="000000"/>
                        </a:solidFill>
                        <a:effectLst/>
                        <a:latin typeface="+mn-lt"/>
                      </a:endParaRPr>
                    </a:p>
                  </a:txBody>
                  <a:tcPr marL="0" marR="1828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95823821"/>
                  </a:ext>
                </a:extLst>
              </a:tr>
              <a:tr h="355600">
                <a:tc>
                  <a:txBody>
                    <a:bodyPr/>
                    <a:lstStyle/>
                    <a:p>
                      <a:pPr algn="l" fontAlgn="b"/>
                      <a:r>
                        <a:rPr lang="en-US" sz="2000" u="none" strike="noStrike" dirty="0">
                          <a:effectLst/>
                          <a:latin typeface="+mn-lt"/>
                        </a:rPr>
                        <a:t>June</a:t>
                      </a:r>
                      <a:endParaRPr lang="en-US" sz="2000" b="0" i="0" u="none" strike="noStrike" dirty="0">
                        <a:solidFill>
                          <a:srgbClr val="000000"/>
                        </a:solidFill>
                        <a:effectLst/>
                        <a:latin typeface="+mn-lt"/>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7,600</a:t>
                      </a:r>
                      <a:endParaRPr lang="en-US" sz="2000" b="0" i="0" u="none" strike="noStrike" dirty="0">
                        <a:solidFill>
                          <a:srgbClr val="000000"/>
                        </a:solidFill>
                        <a:effectLst/>
                        <a:latin typeface="+mn-lt"/>
                      </a:endParaRPr>
                    </a:p>
                  </a:txBody>
                  <a:tcPr marL="0" marR="6400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12,000</a:t>
                      </a:r>
                      <a:endParaRPr lang="en-US" sz="2000" b="0" i="0" u="none" strike="noStrike" dirty="0">
                        <a:solidFill>
                          <a:srgbClr val="000000"/>
                        </a:solidFill>
                        <a:effectLst/>
                        <a:latin typeface="+mn-lt"/>
                      </a:endParaRPr>
                    </a:p>
                  </a:txBody>
                  <a:tcPr marL="0" marR="1828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74659282"/>
                  </a:ext>
                </a:extLst>
              </a:tr>
              <a:tr h="355600">
                <a:tc>
                  <a:txBody>
                    <a:bodyPr/>
                    <a:lstStyle/>
                    <a:p>
                      <a:pPr algn="l" fontAlgn="b"/>
                      <a:r>
                        <a:rPr lang="en-US" sz="2000" u="none" strike="noStrike" dirty="0">
                          <a:effectLst/>
                          <a:latin typeface="+mn-lt"/>
                        </a:rPr>
                        <a:t>July</a:t>
                      </a:r>
                      <a:endParaRPr lang="en-US" sz="2000" b="0" i="0" u="none" strike="noStrike" dirty="0">
                        <a:solidFill>
                          <a:srgbClr val="000000"/>
                        </a:solidFill>
                        <a:effectLst/>
                        <a:latin typeface="+mn-lt"/>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8,100</a:t>
                      </a:r>
                      <a:endParaRPr lang="en-US" sz="2000" b="0" i="0" u="none" strike="noStrike" dirty="0">
                        <a:solidFill>
                          <a:srgbClr val="000000"/>
                        </a:solidFill>
                        <a:effectLst/>
                        <a:latin typeface="+mn-lt"/>
                      </a:endParaRPr>
                    </a:p>
                  </a:txBody>
                  <a:tcPr marL="0" marR="6400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12,460</a:t>
                      </a:r>
                      <a:endParaRPr lang="en-US" sz="2000" b="0" i="0" u="none" strike="noStrike" dirty="0">
                        <a:solidFill>
                          <a:srgbClr val="000000"/>
                        </a:solidFill>
                        <a:effectLst/>
                        <a:latin typeface="+mn-lt"/>
                      </a:endParaRPr>
                    </a:p>
                  </a:txBody>
                  <a:tcPr marL="0" marR="1828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66574299"/>
                  </a:ext>
                </a:extLst>
              </a:tr>
            </a:tbl>
          </a:graphicData>
        </a:graphic>
      </p:graphicFrame>
      <p:sp>
        <p:nvSpPr>
          <p:cNvPr id="5" name="Content Placeholder 4">
            <a:extLst>
              <a:ext uri="{FF2B5EF4-FFF2-40B4-BE49-F238E27FC236}">
                <a16:creationId xmlns:a16="http://schemas.microsoft.com/office/drawing/2014/main" id="{216E78CD-5B7C-4421-B656-19534620D75D}"/>
              </a:ext>
            </a:extLst>
          </p:cNvPr>
          <p:cNvSpPr>
            <a:spLocks noGrp="1"/>
          </p:cNvSpPr>
          <p:nvPr>
            <p:ph sz="quarter" idx="18"/>
          </p:nvPr>
        </p:nvSpPr>
        <p:spPr>
          <a:xfrm>
            <a:off x="313266" y="4953000"/>
            <a:ext cx="8678333" cy="1295400"/>
          </a:xfrm>
        </p:spPr>
        <p:txBody>
          <a:bodyPr/>
          <a:lstStyle/>
          <a:p>
            <a:pPr marL="12700"/>
            <a:r>
              <a:rPr lang="en-US" altLang="en-US" sz="2400" dirty="0"/>
              <a:t>a. Compute variable-cost and fixed-cost elements using this method.</a:t>
            </a:r>
          </a:p>
          <a:p>
            <a:pPr marL="12700"/>
            <a:r>
              <a:rPr lang="en-US" sz="2400" dirty="0"/>
              <a:t>b. Using information from part (a), write the cost formula.</a:t>
            </a:r>
          </a:p>
          <a:p>
            <a:pPr marL="12700"/>
            <a:r>
              <a:rPr lang="en-US" altLang="en-US" sz="2400" dirty="0"/>
              <a:t>c. Estimate total cost if the company produces 8,000 units.</a:t>
            </a:r>
            <a:endParaRPr lang="en-US" sz="2400" dirty="0"/>
          </a:p>
        </p:txBody>
      </p:sp>
      <p:sp>
        <p:nvSpPr>
          <p:cNvPr id="6" name="Slide Number Placeholder 5">
            <a:extLst>
              <a:ext uri="{FF2B5EF4-FFF2-40B4-BE49-F238E27FC236}">
                <a16:creationId xmlns:a16="http://schemas.microsoft.com/office/drawing/2014/main" id="{5347B840-F802-43E2-9F49-D6732EEBE764}"/>
              </a:ext>
            </a:extLst>
          </p:cNvPr>
          <p:cNvSpPr>
            <a:spLocks noGrp="1"/>
          </p:cNvSpPr>
          <p:nvPr>
            <p:ph type="sldNum" sz="quarter" idx="10"/>
          </p:nvPr>
        </p:nvSpPr>
        <p:spPr/>
        <p:txBody>
          <a:bodyPr/>
          <a:lstStyle/>
          <a:p>
            <a:fld id="{67B19427-F580-D146-B60E-4CADEE75497F}" type="slidenum">
              <a:rPr lang="en-US" smtClean="0"/>
              <a:pPr/>
              <a:t>32</a:t>
            </a:fld>
            <a:endParaRPr lang="en-US" dirty="0"/>
          </a:p>
        </p:txBody>
      </p:sp>
      <p:sp>
        <p:nvSpPr>
          <p:cNvPr id="7" name="Footer Placeholder 6">
            <a:extLst>
              <a:ext uri="{FF2B5EF4-FFF2-40B4-BE49-F238E27FC236}">
                <a16:creationId xmlns:a16="http://schemas.microsoft.com/office/drawing/2014/main" id="{943300B6-75BB-4245-887A-9D78340C9D3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165917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41A83-2889-484C-ADB8-A6B595380E15}"/>
              </a:ext>
            </a:extLst>
          </p:cNvPr>
          <p:cNvSpPr>
            <a:spLocks noGrp="1"/>
          </p:cNvSpPr>
          <p:nvPr>
            <p:ph type="title"/>
          </p:nvPr>
        </p:nvSpPr>
        <p:spPr/>
        <p:txBody>
          <a:bodyPr/>
          <a:lstStyle/>
          <a:p>
            <a:r>
              <a:rPr lang="en-US" altLang="en-US" b="1" dirty="0">
                <a:solidFill>
                  <a:srgbClr val="006666"/>
                </a:solidFill>
                <a:latin typeface="Calibri" panose="020F0502020204030204" pitchFamily="34" charset="0"/>
                <a:ea typeface="Source Sans Pro" charset="0"/>
                <a:cs typeface="Calibri" panose="020F0502020204030204" pitchFamily="34" charset="0"/>
              </a:rPr>
              <a:t>Do It! 2: High-Low Method </a:t>
            </a:r>
            <a:r>
              <a:rPr lang="en-US" altLang="en-US" sz="2400" dirty="0">
                <a:solidFill>
                  <a:srgbClr val="006666"/>
                </a:solidFill>
                <a:latin typeface="Calibri" panose="020F0502020204030204" pitchFamily="34" charset="0"/>
                <a:ea typeface="Source Sans Pro" charset="0"/>
                <a:cs typeface="Calibri" panose="020F0502020204030204" pitchFamily="34" charset="0"/>
              </a:rPr>
              <a:t>(2 of 4)</a:t>
            </a:r>
            <a:endParaRPr lang="en-US" dirty="0"/>
          </a:p>
        </p:txBody>
      </p:sp>
      <p:graphicFrame>
        <p:nvGraphicFramePr>
          <p:cNvPr id="12" name="Content Placeholder 11" descr="Table is accessible to screenreaders">
            <a:extLst>
              <a:ext uri="{FF2B5EF4-FFF2-40B4-BE49-F238E27FC236}">
                <a16:creationId xmlns:a16="http://schemas.microsoft.com/office/drawing/2014/main" id="{7F4A13BC-B585-4D43-A399-518119ED4B3F}"/>
              </a:ext>
            </a:extLst>
          </p:cNvPr>
          <p:cNvGraphicFramePr>
            <a:graphicFrameLocks noGrp="1"/>
          </p:cNvGraphicFramePr>
          <p:nvPr>
            <p:ph sz="quarter" idx="16"/>
            <p:extLst>
              <p:ext uri="{D42A27DB-BD31-4B8C-83A1-F6EECF244321}">
                <p14:modId xmlns:p14="http://schemas.microsoft.com/office/powerpoint/2010/main" val="2195938145"/>
              </p:ext>
            </p:extLst>
          </p:nvPr>
        </p:nvGraphicFramePr>
        <p:xfrm>
          <a:off x="1600200" y="1830388"/>
          <a:ext cx="5943600" cy="2225040"/>
        </p:xfrm>
        <a:graphic>
          <a:graphicData uri="http://schemas.openxmlformats.org/drawingml/2006/table">
            <a:tbl>
              <a:tblPr firstRow="1" bandRow="1">
                <a:tableStyleId>{2D5ABB26-0587-4C30-8999-92F81FD0307C}</a:tableStyleId>
              </a:tblPr>
              <a:tblGrid>
                <a:gridCol w="1981200">
                  <a:extLst>
                    <a:ext uri="{9D8B030D-6E8A-4147-A177-3AD203B41FA5}">
                      <a16:colId xmlns:a16="http://schemas.microsoft.com/office/drawing/2014/main" val="2821809012"/>
                    </a:ext>
                  </a:extLst>
                </a:gridCol>
                <a:gridCol w="1981200">
                  <a:extLst>
                    <a:ext uri="{9D8B030D-6E8A-4147-A177-3AD203B41FA5}">
                      <a16:colId xmlns:a16="http://schemas.microsoft.com/office/drawing/2014/main" val="4009024901"/>
                    </a:ext>
                  </a:extLst>
                </a:gridCol>
                <a:gridCol w="1981200">
                  <a:extLst>
                    <a:ext uri="{9D8B030D-6E8A-4147-A177-3AD203B41FA5}">
                      <a16:colId xmlns:a16="http://schemas.microsoft.com/office/drawing/2014/main" val="2380750358"/>
                    </a:ext>
                  </a:extLst>
                </a:gridCol>
              </a:tblGrid>
              <a:tr h="370840">
                <a:tc>
                  <a:txBody>
                    <a:bodyPr/>
                    <a:lstStyle/>
                    <a:p>
                      <a:pPr algn="ctr" fontAlgn="b"/>
                      <a:endParaRPr lang="en-US" sz="2000" b="1" i="0" u="none" strike="noStrike" dirty="0">
                        <a:solidFill>
                          <a:srgbClr val="000000"/>
                        </a:solidFill>
                        <a:effectLst/>
                        <a:latin typeface="+mn-lt"/>
                      </a:endParaRPr>
                    </a:p>
                  </a:txBody>
                  <a:tcPr marL="0" marR="0" marT="4235" marB="0" anchor="b"/>
                </a:tc>
                <a:tc>
                  <a:txBody>
                    <a:bodyPr/>
                    <a:lstStyle/>
                    <a:p>
                      <a:pPr algn="ctr" fontAlgn="b"/>
                      <a:r>
                        <a:rPr lang="en-US" sz="2000" b="1" i="0" u="none" strike="noStrike" dirty="0">
                          <a:solidFill>
                            <a:srgbClr val="000000"/>
                          </a:solidFill>
                          <a:effectLst/>
                          <a:latin typeface="+mn-lt"/>
                        </a:rPr>
                        <a:t>Units Produced</a:t>
                      </a:r>
                    </a:p>
                  </a:txBody>
                  <a:tcPr marL="0" marR="0" marT="4235" marB="0" anchor="b">
                    <a:lnB w="12700" cap="flat" cmpd="sng" algn="ctr">
                      <a:solidFill>
                        <a:schemeClr val="tx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mn-lt"/>
                        </a:rPr>
                        <a:t>Total Cost</a:t>
                      </a:r>
                    </a:p>
                  </a:txBody>
                  <a:tcPr marL="0" marR="0" marT="423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9847402"/>
                  </a:ext>
                </a:extLst>
              </a:tr>
              <a:tr h="370840">
                <a:tc>
                  <a:txBody>
                    <a:bodyPr/>
                    <a:lstStyle/>
                    <a:p>
                      <a:pPr algn="l" fontAlgn="b"/>
                      <a:r>
                        <a:rPr lang="en-US" sz="2000" u="none" strike="noStrike" dirty="0">
                          <a:effectLst/>
                          <a:latin typeface="+mn-lt"/>
                        </a:rPr>
                        <a:t>March</a:t>
                      </a:r>
                      <a:endParaRPr lang="en-US" sz="2000" b="0" i="0" u="none" strike="noStrike" dirty="0">
                        <a:solidFill>
                          <a:srgbClr val="000000"/>
                        </a:solidFill>
                        <a:effectLst/>
                        <a:latin typeface="+mn-lt"/>
                      </a:endParaRPr>
                    </a:p>
                  </a:txBody>
                  <a:tcPr marL="0" marR="0" marT="4235" marB="0" anchor="b"/>
                </a:tc>
                <a:tc>
                  <a:txBody>
                    <a:bodyPr/>
                    <a:lstStyle/>
                    <a:p>
                      <a:pPr algn="r" fontAlgn="b"/>
                      <a:r>
                        <a:rPr lang="en-US" sz="2000" u="none" strike="noStrike" dirty="0">
                          <a:effectLst/>
                          <a:latin typeface="+mn-lt"/>
                        </a:rPr>
                        <a:t>9,800</a:t>
                      </a:r>
                      <a:endParaRPr lang="en-US" sz="2000" b="0" i="0" u="none" strike="noStrike" dirty="0">
                        <a:solidFill>
                          <a:srgbClr val="000000"/>
                        </a:solidFill>
                        <a:effectLst/>
                        <a:latin typeface="+mn-lt"/>
                      </a:endParaRPr>
                    </a:p>
                  </a:txBody>
                  <a:tcPr marL="0" marR="640080" marT="4235" marB="0" anchor="b">
                    <a:lnT w="12700" cap="flat" cmpd="sng" algn="ctr">
                      <a:solidFill>
                        <a:schemeClr val="tx1"/>
                      </a:solidFill>
                      <a:prstDash val="solid"/>
                      <a:round/>
                      <a:headEnd type="none" w="med" len="med"/>
                      <a:tailEnd type="none" w="med" len="med"/>
                    </a:lnT>
                  </a:tcPr>
                </a:tc>
                <a:tc>
                  <a:txBody>
                    <a:bodyPr/>
                    <a:lstStyle/>
                    <a:p>
                      <a:pPr algn="r" fontAlgn="b"/>
                      <a:r>
                        <a:rPr lang="en-US" sz="2000" u="none" strike="noStrike" dirty="0">
                          <a:effectLst/>
                          <a:latin typeface="+mn-lt"/>
                        </a:rPr>
                        <a:t>$14,740</a:t>
                      </a:r>
                      <a:endParaRPr lang="en-US" sz="2000" b="0" i="0" u="none" strike="noStrike" dirty="0">
                        <a:solidFill>
                          <a:srgbClr val="000000"/>
                        </a:solidFill>
                        <a:effectLst/>
                        <a:latin typeface="+mn-lt"/>
                      </a:endParaRPr>
                    </a:p>
                  </a:txBody>
                  <a:tcPr marL="0" marR="182880" marT="423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85455995"/>
                  </a:ext>
                </a:extLst>
              </a:tr>
              <a:tr h="370840">
                <a:tc>
                  <a:txBody>
                    <a:bodyPr/>
                    <a:lstStyle/>
                    <a:p>
                      <a:pPr algn="l" fontAlgn="b"/>
                      <a:r>
                        <a:rPr lang="en-US" sz="2000" u="none" strike="noStrike" dirty="0">
                          <a:effectLst/>
                          <a:latin typeface="+mn-lt"/>
                        </a:rPr>
                        <a:t>April</a:t>
                      </a:r>
                      <a:endParaRPr lang="en-US" sz="2000" b="0" i="0" u="none" strike="noStrike" dirty="0">
                        <a:solidFill>
                          <a:srgbClr val="000000"/>
                        </a:solidFill>
                        <a:effectLst/>
                        <a:latin typeface="+mn-lt"/>
                      </a:endParaRPr>
                    </a:p>
                  </a:txBody>
                  <a:tcPr marL="0" marR="0" marT="0" marB="0" anchor="b"/>
                </a:tc>
                <a:tc>
                  <a:txBody>
                    <a:bodyPr/>
                    <a:lstStyle/>
                    <a:p>
                      <a:pPr algn="r" fontAlgn="b"/>
                      <a:r>
                        <a:rPr lang="en-US" sz="2000" u="none" strike="noStrike" dirty="0">
                          <a:effectLst/>
                          <a:latin typeface="+mn-lt"/>
                        </a:rPr>
                        <a:t>8,500</a:t>
                      </a:r>
                      <a:endParaRPr lang="en-US" sz="2000" b="0" i="0" u="none" strike="noStrike" dirty="0">
                        <a:solidFill>
                          <a:srgbClr val="000000"/>
                        </a:solidFill>
                        <a:effectLst/>
                        <a:latin typeface="+mn-lt"/>
                      </a:endParaRPr>
                    </a:p>
                  </a:txBody>
                  <a:tcPr marL="0" marR="640080" marT="0" marB="0" anchor="b"/>
                </a:tc>
                <a:tc>
                  <a:txBody>
                    <a:bodyPr/>
                    <a:lstStyle/>
                    <a:p>
                      <a:pPr algn="r" fontAlgn="b"/>
                      <a:r>
                        <a:rPr lang="en-US" sz="2000" u="none" strike="noStrike" dirty="0">
                          <a:effectLst/>
                          <a:latin typeface="+mn-lt"/>
                        </a:rPr>
                        <a:t>13,250</a:t>
                      </a:r>
                      <a:endParaRPr lang="en-US" sz="2000" b="0" i="0" u="none" strike="noStrike" dirty="0">
                        <a:solidFill>
                          <a:srgbClr val="000000"/>
                        </a:solidFill>
                        <a:effectLst/>
                        <a:latin typeface="+mn-lt"/>
                      </a:endParaRPr>
                    </a:p>
                  </a:txBody>
                  <a:tcPr marL="0" marR="182880" marT="0" marB="0" anchor="b"/>
                </a:tc>
                <a:extLst>
                  <a:ext uri="{0D108BD9-81ED-4DB2-BD59-A6C34878D82A}">
                    <a16:rowId xmlns:a16="http://schemas.microsoft.com/office/drawing/2014/main" val="1215081016"/>
                  </a:ext>
                </a:extLst>
              </a:tr>
              <a:tr h="370840">
                <a:tc>
                  <a:txBody>
                    <a:bodyPr/>
                    <a:lstStyle/>
                    <a:p>
                      <a:pPr algn="l" fontAlgn="b"/>
                      <a:r>
                        <a:rPr lang="en-US" sz="2000" u="none" strike="noStrike" dirty="0">
                          <a:effectLst/>
                          <a:latin typeface="+mn-lt"/>
                        </a:rPr>
                        <a:t>May</a:t>
                      </a:r>
                      <a:endParaRPr lang="en-US" sz="2000" b="0" i="0" u="none" strike="noStrike" dirty="0">
                        <a:solidFill>
                          <a:srgbClr val="000000"/>
                        </a:solidFill>
                        <a:effectLst/>
                        <a:latin typeface="+mn-lt"/>
                      </a:endParaRPr>
                    </a:p>
                  </a:txBody>
                  <a:tcPr marL="0" marR="0" marT="0" marB="0" anchor="b"/>
                </a:tc>
                <a:tc>
                  <a:txBody>
                    <a:bodyPr/>
                    <a:lstStyle/>
                    <a:p>
                      <a:pPr algn="r" fontAlgn="b"/>
                      <a:r>
                        <a:rPr lang="en-US" sz="2000" u="none" strike="noStrike" dirty="0">
                          <a:effectLst/>
                          <a:latin typeface="+mn-lt"/>
                        </a:rPr>
                        <a:t>7,000</a:t>
                      </a:r>
                      <a:endParaRPr lang="en-US" sz="2000" b="0" i="0" u="none" strike="noStrike" dirty="0">
                        <a:solidFill>
                          <a:srgbClr val="000000"/>
                        </a:solidFill>
                        <a:effectLst/>
                        <a:latin typeface="+mn-lt"/>
                      </a:endParaRPr>
                    </a:p>
                  </a:txBody>
                  <a:tcPr marL="0" marR="640080" marT="0" marB="0" anchor="b"/>
                </a:tc>
                <a:tc>
                  <a:txBody>
                    <a:bodyPr/>
                    <a:lstStyle/>
                    <a:p>
                      <a:pPr algn="r" fontAlgn="b"/>
                      <a:r>
                        <a:rPr lang="en-US" sz="2000" u="none" strike="noStrike" dirty="0">
                          <a:effectLst/>
                          <a:latin typeface="+mn-lt"/>
                        </a:rPr>
                        <a:t>11,100</a:t>
                      </a:r>
                      <a:endParaRPr lang="en-US" sz="2000" b="0" i="0" u="none" strike="noStrike" dirty="0">
                        <a:solidFill>
                          <a:srgbClr val="000000"/>
                        </a:solidFill>
                        <a:effectLst/>
                        <a:latin typeface="+mn-lt"/>
                      </a:endParaRPr>
                    </a:p>
                  </a:txBody>
                  <a:tcPr marL="0" marR="182880" marT="0" marB="0" anchor="b"/>
                </a:tc>
                <a:extLst>
                  <a:ext uri="{0D108BD9-81ED-4DB2-BD59-A6C34878D82A}">
                    <a16:rowId xmlns:a16="http://schemas.microsoft.com/office/drawing/2014/main" val="2600927573"/>
                  </a:ext>
                </a:extLst>
              </a:tr>
              <a:tr h="370840">
                <a:tc>
                  <a:txBody>
                    <a:bodyPr/>
                    <a:lstStyle/>
                    <a:p>
                      <a:pPr algn="l" fontAlgn="b"/>
                      <a:r>
                        <a:rPr lang="en-US" sz="2000" u="none" strike="noStrike" dirty="0">
                          <a:effectLst/>
                          <a:latin typeface="+mn-lt"/>
                        </a:rPr>
                        <a:t>June</a:t>
                      </a:r>
                      <a:endParaRPr lang="en-US" sz="2000" b="0" i="0" u="none" strike="noStrike" dirty="0">
                        <a:solidFill>
                          <a:srgbClr val="000000"/>
                        </a:solidFill>
                        <a:effectLst/>
                        <a:latin typeface="+mn-lt"/>
                      </a:endParaRPr>
                    </a:p>
                  </a:txBody>
                  <a:tcPr marL="0" marR="0" marT="0" marB="0" anchor="b"/>
                </a:tc>
                <a:tc>
                  <a:txBody>
                    <a:bodyPr/>
                    <a:lstStyle/>
                    <a:p>
                      <a:pPr algn="r" fontAlgn="b"/>
                      <a:r>
                        <a:rPr lang="en-US" sz="2000" u="none" strike="noStrike" dirty="0">
                          <a:effectLst/>
                          <a:latin typeface="+mn-lt"/>
                        </a:rPr>
                        <a:t>7,600</a:t>
                      </a:r>
                      <a:endParaRPr lang="en-US" sz="2000" b="0" i="0" u="none" strike="noStrike" dirty="0">
                        <a:solidFill>
                          <a:srgbClr val="000000"/>
                        </a:solidFill>
                        <a:effectLst/>
                        <a:latin typeface="+mn-lt"/>
                      </a:endParaRPr>
                    </a:p>
                  </a:txBody>
                  <a:tcPr marL="0" marR="640080" marT="0" marB="0" anchor="b"/>
                </a:tc>
                <a:tc>
                  <a:txBody>
                    <a:bodyPr/>
                    <a:lstStyle/>
                    <a:p>
                      <a:pPr algn="r" fontAlgn="b"/>
                      <a:r>
                        <a:rPr lang="en-US" sz="2000" u="none" strike="noStrike" dirty="0">
                          <a:effectLst/>
                          <a:latin typeface="+mn-lt"/>
                        </a:rPr>
                        <a:t>12,000</a:t>
                      </a:r>
                      <a:endParaRPr lang="en-US" sz="2000" b="0" i="0" u="none" strike="noStrike" dirty="0">
                        <a:solidFill>
                          <a:srgbClr val="000000"/>
                        </a:solidFill>
                        <a:effectLst/>
                        <a:latin typeface="+mn-lt"/>
                      </a:endParaRPr>
                    </a:p>
                  </a:txBody>
                  <a:tcPr marL="0" marR="182880" marT="0" marB="0" anchor="b"/>
                </a:tc>
                <a:extLst>
                  <a:ext uri="{0D108BD9-81ED-4DB2-BD59-A6C34878D82A}">
                    <a16:rowId xmlns:a16="http://schemas.microsoft.com/office/drawing/2014/main" val="2044276562"/>
                  </a:ext>
                </a:extLst>
              </a:tr>
              <a:tr h="370840">
                <a:tc>
                  <a:txBody>
                    <a:bodyPr/>
                    <a:lstStyle/>
                    <a:p>
                      <a:pPr algn="l" fontAlgn="b"/>
                      <a:r>
                        <a:rPr lang="en-US" sz="2000" u="none" strike="noStrike" dirty="0">
                          <a:effectLst/>
                          <a:latin typeface="+mn-lt"/>
                        </a:rPr>
                        <a:t>July</a:t>
                      </a:r>
                      <a:endParaRPr lang="en-US" sz="2000" b="0" i="0" u="none" strike="noStrike" dirty="0">
                        <a:solidFill>
                          <a:srgbClr val="000000"/>
                        </a:solidFill>
                        <a:effectLst/>
                        <a:latin typeface="+mn-lt"/>
                      </a:endParaRPr>
                    </a:p>
                  </a:txBody>
                  <a:tcPr marL="0" marR="0" marT="0" marB="0" anchor="b"/>
                </a:tc>
                <a:tc>
                  <a:txBody>
                    <a:bodyPr/>
                    <a:lstStyle/>
                    <a:p>
                      <a:pPr algn="r" fontAlgn="b"/>
                      <a:r>
                        <a:rPr lang="en-US" sz="2000" u="none" strike="noStrike" dirty="0">
                          <a:effectLst/>
                          <a:latin typeface="+mn-lt"/>
                        </a:rPr>
                        <a:t>8,100</a:t>
                      </a:r>
                      <a:endParaRPr lang="en-US" sz="2000" b="0" i="0" u="none" strike="noStrike" dirty="0">
                        <a:solidFill>
                          <a:srgbClr val="000000"/>
                        </a:solidFill>
                        <a:effectLst/>
                        <a:latin typeface="+mn-lt"/>
                      </a:endParaRPr>
                    </a:p>
                  </a:txBody>
                  <a:tcPr marL="0" marR="640080" marT="0" marB="0" anchor="b"/>
                </a:tc>
                <a:tc>
                  <a:txBody>
                    <a:bodyPr/>
                    <a:lstStyle/>
                    <a:p>
                      <a:pPr algn="r" fontAlgn="b"/>
                      <a:r>
                        <a:rPr lang="en-US" sz="2000" u="none" strike="noStrike" dirty="0">
                          <a:effectLst/>
                          <a:latin typeface="+mn-lt"/>
                        </a:rPr>
                        <a:t>12,460</a:t>
                      </a:r>
                      <a:endParaRPr lang="en-US" sz="2000" b="0" i="0" u="none" strike="noStrike" dirty="0">
                        <a:solidFill>
                          <a:srgbClr val="000000"/>
                        </a:solidFill>
                        <a:effectLst/>
                        <a:latin typeface="+mn-lt"/>
                      </a:endParaRPr>
                    </a:p>
                  </a:txBody>
                  <a:tcPr marL="0" marR="182880" marT="0" marB="0" anchor="b"/>
                </a:tc>
                <a:extLst>
                  <a:ext uri="{0D108BD9-81ED-4DB2-BD59-A6C34878D82A}">
                    <a16:rowId xmlns:a16="http://schemas.microsoft.com/office/drawing/2014/main" val="916853126"/>
                  </a:ext>
                </a:extLst>
              </a:tr>
            </a:tbl>
          </a:graphicData>
        </a:graphic>
      </p:graphicFrame>
      <p:sp>
        <p:nvSpPr>
          <p:cNvPr id="4" name="Content Placeholder 3">
            <a:extLst>
              <a:ext uri="{FF2B5EF4-FFF2-40B4-BE49-F238E27FC236}">
                <a16:creationId xmlns:a16="http://schemas.microsoft.com/office/drawing/2014/main" id="{50DF46F5-0813-48B1-AA45-39E248767CE6}"/>
              </a:ext>
            </a:extLst>
          </p:cNvPr>
          <p:cNvSpPr>
            <a:spLocks noGrp="1"/>
          </p:cNvSpPr>
          <p:nvPr>
            <p:ph sz="quarter" idx="17"/>
          </p:nvPr>
        </p:nvSpPr>
        <p:spPr>
          <a:xfrm>
            <a:off x="304800" y="4191000"/>
            <a:ext cx="8534400" cy="347377"/>
          </a:xfrm>
        </p:spPr>
        <p:txBody>
          <a:bodyPr/>
          <a:lstStyle/>
          <a:p>
            <a:r>
              <a:rPr lang="en-US" altLang="en-US" sz="2200" dirty="0"/>
              <a:t>a. Compute variable-cost and fixed-cost elements using this method.</a:t>
            </a:r>
            <a:endParaRPr lang="en-US" sz="2200" dirty="0"/>
          </a:p>
        </p:txBody>
      </p:sp>
      <p:graphicFrame>
        <p:nvGraphicFramePr>
          <p:cNvPr id="14" name="Content Placeholder 13" descr="Variable cost: (14,740 minus $11,100) over (9,800 minus 7,000) = $1.30 per unit">
            <a:extLst>
              <a:ext uri="{FF2B5EF4-FFF2-40B4-BE49-F238E27FC236}">
                <a16:creationId xmlns:a16="http://schemas.microsoft.com/office/drawing/2014/main" id="{732A1900-3888-4C79-83AA-1D63E388D87B}"/>
              </a:ext>
            </a:extLst>
          </p:cNvPr>
          <p:cNvGraphicFramePr>
            <a:graphicFrameLocks noGrp="1" noChangeAspect="1"/>
          </p:cNvGraphicFramePr>
          <p:nvPr>
            <p:ph sz="quarter" idx="18"/>
            <p:extLst>
              <p:ext uri="{D42A27DB-BD31-4B8C-83A1-F6EECF244321}">
                <p14:modId xmlns:p14="http://schemas.microsoft.com/office/powerpoint/2010/main" val="612303670"/>
              </p:ext>
            </p:extLst>
          </p:nvPr>
        </p:nvGraphicFramePr>
        <p:xfrm>
          <a:off x="1052513" y="4619625"/>
          <a:ext cx="5957887" cy="839788"/>
        </p:xfrm>
        <a:graphic>
          <a:graphicData uri="http://schemas.openxmlformats.org/presentationml/2006/ole">
            <mc:AlternateContent xmlns:mc="http://schemas.openxmlformats.org/markup-compatibility/2006">
              <mc:Choice xmlns:v="urn:schemas-microsoft-com:vml" Requires="v">
                <p:oleObj spid="_x0000_s7619" name="Equation" r:id="rId3" imgW="5410080" imgH="761760" progId="Equation.DSMT4">
                  <p:embed/>
                </p:oleObj>
              </mc:Choice>
              <mc:Fallback>
                <p:oleObj name="Equation" r:id="rId3" imgW="5410080" imgH="761760" progId="Equation.DSMT4">
                  <p:embed/>
                  <p:pic>
                    <p:nvPicPr>
                      <p:cNvPr id="13" name="Object 12">
                        <a:extLst>
                          <a:ext uri="{FF2B5EF4-FFF2-40B4-BE49-F238E27FC236}">
                            <a16:creationId xmlns:a16="http://schemas.microsoft.com/office/drawing/2014/main" id="{81388DE2-F34F-4F4D-BDBA-701AD9AFC922}"/>
                          </a:ext>
                        </a:extLst>
                      </p:cNvPr>
                      <p:cNvPicPr/>
                      <p:nvPr/>
                    </p:nvPicPr>
                    <p:blipFill>
                      <a:blip r:embed="rId4"/>
                      <a:stretch>
                        <a:fillRect/>
                      </a:stretch>
                    </p:blipFill>
                    <p:spPr>
                      <a:xfrm>
                        <a:off x="1052513" y="4619625"/>
                        <a:ext cx="5957887" cy="839788"/>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BC4A17B3-D69A-411C-A9F3-1ED80C68F881}"/>
              </a:ext>
            </a:extLst>
          </p:cNvPr>
          <p:cNvSpPr>
            <a:spLocks noGrp="1"/>
          </p:cNvSpPr>
          <p:nvPr>
            <p:ph sz="quarter" idx="19"/>
          </p:nvPr>
        </p:nvSpPr>
        <p:spPr>
          <a:xfrm>
            <a:off x="1052870" y="5486400"/>
            <a:ext cx="7786330" cy="387594"/>
          </a:xfrm>
        </p:spPr>
        <p:txBody>
          <a:bodyPr/>
          <a:lstStyle/>
          <a:p>
            <a:r>
              <a:rPr lang="en-US" altLang="en-US" sz="2200" b="1" dirty="0"/>
              <a:t>Fixed cost</a:t>
            </a:r>
            <a:r>
              <a:rPr lang="en-US" altLang="en-US" sz="2200" dirty="0"/>
              <a:t>: $14,740 − $12,740 ($1.30 × 9,800 units) = </a:t>
            </a:r>
            <a:r>
              <a:rPr lang="en-US" altLang="en-US" sz="2200" b="1" dirty="0">
                <a:solidFill>
                  <a:srgbClr val="990000"/>
                </a:solidFill>
              </a:rPr>
              <a:t>$2,000</a:t>
            </a:r>
            <a:endParaRPr lang="en-US" sz="2200" dirty="0"/>
          </a:p>
        </p:txBody>
      </p:sp>
      <p:sp>
        <p:nvSpPr>
          <p:cNvPr id="7" name="Content Placeholder 6">
            <a:extLst>
              <a:ext uri="{FF2B5EF4-FFF2-40B4-BE49-F238E27FC236}">
                <a16:creationId xmlns:a16="http://schemas.microsoft.com/office/drawing/2014/main" id="{843D0051-DBBC-491C-8B08-FB826F2A23FE}"/>
              </a:ext>
            </a:extLst>
          </p:cNvPr>
          <p:cNvSpPr>
            <a:spLocks noGrp="1"/>
          </p:cNvSpPr>
          <p:nvPr>
            <p:ph sz="quarter" idx="20"/>
          </p:nvPr>
        </p:nvSpPr>
        <p:spPr>
          <a:xfrm>
            <a:off x="1052870" y="5883275"/>
            <a:ext cx="7786330" cy="365125"/>
          </a:xfrm>
        </p:spPr>
        <p:txBody>
          <a:bodyPr/>
          <a:lstStyle/>
          <a:p>
            <a:r>
              <a:rPr lang="en-US" altLang="en-US" sz="2200" b="1" dirty="0"/>
              <a:t>or</a:t>
            </a:r>
            <a:r>
              <a:rPr lang="en-US" altLang="en-US" sz="2200" dirty="0"/>
              <a:t> $11,100 − $9,100 ($1.30 × 7,000) = </a:t>
            </a:r>
            <a:r>
              <a:rPr lang="en-US" altLang="en-US" sz="2200" b="1" dirty="0">
                <a:solidFill>
                  <a:srgbClr val="990000"/>
                </a:solidFill>
              </a:rPr>
              <a:t>$2,000</a:t>
            </a:r>
            <a:endParaRPr lang="en-US" sz="2200" dirty="0"/>
          </a:p>
        </p:txBody>
      </p:sp>
      <p:sp>
        <p:nvSpPr>
          <p:cNvPr id="10" name="Slide Number Placeholder 9">
            <a:extLst>
              <a:ext uri="{FF2B5EF4-FFF2-40B4-BE49-F238E27FC236}">
                <a16:creationId xmlns:a16="http://schemas.microsoft.com/office/drawing/2014/main" id="{DEF6F063-8D6C-49FA-92F6-7675CC01C32A}"/>
              </a:ext>
            </a:extLst>
          </p:cNvPr>
          <p:cNvSpPr>
            <a:spLocks noGrp="1"/>
          </p:cNvSpPr>
          <p:nvPr>
            <p:ph type="sldNum" sz="quarter" idx="10"/>
          </p:nvPr>
        </p:nvSpPr>
        <p:spPr/>
        <p:txBody>
          <a:bodyPr/>
          <a:lstStyle/>
          <a:p>
            <a:fld id="{67B19427-F580-D146-B60E-4CADEE75497F}" type="slidenum">
              <a:rPr lang="en-US" smtClean="0"/>
              <a:pPr/>
              <a:t>33</a:t>
            </a:fld>
            <a:endParaRPr lang="en-US" dirty="0"/>
          </a:p>
        </p:txBody>
      </p:sp>
      <p:sp>
        <p:nvSpPr>
          <p:cNvPr id="11" name="Footer Placeholder 10">
            <a:extLst>
              <a:ext uri="{FF2B5EF4-FFF2-40B4-BE49-F238E27FC236}">
                <a16:creationId xmlns:a16="http://schemas.microsoft.com/office/drawing/2014/main" id="{C9CBF180-B7BD-400C-BC46-E467D84556DE}"/>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94740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41A83-2889-484C-ADB8-A6B595380E15}"/>
              </a:ext>
            </a:extLst>
          </p:cNvPr>
          <p:cNvSpPr>
            <a:spLocks noGrp="1"/>
          </p:cNvSpPr>
          <p:nvPr>
            <p:ph type="title"/>
          </p:nvPr>
        </p:nvSpPr>
        <p:spPr/>
        <p:txBody>
          <a:bodyPr/>
          <a:lstStyle/>
          <a:p>
            <a:r>
              <a:rPr lang="en-US" altLang="en-US" b="1" dirty="0">
                <a:solidFill>
                  <a:srgbClr val="006666"/>
                </a:solidFill>
                <a:latin typeface="Calibri" panose="020F0502020204030204" pitchFamily="34" charset="0"/>
                <a:ea typeface="Source Sans Pro" charset="0"/>
                <a:cs typeface="Calibri" panose="020F0502020204030204" pitchFamily="34" charset="0"/>
              </a:rPr>
              <a:t>Do It! 2: High-Low Method </a:t>
            </a:r>
            <a:r>
              <a:rPr lang="en-US" altLang="en-US" sz="2400" dirty="0">
                <a:solidFill>
                  <a:srgbClr val="006666"/>
                </a:solidFill>
                <a:latin typeface="Calibri" panose="020F0502020204030204" pitchFamily="34" charset="0"/>
                <a:ea typeface="Source Sans Pro" charset="0"/>
                <a:cs typeface="Calibri" panose="020F0502020204030204" pitchFamily="34" charset="0"/>
              </a:rPr>
              <a:t>(3 of 4)</a:t>
            </a:r>
            <a:endParaRPr lang="en-US" dirty="0"/>
          </a:p>
        </p:txBody>
      </p:sp>
      <p:graphicFrame>
        <p:nvGraphicFramePr>
          <p:cNvPr id="12" name="Content Placeholder 11" descr="Table is accessible to screenreaders">
            <a:extLst>
              <a:ext uri="{FF2B5EF4-FFF2-40B4-BE49-F238E27FC236}">
                <a16:creationId xmlns:a16="http://schemas.microsoft.com/office/drawing/2014/main" id="{7F4A13BC-B585-4D43-A399-518119ED4B3F}"/>
              </a:ext>
            </a:extLst>
          </p:cNvPr>
          <p:cNvGraphicFramePr>
            <a:graphicFrameLocks noGrp="1"/>
          </p:cNvGraphicFramePr>
          <p:nvPr>
            <p:ph sz="quarter" idx="16"/>
            <p:extLst>
              <p:ext uri="{D42A27DB-BD31-4B8C-83A1-F6EECF244321}">
                <p14:modId xmlns:p14="http://schemas.microsoft.com/office/powerpoint/2010/main" val="1886194142"/>
              </p:ext>
            </p:extLst>
          </p:nvPr>
        </p:nvGraphicFramePr>
        <p:xfrm>
          <a:off x="1600200" y="1830388"/>
          <a:ext cx="5943600" cy="2225040"/>
        </p:xfrm>
        <a:graphic>
          <a:graphicData uri="http://schemas.openxmlformats.org/drawingml/2006/table">
            <a:tbl>
              <a:tblPr firstRow="1" bandRow="1">
                <a:tableStyleId>{2D5ABB26-0587-4C30-8999-92F81FD0307C}</a:tableStyleId>
              </a:tblPr>
              <a:tblGrid>
                <a:gridCol w="1981200">
                  <a:extLst>
                    <a:ext uri="{9D8B030D-6E8A-4147-A177-3AD203B41FA5}">
                      <a16:colId xmlns:a16="http://schemas.microsoft.com/office/drawing/2014/main" val="2821809012"/>
                    </a:ext>
                  </a:extLst>
                </a:gridCol>
                <a:gridCol w="1981200">
                  <a:extLst>
                    <a:ext uri="{9D8B030D-6E8A-4147-A177-3AD203B41FA5}">
                      <a16:colId xmlns:a16="http://schemas.microsoft.com/office/drawing/2014/main" val="4009024901"/>
                    </a:ext>
                  </a:extLst>
                </a:gridCol>
                <a:gridCol w="1981200">
                  <a:extLst>
                    <a:ext uri="{9D8B030D-6E8A-4147-A177-3AD203B41FA5}">
                      <a16:colId xmlns:a16="http://schemas.microsoft.com/office/drawing/2014/main" val="2380750358"/>
                    </a:ext>
                  </a:extLst>
                </a:gridCol>
              </a:tblGrid>
              <a:tr h="370840">
                <a:tc>
                  <a:txBody>
                    <a:bodyPr/>
                    <a:lstStyle/>
                    <a:p>
                      <a:pPr algn="ctr" fontAlgn="b"/>
                      <a:endParaRPr lang="en-US" sz="2000" b="1" i="0" u="none" strike="noStrike" dirty="0">
                        <a:solidFill>
                          <a:srgbClr val="000000"/>
                        </a:solidFill>
                        <a:effectLst/>
                        <a:latin typeface="+mn-lt"/>
                      </a:endParaRPr>
                    </a:p>
                  </a:txBody>
                  <a:tcPr marL="0" marR="0" marT="4235" marB="0" anchor="b"/>
                </a:tc>
                <a:tc>
                  <a:txBody>
                    <a:bodyPr/>
                    <a:lstStyle/>
                    <a:p>
                      <a:pPr algn="ctr" fontAlgn="b"/>
                      <a:r>
                        <a:rPr lang="en-US" sz="2000" b="1" i="0" u="none" strike="noStrike" dirty="0">
                          <a:solidFill>
                            <a:srgbClr val="000000"/>
                          </a:solidFill>
                          <a:effectLst/>
                          <a:latin typeface="+mn-lt"/>
                        </a:rPr>
                        <a:t>Units Produced</a:t>
                      </a:r>
                    </a:p>
                  </a:txBody>
                  <a:tcPr marL="0" marR="0" marT="4235" marB="0" anchor="b">
                    <a:lnB w="12700" cap="flat" cmpd="sng" algn="ctr">
                      <a:solidFill>
                        <a:schemeClr val="tx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mn-lt"/>
                        </a:rPr>
                        <a:t>Total Cost</a:t>
                      </a:r>
                    </a:p>
                  </a:txBody>
                  <a:tcPr marL="0" marR="0" marT="423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9847402"/>
                  </a:ext>
                </a:extLst>
              </a:tr>
              <a:tr h="370840">
                <a:tc>
                  <a:txBody>
                    <a:bodyPr/>
                    <a:lstStyle/>
                    <a:p>
                      <a:pPr algn="l" fontAlgn="b"/>
                      <a:r>
                        <a:rPr lang="en-US" sz="2000" u="none" strike="noStrike" dirty="0">
                          <a:effectLst/>
                          <a:latin typeface="+mn-lt"/>
                        </a:rPr>
                        <a:t>March</a:t>
                      </a:r>
                      <a:endParaRPr lang="en-US" sz="2000" b="0" i="0" u="none" strike="noStrike" dirty="0">
                        <a:solidFill>
                          <a:srgbClr val="000000"/>
                        </a:solidFill>
                        <a:effectLst/>
                        <a:latin typeface="+mn-lt"/>
                      </a:endParaRPr>
                    </a:p>
                  </a:txBody>
                  <a:tcPr marL="0" marR="0" marT="4235" marB="0" anchor="b"/>
                </a:tc>
                <a:tc>
                  <a:txBody>
                    <a:bodyPr/>
                    <a:lstStyle/>
                    <a:p>
                      <a:pPr algn="r" fontAlgn="b"/>
                      <a:r>
                        <a:rPr lang="en-US" sz="2000" u="none" strike="noStrike" dirty="0">
                          <a:effectLst/>
                          <a:latin typeface="+mn-lt"/>
                        </a:rPr>
                        <a:t>9,800</a:t>
                      </a:r>
                      <a:endParaRPr lang="en-US" sz="2000" b="0" i="0" u="none" strike="noStrike" dirty="0">
                        <a:solidFill>
                          <a:srgbClr val="000000"/>
                        </a:solidFill>
                        <a:effectLst/>
                        <a:latin typeface="+mn-lt"/>
                      </a:endParaRPr>
                    </a:p>
                  </a:txBody>
                  <a:tcPr marL="0" marR="640080" marT="4235" marB="0" anchor="b">
                    <a:lnT w="12700" cap="flat" cmpd="sng" algn="ctr">
                      <a:solidFill>
                        <a:schemeClr val="tx1"/>
                      </a:solidFill>
                      <a:prstDash val="solid"/>
                      <a:round/>
                      <a:headEnd type="none" w="med" len="med"/>
                      <a:tailEnd type="none" w="med" len="med"/>
                    </a:lnT>
                  </a:tcPr>
                </a:tc>
                <a:tc>
                  <a:txBody>
                    <a:bodyPr/>
                    <a:lstStyle/>
                    <a:p>
                      <a:pPr algn="r" fontAlgn="b"/>
                      <a:r>
                        <a:rPr lang="en-US" sz="2000" u="none" strike="noStrike" dirty="0">
                          <a:effectLst/>
                          <a:latin typeface="+mn-lt"/>
                        </a:rPr>
                        <a:t>$14,740</a:t>
                      </a:r>
                      <a:endParaRPr lang="en-US" sz="2000" b="0" i="0" u="none" strike="noStrike" dirty="0">
                        <a:solidFill>
                          <a:srgbClr val="000000"/>
                        </a:solidFill>
                        <a:effectLst/>
                        <a:latin typeface="+mn-lt"/>
                      </a:endParaRPr>
                    </a:p>
                  </a:txBody>
                  <a:tcPr marL="0" marR="182880" marT="423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85455995"/>
                  </a:ext>
                </a:extLst>
              </a:tr>
              <a:tr h="370840">
                <a:tc>
                  <a:txBody>
                    <a:bodyPr/>
                    <a:lstStyle/>
                    <a:p>
                      <a:pPr algn="l" fontAlgn="b"/>
                      <a:r>
                        <a:rPr lang="en-US" sz="2000" u="none" strike="noStrike" dirty="0">
                          <a:effectLst/>
                          <a:latin typeface="+mn-lt"/>
                        </a:rPr>
                        <a:t>April</a:t>
                      </a:r>
                      <a:endParaRPr lang="en-US" sz="2000" b="0" i="0" u="none" strike="noStrike" dirty="0">
                        <a:solidFill>
                          <a:srgbClr val="000000"/>
                        </a:solidFill>
                        <a:effectLst/>
                        <a:latin typeface="+mn-lt"/>
                      </a:endParaRPr>
                    </a:p>
                  </a:txBody>
                  <a:tcPr marL="0" marR="0" marT="0" marB="0" anchor="b"/>
                </a:tc>
                <a:tc>
                  <a:txBody>
                    <a:bodyPr/>
                    <a:lstStyle/>
                    <a:p>
                      <a:pPr algn="r" fontAlgn="b"/>
                      <a:r>
                        <a:rPr lang="en-US" sz="2000" u="none" strike="noStrike" dirty="0">
                          <a:effectLst/>
                          <a:latin typeface="+mn-lt"/>
                        </a:rPr>
                        <a:t>8,500</a:t>
                      </a:r>
                      <a:endParaRPr lang="en-US" sz="2000" b="0" i="0" u="none" strike="noStrike" dirty="0">
                        <a:solidFill>
                          <a:srgbClr val="000000"/>
                        </a:solidFill>
                        <a:effectLst/>
                        <a:latin typeface="+mn-lt"/>
                      </a:endParaRPr>
                    </a:p>
                  </a:txBody>
                  <a:tcPr marL="0" marR="640080" marT="0" marB="0" anchor="b"/>
                </a:tc>
                <a:tc>
                  <a:txBody>
                    <a:bodyPr/>
                    <a:lstStyle/>
                    <a:p>
                      <a:pPr algn="r" fontAlgn="b"/>
                      <a:r>
                        <a:rPr lang="en-US" sz="2000" u="none" strike="noStrike" dirty="0">
                          <a:effectLst/>
                          <a:latin typeface="+mn-lt"/>
                        </a:rPr>
                        <a:t>13,250</a:t>
                      </a:r>
                      <a:endParaRPr lang="en-US" sz="2000" b="0" i="0" u="none" strike="noStrike" dirty="0">
                        <a:solidFill>
                          <a:srgbClr val="000000"/>
                        </a:solidFill>
                        <a:effectLst/>
                        <a:latin typeface="+mn-lt"/>
                      </a:endParaRPr>
                    </a:p>
                  </a:txBody>
                  <a:tcPr marL="0" marR="182880" marT="0" marB="0" anchor="b"/>
                </a:tc>
                <a:extLst>
                  <a:ext uri="{0D108BD9-81ED-4DB2-BD59-A6C34878D82A}">
                    <a16:rowId xmlns:a16="http://schemas.microsoft.com/office/drawing/2014/main" val="1215081016"/>
                  </a:ext>
                </a:extLst>
              </a:tr>
              <a:tr h="370840">
                <a:tc>
                  <a:txBody>
                    <a:bodyPr/>
                    <a:lstStyle/>
                    <a:p>
                      <a:pPr algn="l" fontAlgn="b"/>
                      <a:r>
                        <a:rPr lang="en-US" sz="2000" u="none" strike="noStrike" dirty="0">
                          <a:effectLst/>
                          <a:latin typeface="+mn-lt"/>
                        </a:rPr>
                        <a:t>May</a:t>
                      </a:r>
                      <a:endParaRPr lang="en-US" sz="2000" b="0" i="0" u="none" strike="noStrike" dirty="0">
                        <a:solidFill>
                          <a:srgbClr val="000000"/>
                        </a:solidFill>
                        <a:effectLst/>
                        <a:latin typeface="+mn-lt"/>
                      </a:endParaRPr>
                    </a:p>
                  </a:txBody>
                  <a:tcPr marL="0" marR="0" marT="0" marB="0" anchor="b"/>
                </a:tc>
                <a:tc>
                  <a:txBody>
                    <a:bodyPr/>
                    <a:lstStyle/>
                    <a:p>
                      <a:pPr algn="r" fontAlgn="b"/>
                      <a:r>
                        <a:rPr lang="en-US" sz="2000" u="none" strike="noStrike" dirty="0">
                          <a:effectLst/>
                          <a:latin typeface="+mn-lt"/>
                        </a:rPr>
                        <a:t>7,000</a:t>
                      </a:r>
                      <a:endParaRPr lang="en-US" sz="2000" b="0" i="0" u="none" strike="noStrike" dirty="0">
                        <a:solidFill>
                          <a:srgbClr val="000000"/>
                        </a:solidFill>
                        <a:effectLst/>
                        <a:latin typeface="+mn-lt"/>
                      </a:endParaRPr>
                    </a:p>
                  </a:txBody>
                  <a:tcPr marL="0" marR="640080" marT="0" marB="0" anchor="b"/>
                </a:tc>
                <a:tc>
                  <a:txBody>
                    <a:bodyPr/>
                    <a:lstStyle/>
                    <a:p>
                      <a:pPr algn="r" fontAlgn="b"/>
                      <a:r>
                        <a:rPr lang="en-US" sz="2000" u="none" strike="noStrike" dirty="0">
                          <a:effectLst/>
                          <a:latin typeface="+mn-lt"/>
                        </a:rPr>
                        <a:t>11,100</a:t>
                      </a:r>
                      <a:endParaRPr lang="en-US" sz="2000" b="0" i="0" u="none" strike="noStrike" dirty="0">
                        <a:solidFill>
                          <a:srgbClr val="000000"/>
                        </a:solidFill>
                        <a:effectLst/>
                        <a:latin typeface="+mn-lt"/>
                      </a:endParaRPr>
                    </a:p>
                  </a:txBody>
                  <a:tcPr marL="0" marR="182880" marT="0" marB="0" anchor="b"/>
                </a:tc>
                <a:extLst>
                  <a:ext uri="{0D108BD9-81ED-4DB2-BD59-A6C34878D82A}">
                    <a16:rowId xmlns:a16="http://schemas.microsoft.com/office/drawing/2014/main" val="2600927573"/>
                  </a:ext>
                </a:extLst>
              </a:tr>
              <a:tr h="370840">
                <a:tc>
                  <a:txBody>
                    <a:bodyPr/>
                    <a:lstStyle/>
                    <a:p>
                      <a:pPr algn="l" fontAlgn="b"/>
                      <a:r>
                        <a:rPr lang="en-US" sz="2000" u="none" strike="noStrike" dirty="0">
                          <a:effectLst/>
                          <a:latin typeface="+mn-lt"/>
                        </a:rPr>
                        <a:t>June</a:t>
                      </a:r>
                      <a:endParaRPr lang="en-US" sz="2000" b="0" i="0" u="none" strike="noStrike" dirty="0">
                        <a:solidFill>
                          <a:srgbClr val="000000"/>
                        </a:solidFill>
                        <a:effectLst/>
                        <a:latin typeface="+mn-lt"/>
                      </a:endParaRPr>
                    </a:p>
                  </a:txBody>
                  <a:tcPr marL="0" marR="0" marT="0" marB="0" anchor="b"/>
                </a:tc>
                <a:tc>
                  <a:txBody>
                    <a:bodyPr/>
                    <a:lstStyle/>
                    <a:p>
                      <a:pPr algn="r" fontAlgn="b"/>
                      <a:r>
                        <a:rPr lang="en-US" sz="2000" u="none" strike="noStrike" dirty="0">
                          <a:effectLst/>
                          <a:latin typeface="+mn-lt"/>
                        </a:rPr>
                        <a:t>7,600</a:t>
                      </a:r>
                      <a:endParaRPr lang="en-US" sz="2000" b="0" i="0" u="none" strike="noStrike" dirty="0">
                        <a:solidFill>
                          <a:srgbClr val="000000"/>
                        </a:solidFill>
                        <a:effectLst/>
                        <a:latin typeface="+mn-lt"/>
                      </a:endParaRPr>
                    </a:p>
                  </a:txBody>
                  <a:tcPr marL="0" marR="640080" marT="0" marB="0" anchor="b"/>
                </a:tc>
                <a:tc>
                  <a:txBody>
                    <a:bodyPr/>
                    <a:lstStyle/>
                    <a:p>
                      <a:pPr algn="r" fontAlgn="b"/>
                      <a:r>
                        <a:rPr lang="en-US" sz="2000" u="none" strike="noStrike" dirty="0">
                          <a:effectLst/>
                          <a:latin typeface="+mn-lt"/>
                        </a:rPr>
                        <a:t>12,000</a:t>
                      </a:r>
                      <a:endParaRPr lang="en-US" sz="2000" b="0" i="0" u="none" strike="noStrike" dirty="0">
                        <a:solidFill>
                          <a:srgbClr val="000000"/>
                        </a:solidFill>
                        <a:effectLst/>
                        <a:latin typeface="+mn-lt"/>
                      </a:endParaRPr>
                    </a:p>
                  </a:txBody>
                  <a:tcPr marL="0" marR="182880" marT="0" marB="0" anchor="b"/>
                </a:tc>
                <a:extLst>
                  <a:ext uri="{0D108BD9-81ED-4DB2-BD59-A6C34878D82A}">
                    <a16:rowId xmlns:a16="http://schemas.microsoft.com/office/drawing/2014/main" val="2044276562"/>
                  </a:ext>
                </a:extLst>
              </a:tr>
              <a:tr h="370840">
                <a:tc>
                  <a:txBody>
                    <a:bodyPr/>
                    <a:lstStyle/>
                    <a:p>
                      <a:pPr algn="l" fontAlgn="b"/>
                      <a:r>
                        <a:rPr lang="en-US" sz="2000" u="none" strike="noStrike" dirty="0">
                          <a:effectLst/>
                          <a:latin typeface="+mn-lt"/>
                        </a:rPr>
                        <a:t>July</a:t>
                      </a:r>
                      <a:endParaRPr lang="en-US" sz="2000" b="0" i="0" u="none" strike="noStrike" dirty="0">
                        <a:solidFill>
                          <a:srgbClr val="000000"/>
                        </a:solidFill>
                        <a:effectLst/>
                        <a:latin typeface="+mn-lt"/>
                      </a:endParaRPr>
                    </a:p>
                  </a:txBody>
                  <a:tcPr marL="0" marR="0" marT="0" marB="0" anchor="b"/>
                </a:tc>
                <a:tc>
                  <a:txBody>
                    <a:bodyPr/>
                    <a:lstStyle/>
                    <a:p>
                      <a:pPr algn="r" fontAlgn="b"/>
                      <a:r>
                        <a:rPr lang="en-US" sz="2000" u="none" strike="noStrike" dirty="0">
                          <a:effectLst/>
                          <a:latin typeface="+mn-lt"/>
                        </a:rPr>
                        <a:t>8,100</a:t>
                      </a:r>
                      <a:endParaRPr lang="en-US" sz="2000" b="0" i="0" u="none" strike="noStrike" dirty="0">
                        <a:solidFill>
                          <a:srgbClr val="000000"/>
                        </a:solidFill>
                        <a:effectLst/>
                        <a:latin typeface="+mn-lt"/>
                      </a:endParaRPr>
                    </a:p>
                  </a:txBody>
                  <a:tcPr marL="0" marR="640080" marT="0" marB="0" anchor="b"/>
                </a:tc>
                <a:tc>
                  <a:txBody>
                    <a:bodyPr/>
                    <a:lstStyle/>
                    <a:p>
                      <a:pPr algn="r" fontAlgn="b"/>
                      <a:r>
                        <a:rPr lang="en-US" sz="2000" u="none" strike="noStrike" dirty="0">
                          <a:effectLst/>
                          <a:latin typeface="+mn-lt"/>
                        </a:rPr>
                        <a:t>12,460</a:t>
                      </a:r>
                      <a:endParaRPr lang="en-US" sz="2000" b="0" i="0" u="none" strike="noStrike" dirty="0">
                        <a:solidFill>
                          <a:srgbClr val="000000"/>
                        </a:solidFill>
                        <a:effectLst/>
                        <a:latin typeface="+mn-lt"/>
                      </a:endParaRPr>
                    </a:p>
                  </a:txBody>
                  <a:tcPr marL="0" marR="182880" marT="0" marB="0" anchor="b"/>
                </a:tc>
                <a:extLst>
                  <a:ext uri="{0D108BD9-81ED-4DB2-BD59-A6C34878D82A}">
                    <a16:rowId xmlns:a16="http://schemas.microsoft.com/office/drawing/2014/main" val="916853126"/>
                  </a:ext>
                </a:extLst>
              </a:tr>
            </a:tbl>
          </a:graphicData>
        </a:graphic>
      </p:graphicFrame>
      <p:sp>
        <p:nvSpPr>
          <p:cNvPr id="4" name="Content Placeholder 3">
            <a:extLst>
              <a:ext uri="{FF2B5EF4-FFF2-40B4-BE49-F238E27FC236}">
                <a16:creationId xmlns:a16="http://schemas.microsoft.com/office/drawing/2014/main" id="{50DF46F5-0813-48B1-AA45-39E248767CE6}"/>
              </a:ext>
            </a:extLst>
          </p:cNvPr>
          <p:cNvSpPr>
            <a:spLocks noGrp="1"/>
          </p:cNvSpPr>
          <p:nvPr>
            <p:ph sz="quarter" idx="17"/>
          </p:nvPr>
        </p:nvSpPr>
        <p:spPr>
          <a:xfrm>
            <a:off x="304800" y="4191000"/>
            <a:ext cx="8534400" cy="347377"/>
          </a:xfrm>
        </p:spPr>
        <p:txBody>
          <a:bodyPr/>
          <a:lstStyle/>
          <a:p>
            <a:r>
              <a:rPr lang="en-US" altLang="en-US" sz="2200" dirty="0"/>
              <a:t>b. </a:t>
            </a:r>
            <a:r>
              <a:rPr lang="en-US" sz="2200" dirty="0"/>
              <a:t>Using information from part (a), write the cost formula.</a:t>
            </a:r>
          </a:p>
        </p:txBody>
      </p:sp>
      <p:sp>
        <p:nvSpPr>
          <p:cNvPr id="5" name="Content Placeholder 4">
            <a:extLst>
              <a:ext uri="{FF2B5EF4-FFF2-40B4-BE49-F238E27FC236}">
                <a16:creationId xmlns:a16="http://schemas.microsoft.com/office/drawing/2014/main" id="{16E00E4C-C2B4-4B11-9D3D-218A5E355177}"/>
              </a:ext>
            </a:extLst>
          </p:cNvPr>
          <p:cNvSpPr>
            <a:spLocks noGrp="1"/>
          </p:cNvSpPr>
          <p:nvPr>
            <p:ph sz="quarter" idx="18"/>
          </p:nvPr>
        </p:nvSpPr>
        <p:spPr>
          <a:xfrm>
            <a:off x="2133600" y="4794252"/>
            <a:ext cx="4876800" cy="365125"/>
          </a:xfrm>
        </p:spPr>
        <p:txBody>
          <a:bodyPr/>
          <a:lstStyle/>
          <a:p>
            <a:r>
              <a:rPr lang="en-US" sz="2200" b="1" dirty="0"/>
              <a:t>Cost = $2,000 + ($1.30 × units produced)</a:t>
            </a:r>
            <a:endParaRPr lang="en-US" sz="2200" dirty="0"/>
          </a:p>
        </p:txBody>
      </p:sp>
      <p:sp>
        <p:nvSpPr>
          <p:cNvPr id="10" name="Slide Number Placeholder 9">
            <a:extLst>
              <a:ext uri="{FF2B5EF4-FFF2-40B4-BE49-F238E27FC236}">
                <a16:creationId xmlns:a16="http://schemas.microsoft.com/office/drawing/2014/main" id="{DEF6F063-8D6C-49FA-92F6-7675CC01C32A}"/>
              </a:ext>
            </a:extLst>
          </p:cNvPr>
          <p:cNvSpPr>
            <a:spLocks noGrp="1"/>
          </p:cNvSpPr>
          <p:nvPr>
            <p:ph type="sldNum" sz="quarter" idx="10"/>
          </p:nvPr>
        </p:nvSpPr>
        <p:spPr/>
        <p:txBody>
          <a:bodyPr/>
          <a:lstStyle/>
          <a:p>
            <a:fld id="{67B19427-F580-D146-B60E-4CADEE75497F}" type="slidenum">
              <a:rPr lang="en-US" smtClean="0"/>
              <a:pPr/>
              <a:t>34</a:t>
            </a:fld>
            <a:endParaRPr lang="en-US" dirty="0"/>
          </a:p>
        </p:txBody>
      </p:sp>
      <p:sp>
        <p:nvSpPr>
          <p:cNvPr id="11" name="Footer Placeholder 10">
            <a:extLst>
              <a:ext uri="{FF2B5EF4-FFF2-40B4-BE49-F238E27FC236}">
                <a16:creationId xmlns:a16="http://schemas.microsoft.com/office/drawing/2014/main" id="{C9CBF180-B7BD-400C-BC46-E467D84556DE}"/>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9756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41A83-2889-484C-ADB8-A6B595380E15}"/>
              </a:ext>
            </a:extLst>
          </p:cNvPr>
          <p:cNvSpPr>
            <a:spLocks noGrp="1"/>
          </p:cNvSpPr>
          <p:nvPr>
            <p:ph type="title"/>
          </p:nvPr>
        </p:nvSpPr>
        <p:spPr/>
        <p:txBody>
          <a:bodyPr/>
          <a:lstStyle/>
          <a:p>
            <a:r>
              <a:rPr lang="en-US" altLang="en-US" b="1" dirty="0">
                <a:solidFill>
                  <a:srgbClr val="006666"/>
                </a:solidFill>
                <a:latin typeface="Calibri" panose="020F0502020204030204" pitchFamily="34" charset="0"/>
                <a:ea typeface="Source Sans Pro" charset="0"/>
                <a:cs typeface="Calibri" panose="020F0502020204030204" pitchFamily="34" charset="0"/>
              </a:rPr>
              <a:t>Do It! 2: High-Low Method </a:t>
            </a:r>
            <a:r>
              <a:rPr lang="en-US" altLang="en-US" sz="2400" dirty="0">
                <a:solidFill>
                  <a:srgbClr val="006666"/>
                </a:solidFill>
                <a:latin typeface="Calibri" panose="020F0502020204030204" pitchFamily="34" charset="0"/>
                <a:ea typeface="Source Sans Pro" charset="0"/>
                <a:cs typeface="Calibri" panose="020F0502020204030204" pitchFamily="34" charset="0"/>
              </a:rPr>
              <a:t>(4 of 4)</a:t>
            </a:r>
            <a:endParaRPr lang="en-US" dirty="0"/>
          </a:p>
        </p:txBody>
      </p:sp>
      <p:graphicFrame>
        <p:nvGraphicFramePr>
          <p:cNvPr id="12" name="Content Placeholder 11" descr="Table is accessible to screenreaders">
            <a:extLst>
              <a:ext uri="{FF2B5EF4-FFF2-40B4-BE49-F238E27FC236}">
                <a16:creationId xmlns:a16="http://schemas.microsoft.com/office/drawing/2014/main" id="{7F4A13BC-B585-4D43-A399-518119ED4B3F}"/>
              </a:ext>
            </a:extLst>
          </p:cNvPr>
          <p:cNvGraphicFramePr>
            <a:graphicFrameLocks noGrp="1"/>
          </p:cNvGraphicFramePr>
          <p:nvPr>
            <p:ph sz="quarter" idx="16"/>
            <p:extLst>
              <p:ext uri="{D42A27DB-BD31-4B8C-83A1-F6EECF244321}">
                <p14:modId xmlns:p14="http://schemas.microsoft.com/office/powerpoint/2010/main" val="1467639590"/>
              </p:ext>
            </p:extLst>
          </p:nvPr>
        </p:nvGraphicFramePr>
        <p:xfrm>
          <a:off x="1600200" y="1830388"/>
          <a:ext cx="5943600" cy="2187892"/>
        </p:xfrm>
        <a:graphic>
          <a:graphicData uri="http://schemas.openxmlformats.org/drawingml/2006/table">
            <a:tbl>
              <a:tblPr firstRow="1" bandRow="1">
                <a:tableStyleId>{2D5ABB26-0587-4C30-8999-92F81FD0307C}</a:tableStyleId>
              </a:tblPr>
              <a:tblGrid>
                <a:gridCol w="1981200">
                  <a:extLst>
                    <a:ext uri="{9D8B030D-6E8A-4147-A177-3AD203B41FA5}">
                      <a16:colId xmlns:a16="http://schemas.microsoft.com/office/drawing/2014/main" val="2821809012"/>
                    </a:ext>
                  </a:extLst>
                </a:gridCol>
                <a:gridCol w="1981200">
                  <a:extLst>
                    <a:ext uri="{9D8B030D-6E8A-4147-A177-3AD203B41FA5}">
                      <a16:colId xmlns:a16="http://schemas.microsoft.com/office/drawing/2014/main" val="4009024901"/>
                    </a:ext>
                  </a:extLst>
                </a:gridCol>
                <a:gridCol w="1981200">
                  <a:extLst>
                    <a:ext uri="{9D8B030D-6E8A-4147-A177-3AD203B41FA5}">
                      <a16:colId xmlns:a16="http://schemas.microsoft.com/office/drawing/2014/main" val="2380750358"/>
                    </a:ext>
                  </a:extLst>
                </a:gridCol>
              </a:tblGrid>
              <a:tr h="370840">
                <a:tc>
                  <a:txBody>
                    <a:bodyPr/>
                    <a:lstStyle/>
                    <a:p>
                      <a:pPr algn="ctr" fontAlgn="b"/>
                      <a:endParaRPr lang="en-US" sz="2000" b="1" i="0" u="none" strike="noStrike" dirty="0">
                        <a:solidFill>
                          <a:srgbClr val="000000"/>
                        </a:solidFill>
                        <a:effectLst/>
                        <a:latin typeface="+mn-lt"/>
                      </a:endParaRPr>
                    </a:p>
                  </a:txBody>
                  <a:tcPr marL="0" marR="0" marT="4235" marB="0" anchor="b"/>
                </a:tc>
                <a:tc>
                  <a:txBody>
                    <a:bodyPr/>
                    <a:lstStyle/>
                    <a:p>
                      <a:pPr algn="ctr" fontAlgn="b"/>
                      <a:r>
                        <a:rPr lang="en-US" sz="2000" b="1" i="0" u="none" strike="noStrike" dirty="0">
                          <a:solidFill>
                            <a:srgbClr val="000000"/>
                          </a:solidFill>
                          <a:effectLst/>
                          <a:latin typeface="+mn-lt"/>
                        </a:rPr>
                        <a:t>Units Produced</a:t>
                      </a:r>
                    </a:p>
                  </a:txBody>
                  <a:tcPr marL="0" marR="0" marT="4235" marB="0" anchor="b">
                    <a:lnB w="12700" cap="flat" cmpd="sng" algn="ctr">
                      <a:solidFill>
                        <a:schemeClr val="tx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mn-lt"/>
                        </a:rPr>
                        <a:t>Total Cost</a:t>
                      </a:r>
                    </a:p>
                  </a:txBody>
                  <a:tcPr marL="0" marR="0" marT="423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9847402"/>
                  </a:ext>
                </a:extLst>
              </a:tr>
              <a:tr h="370840">
                <a:tc>
                  <a:txBody>
                    <a:bodyPr/>
                    <a:lstStyle/>
                    <a:p>
                      <a:pPr algn="l" fontAlgn="b"/>
                      <a:r>
                        <a:rPr lang="en-US" sz="2000" u="none" strike="noStrike" dirty="0">
                          <a:effectLst/>
                          <a:latin typeface="+mn-lt"/>
                        </a:rPr>
                        <a:t>March</a:t>
                      </a:r>
                      <a:endParaRPr lang="en-US" sz="2000" b="0" i="0" u="none" strike="noStrike" dirty="0">
                        <a:solidFill>
                          <a:srgbClr val="000000"/>
                        </a:solidFill>
                        <a:effectLst/>
                        <a:latin typeface="+mn-lt"/>
                      </a:endParaRPr>
                    </a:p>
                  </a:txBody>
                  <a:tcPr marL="0" marR="0" marT="4235" marB="0" anchor="b"/>
                </a:tc>
                <a:tc>
                  <a:txBody>
                    <a:bodyPr/>
                    <a:lstStyle/>
                    <a:p>
                      <a:pPr algn="r" fontAlgn="b"/>
                      <a:r>
                        <a:rPr lang="en-US" sz="2000" u="none" strike="noStrike" dirty="0">
                          <a:effectLst/>
                          <a:latin typeface="+mn-lt"/>
                        </a:rPr>
                        <a:t>9,800</a:t>
                      </a:r>
                      <a:endParaRPr lang="en-US" sz="2000" b="0" i="0" u="none" strike="noStrike" dirty="0">
                        <a:solidFill>
                          <a:srgbClr val="000000"/>
                        </a:solidFill>
                        <a:effectLst/>
                        <a:latin typeface="+mn-lt"/>
                      </a:endParaRPr>
                    </a:p>
                  </a:txBody>
                  <a:tcPr marL="0" marR="640080" marT="4235" marB="0" anchor="b">
                    <a:lnT w="12700" cap="flat" cmpd="sng" algn="ctr">
                      <a:solidFill>
                        <a:schemeClr val="tx1"/>
                      </a:solidFill>
                      <a:prstDash val="solid"/>
                      <a:round/>
                      <a:headEnd type="none" w="med" len="med"/>
                      <a:tailEnd type="none" w="med" len="med"/>
                    </a:lnT>
                  </a:tcPr>
                </a:tc>
                <a:tc>
                  <a:txBody>
                    <a:bodyPr/>
                    <a:lstStyle/>
                    <a:p>
                      <a:pPr algn="r" fontAlgn="b"/>
                      <a:r>
                        <a:rPr lang="en-US" sz="2000" u="none" strike="noStrike" dirty="0">
                          <a:effectLst/>
                          <a:latin typeface="+mn-lt"/>
                        </a:rPr>
                        <a:t>$14,740</a:t>
                      </a:r>
                      <a:endParaRPr lang="en-US" sz="2000" b="0" i="0" u="none" strike="noStrike" dirty="0">
                        <a:solidFill>
                          <a:srgbClr val="000000"/>
                        </a:solidFill>
                        <a:effectLst/>
                        <a:latin typeface="+mn-lt"/>
                      </a:endParaRPr>
                    </a:p>
                  </a:txBody>
                  <a:tcPr marL="0" marR="182880" marT="423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85455995"/>
                  </a:ext>
                </a:extLst>
              </a:tr>
              <a:tr h="370840">
                <a:tc>
                  <a:txBody>
                    <a:bodyPr/>
                    <a:lstStyle/>
                    <a:p>
                      <a:pPr algn="l" fontAlgn="b"/>
                      <a:r>
                        <a:rPr lang="en-US" sz="2000" u="none" strike="noStrike" dirty="0">
                          <a:effectLst/>
                          <a:latin typeface="+mn-lt"/>
                        </a:rPr>
                        <a:t>April</a:t>
                      </a:r>
                      <a:endParaRPr lang="en-US" sz="2000" b="0" i="0" u="none" strike="noStrike" dirty="0">
                        <a:solidFill>
                          <a:srgbClr val="000000"/>
                        </a:solidFill>
                        <a:effectLst/>
                        <a:latin typeface="+mn-lt"/>
                      </a:endParaRPr>
                    </a:p>
                  </a:txBody>
                  <a:tcPr marL="0" marR="0" marT="0" marB="0" anchor="b"/>
                </a:tc>
                <a:tc>
                  <a:txBody>
                    <a:bodyPr/>
                    <a:lstStyle/>
                    <a:p>
                      <a:pPr algn="r" fontAlgn="b"/>
                      <a:r>
                        <a:rPr lang="en-US" sz="2000" u="none" strike="noStrike" dirty="0">
                          <a:effectLst/>
                          <a:latin typeface="+mn-lt"/>
                        </a:rPr>
                        <a:t>8,500</a:t>
                      </a:r>
                      <a:endParaRPr lang="en-US" sz="2000" b="0" i="0" u="none" strike="noStrike" dirty="0">
                        <a:solidFill>
                          <a:srgbClr val="000000"/>
                        </a:solidFill>
                        <a:effectLst/>
                        <a:latin typeface="+mn-lt"/>
                      </a:endParaRPr>
                    </a:p>
                  </a:txBody>
                  <a:tcPr marL="0" marR="640080" marT="0" marB="0" anchor="b"/>
                </a:tc>
                <a:tc>
                  <a:txBody>
                    <a:bodyPr/>
                    <a:lstStyle/>
                    <a:p>
                      <a:pPr algn="r" fontAlgn="b"/>
                      <a:r>
                        <a:rPr lang="en-US" sz="2000" u="none" strike="noStrike" dirty="0">
                          <a:effectLst/>
                          <a:latin typeface="+mn-lt"/>
                        </a:rPr>
                        <a:t>13,250</a:t>
                      </a:r>
                      <a:endParaRPr lang="en-US" sz="2000" b="0" i="0" u="none" strike="noStrike" dirty="0">
                        <a:solidFill>
                          <a:srgbClr val="000000"/>
                        </a:solidFill>
                        <a:effectLst/>
                        <a:latin typeface="+mn-lt"/>
                      </a:endParaRPr>
                    </a:p>
                  </a:txBody>
                  <a:tcPr marL="0" marR="182880" marT="0" marB="0" anchor="b"/>
                </a:tc>
                <a:extLst>
                  <a:ext uri="{0D108BD9-81ED-4DB2-BD59-A6C34878D82A}">
                    <a16:rowId xmlns:a16="http://schemas.microsoft.com/office/drawing/2014/main" val="1215081016"/>
                  </a:ext>
                </a:extLst>
              </a:tr>
              <a:tr h="333692">
                <a:tc>
                  <a:txBody>
                    <a:bodyPr/>
                    <a:lstStyle/>
                    <a:p>
                      <a:pPr algn="l" fontAlgn="b"/>
                      <a:r>
                        <a:rPr lang="en-US" sz="2000" u="none" strike="noStrike" dirty="0">
                          <a:effectLst/>
                          <a:latin typeface="+mn-lt"/>
                        </a:rPr>
                        <a:t>May</a:t>
                      </a:r>
                      <a:endParaRPr lang="en-US" sz="2000" b="0" i="0" u="none" strike="noStrike" dirty="0">
                        <a:solidFill>
                          <a:srgbClr val="000000"/>
                        </a:solidFill>
                        <a:effectLst/>
                        <a:latin typeface="+mn-lt"/>
                      </a:endParaRPr>
                    </a:p>
                  </a:txBody>
                  <a:tcPr marL="0" marR="0" marT="0" marB="0" anchor="b"/>
                </a:tc>
                <a:tc>
                  <a:txBody>
                    <a:bodyPr/>
                    <a:lstStyle/>
                    <a:p>
                      <a:pPr algn="r" fontAlgn="b"/>
                      <a:r>
                        <a:rPr lang="en-US" sz="2000" u="none" strike="noStrike" dirty="0">
                          <a:effectLst/>
                          <a:latin typeface="+mn-lt"/>
                        </a:rPr>
                        <a:t>7,000</a:t>
                      </a:r>
                      <a:endParaRPr lang="en-US" sz="2000" b="0" i="0" u="none" strike="noStrike" dirty="0">
                        <a:solidFill>
                          <a:srgbClr val="000000"/>
                        </a:solidFill>
                        <a:effectLst/>
                        <a:latin typeface="+mn-lt"/>
                      </a:endParaRPr>
                    </a:p>
                  </a:txBody>
                  <a:tcPr marL="0" marR="640080" marT="0" marB="0" anchor="b"/>
                </a:tc>
                <a:tc>
                  <a:txBody>
                    <a:bodyPr/>
                    <a:lstStyle/>
                    <a:p>
                      <a:pPr algn="r" fontAlgn="b"/>
                      <a:r>
                        <a:rPr lang="en-US" sz="2000" u="none" strike="noStrike" dirty="0">
                          <a:effectLst/>
                          <a:latin typeface="+mn-lt"/>
                        </a:rPr>
                        <a:t>11,100</a:t>
                      </a:r>
                      <a:endParaRPr lang="en-US" sz="2000" b="0" i="0" u="none" strike="noStrike" dirty="0">
                        <a:solidFill>
                          <a:srgbClr val="000000"/>
                        </a:solidFill>
                        <a:effectLst/>
                        <a:latin typeface="+mn-lt"/>
                      </a:endParaRPr>
                    </a:p>
                  </a:txBody>
                  <a:tcPr marL="0" marR="182880" marT="0" marB="0" anchor="b"/>
                </a:tc>
                <a:extLst>
                  <a:ext uri="{0D108BD9-81ED-4DB2-BD59-A6C34878D82A}">
                    <a16:rowId xmlns:a16="http://schemas.microsoft.com/office/drawing/2014/main" val="2600927573"/>
                  </a:ext>
                </a:extLst>
              </a:tr>
              <a:tr h="370840">
                <a:tc>
                  <a:txBody>
                    <a:bodyPr/>
                    <a:lstStyle/>
                    <a:p>
                      <a:pPr algn="l" fontAlgn="b"/>
                      <a:r>
                        <a:rPr lang="en-US" sz="2000" u="none" strike="noStrike" dirty="0">
                          <a:effectLst/>
                          <a:latin typeface="+mn-lt"/>
                        </a:rPr>
                        <a:t>June</a:t>
                      </a:r>
                      <a:endParaRPr lang="en-US" sz="2000" b="0" i="0" u="none" strike="noStrike" dirty="0">
                        <a:solidFill>
                          <a:srgbClr val="000000"/>
                        </a:solidFill>
                        <a:effectLst/>
                        <a:latin typeface="+mn-lt"/>
                      </a:endParaRPr>
                    </a:p>
                  </a:txBody>
                  <a:tcPr marL="0" marR="0" marT="0" marB="0" anchor="b"/>
                </a:tc>
                <a:tc>
                  <a:txBody>
                    <a:bodyPr/>
                    <a:lstStyle/>
                    <a:p>
                      <a:pPr algn="r" fontAlgn="b"/>
                      <a:r>
                        <a:rPr lang="en-US" sz="2000" u="none" strike="noStrike" dirty="0">
                          <a:effectLst/>
                          <a:latin typeface="+mn-lt"/>
                        </a:rPr>
                        <a:t>7,600</a:t>
                      </a:r>
                      <a:endParaRPr lang="en-US" sz="2000" b="0" i="0" u="none" strike="noStrike" dirty="0">
                        <a:solidFill>
                          <a:srgbClr val="000000"/>
                        </a:solidFill>
                        <a:effectLst/>
                        <a:latin typeface="+mn-lt"/>
                      </a:endParaRPr>
                    </a:p>
                  </a:txBody>
                  <a:tcPr marL="0" marR="640080" marT="0" marB="0" anchor="b"/>
                </a:tc>
                <a:tc>
                  <a:txBody>
                    <a:bodyPr/>
                    <a:lstStyle/>
                    <a:p>
                      <a:pPr algn="r" fontAlgn="b"/>
                      <a:r>
                        <a:rPr lang="en-US" sz="2000" u="none" strike="noStrike" dirty="0">
                          <a:effectLst/>
                          <a:latin typeface="+mn-lt"/>
                        </a:rPr>
                        <a:t>12,000</a:t>
                      </a:r>
                      <a:endParaRPr lang="en-US" sz="2000" b="0" i="0" u="none" strike="noStrike" dirty="0">
                        <a:solidFill>
                          <a:srgbClr val="000000"/>
                        </a:solidFill>
                        <a:effectLst/>
                        <a:latin typeface="+mn-lt"/>
                      </a:endParaRPr>
                    </a:p>
                  </a:txBody>
                  <a:tcPr marL="0" marR="182880" marT="0" marB="0" anchor="b"/>
                </a:tc>
                <a:extLst>
                  <a:ext uri="{0D108BD9-81ED-4DB2-BD59-A6C34878D82A}">
                    <a16:rowId xmlns:a16="http://schemas.microsoft.com/office/drawing/2014/main" val="2044276562"/>
                  </a:ext>
                </a:extLst>
              </a:tr>
              <a:tr h="370840">
                <a:tc>
                  <a:txBody>
                    <a:bodyPr/>
                    <a:lstStyle/>
                    <a:p>
                      <a:pPr algn="l" fontAlgn="b"/>
                      <a:r>
                        <a:rPr lang="en-US" sz="2000" u="none" strike="noStrike" dirty="0">
                          <a:effectLst/>
                          <a:latin typeface="+mn-lt"/>
                        </a:rPr>
                        <a:t>July</a:t>
                      </a:r>
                      <a:endParaRPr lang="en-US" sz="2000" b="0" i="0" u="none" strike="noStrike" dirty="0">
                        <a:solidFill>
                          <a:srgbClr val="000000"/>
                        </a:solidFill>
                        <a:effectLst/>
                        <a:latin typeface="+mn-lt"/>
                      </a:endParaRPr>
                    </a:p>
                  </a:txBody>
                  <a:tcPr marL="0" marR="0" marT="0" marB="0" anchor="b"/>
                </a:tc>
                <a:tc>
                  <a:txBody>
                    <a:bodyPr/>
                    <a:lstStyle/>
                    <a:p>
                      <a:pPr algn="r" fontAlgn="b"/>
                      <a:r>
                        <a:rPr lang="en-US" sz="2000" u="none" strike="noStrike" dirty="0">
                          <a:effectLst/>
                          <a:latin typeface="+mn-lt"/>
                        </a:rPr>
                        <a:t>8,100</a:t>
                      </a:r>
                      <a:endParaRPr lang="en-US" sz="2000" b="0" i="0" u="none" strike="noStrike" dirty="0">
                        <a:solidFill>
                          <a:srgbClr val="000000"/>
                        </a:solidFill>
                        <a:effectLst/>
                        <a:latin typeface="+mn-lt"/>
                      </a:endParaRPr>
                    </a:p>
                  </a:txBody>
                  <a:tcPr marL="0" marR="640080" marT="0" marB="0" anchor="b"/>
                </a:tc>
                <a:tc>
                  <a:txBody>
                    <a:bodyPr/>
                    <a:lstStyle/>
                    <a:p>
                      <a:pPr algn="r" fontAlgn="b"/>
                      <a:r>
                        <a:rPr lang="en-US" sz="2000" u="none" strike="noStrike" dirty="0">
                          <a:effectLst/>
                          <a:latin typeface="+mn-lt"/>
                        </a:rPr>
                        <a:t>12,460</a:t>
                      </a:r>
                      <a:endParaRPr lang="en-US" sz="2000" b="0" i="0" u="none" strike="noStrike" dirty="0">
                        <a:solidFill>
                          <a:srgbClr val="000000"/>
                        </a:solidFill>
                        <a:effectLst/>
                        <a:latin typeface="+mn-lt"/>
                      </a:endParaRPr>
                    </a:p>
                  </a:txBody>
                  <a:tcPr marL="0" marR="182880" marT="0" marB="0" anchor="b"/>
                </a:tc>
                <a:extLst>
                  <a:ext uri="{0D108BD9-81ED-4DB2-BD59-A6C34878D82A}">
                    <a16:rowId xmlns:a16="http://schemas.microsoft.com/office/drawing/2014/main" val="916853126"/>
                  </a:ext>
                </a:extLst>
              </a:tr>
            </a:tbl>
          </a:graphicData>
        </a:graphic>
      </p:graphicFrame>
      <p:sp>
        <p:nvSpPr>
          <p:cNvPr id="4" name="Content Placeholder 3">
            <a:extLst>
              <a:ext uri="{FF2B5EF4-FFF2-40B4-BE49-F238E27FC236}">
                <a16:creationId xmlns:a16="http://schemas.microsoft.com/office/drawing/2014/main" id="{50DF46F5-0813-48B1-AA45-39E248767CE6}"/>
              </a:ext>
            </a:extLst>
          </p:cNvPr>
          <p:cNvSpPr>
            <a:spLocks noGrp="1"/>
          </p:cNvSpPr>
          <p:nvPr>
            <p:ph sz="quarter" idx="17"/>
          </p:nvPr>
        </p:nvSpPr>
        <p:spPr>
          <a:xfrm>
            <a:off x="304800" y="4191000"/>
            <a:ext cx="8534400" cy="347377"/>
          </a:xfrm>
        </p:spPr>
        <p:txBody>
          <a:bodyPr/>
          <a:lstStyle/>
          <a:p>
            <a:r>
              <a:rPr lang="en-US" altLang="en-US" sz="2200" dirty="0"/>
              <a:t>c. Estimate the total cost if the company produces 8,000 units.</a:t>
            </a:r>
            <a:endParaRPr lang="en-US" sz="2200" dirty="0"/>
          </a:p>
        </p:txBody>
      </p:sp>
      <p:sp>
        <p:nvSpPr>
          <p:cNvPr id="5" name="Content Placeholder 4">
            <a:extLst>
              <a:ext uri="{FF2B5EF4-FFF2-40B4-BE49-F238E27FC236}">
                <a16:creationId xmlns:a16="http://schemas.microsoft.com/office/drawing/2014/main" id="{16E00E4C-C2B4-4B11-9D3D-218A5E355177}"/>
              </a:ext>
            </a:extLst>
          </p:cNvPr>
          <p:cNvSpPr>
            <a:spLocks noGrp="1"/>
          </p:cNvSpPr>
          <p:nvPr>
            <p:ph sz="quarter" idx="18"/>
          </p:nvPr>
        </p:nvSpPr>
        <p:spPr>
          <a:xfrm>
            <a:off x="1219199" y="4794252"/>
            <a:ext cx="7628467" cy="387348"/>
          </a:xfrm>
        </p:spPr>
        <p:txBody>
          <a:bodyPr/>
          <a:lstStyle/>
          <a:p>
            <a:r>
              <a:rPr lang="en-US" altLang="en-US" sz="2200" b="1" dirty="0"/>
              <a:t>Total cost (8,000 units):</a:t>
            </a:r>
            <a:endParaRPr lang="en-US" sz="2200" dirty="0"/>
          </a:p>
        </p:txBody>
      </p:sp>
      <p:sp>
        <p:nvSpPr>
          <p:cNvPr id="9" name="Content Placeholder 8">
            <a:extLst>
              <a:ext uri="{FF2B5EF4-FFF2-40B4-BE49-F238E27FC236}">
                <a16:creationId xmlns:a16="http://schemas.microsoft.com/office/drawing/2014/main" id="{6B179660-8123-4DF0-AE74-222D43F37C42}"/>
              </a:ext>
            </a:extLst>
          </p:cNvPr>
          <p:cNvSpPr>
            <a:spLocks noGrp="1"/>
          </p:cNvSpPr>
          <p:nvPr>
            <p:ph sz="quarter" idx="19"/>
          </p:nvPr>
        </p:nvSpPr>
        <p:spPr>
          <a:xfrm>
            <a:off x="1210732" y="5334000"/>
            <a:ext cx="7628467" cy="387348"/>
          </a:xfrm>
        </p:spPr>
        <p:txBody>
          <a:bodyPr/>
          <a:lstStyle/>
          <a:p>
            <a:r>
              <a:rPr lang="en-US" altLang="en-US" sz="2200" dirty="0"/>
              <a:t>$2,000 + $10,400 ($1.30 × 8,000) = </a:t>
            </a:r>
            <a:r>
              <a:rPr lang="en-US" altLang="en-US" sz="2200" b="1" dirty="0">
                <a:solidFill>
                  <a:srgbClr val="990000"/>
                </a:solidFill>
              </a:rPr>
              <a:t>$12,400</a:t>
            </a:r>
            <a:endParaRPr lang="en-US" sz="2200" dirty="0"/>
          </a:p>
        </p:txBody>
      </p:sp>
      <p:sp>
        <p:nvSpPr>
          <p:cNvPr id="10" name="Slide Number Placeholder 9">
            <a:extLst>
              <a:ext uri="{FF2B5EF4-FFF2-40B4-BE49-F238E27FC236}">
                <a16:creationId xmlns:a16="http://schemas.microsoft.com/office/drawing/2014/main" id="{DEF6F063-8D6C-49FA-92F6-7675CC01C32A}"/>
              </a:ext>
            </a:extLst>
          </p:cNvPr>
          <p:cNvSpPr>
            <a:spLocks noGrp="1"/>
          </p:cNvSpPr>
          <p:nvPr>
            <p:ph type="sldNum" sz="quarter" idx="10"/>
          </p:nvPr>
        </p:nvSpPr>
        <p:spPr/>
        <p:txBody>
          <a:bodyPr/>
          <a:lstStyle/>
          <a:p>
            <a:fld id="{67B19427-F580-D146-B60E-4CADEE75497F}" type="slidenum">
              <a:rPr lang="en-US" smtClean="0"/>
              <a:pPr/>
              <a:t>35</a:t>
            </a:fld>
            <a:endParaRPr lang="en-US" dirty="0"/>
          </a:p>
        </p:txBody>
      </p:sp>
      <p:sp>
        <p:nvSpPr>
          <p:cNvPr id="11" name="Footer Placeholder 10">
            <a:extLst>
              <a:ext uri="{FF2B5EF4-FFF2-40B4-BE49-F238E27FC236}">
                <a16:creationId xmlns:a16="http://schemas.microsoft.com/office/drawing/2014/main" id="{C9CBF180-B7BD-400C-BC46-E467D84556DE}"/>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5804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A4411-E696-4D82-ABBA-F89C8DD3E742}"/>
              </a:ext>
            </a:extLst>
          </p:cNvPr>
          <p:cNvSpPr>
            <a:spLocks noGrp="1"/>
          </p:cNvSpPr>
          <p:nvPr>
            <p:ph type="title"/>
          </p:nvPr>
        </p:nvSpPr>
        <p:spPr/>
        <p:txBody>
          <a:bodyPr/>
          <a:lstStyle/>
          <a:p>
            <a:r>
              <a:rPr lang="en-US" b="1" dirty="0">
                <a:solidFill>
                  <a:srgbClr val="006666"/>
                </a:solidFill>
                <a:latin typeface="Calibri" panose="020F0502020204030204" pitchFamily="34" charset="0"/>
                <a:ea typeface="Source Sans Pro" charset="0"/>
                <a:cs typeface="Calibri" panose="020F0502020204030204" pitchFamily="34" charset="0"/>
              </a:rPr>
              <a:t>Cost-Volume-Profit Analysis </a:t>
            </a:r>
            <a:r>
              <a:rPr lang="en-US" sz="2400" dirty="0">
                <a:solidFill>
                  <a:srgbClr val="006666"/>
                </a:solidFill>
                <a:latin typeface="Calibri" panose="020F0502020204030204" pitchFamily="34" charset="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F328298A-26DA-4ADC-A386-7B6AAF7C1356}"/>
              </a:ext>
            </a:extLst>
          </p:cNvPr>
          <p:cNvSpPr>
            <a:spLocks noGrp="1"/>
          </p:cNvSpPr>
          <p:nvPr>
            <p:ph sz="quarter" idx="16"/>
          </p:nvPr>
        </p:nvSpPr>
        <p:spPr/>
        <p:txBody>
          <a:bodyPr/>
          <a:lstStyle/>
          <a:p>
            <a:pPr>
              <a:buClr>
                <a:schemeClr val="accent2"/>
              </a:buClr>
            </a:pPr>
            <a:r>
              <a:rPr lang="en-US" b="1" dirty="0">
                <a:solidFill>
                  <a:schemeClr val="accent4"/>
                </a:solidFill>
                <a:latin typeface="Calibri" panose="020F0502020204030204" pitchFamily="34" charset="0"/>
              </a:rPr>
              <a:t>Cost-volume-profit (C</a:t>
            </a:r>
            <a:r>
              <a:rPr lang="en-US" sz="100" b="1" dirty="0">
                <a:solidFill>
                  <a:schemeClr val="accent4"/>
                </a:solidFill>
                <a:latin typeface="Calibri" panose="020F0502020204030204" pitchFamily="34" charset="0"/>
              </a:rPr>
              <a:t> </a:t>
            </a:r>
            <a:r>
              <a:rPr lang="en-US" b="1" dirty="0">
                <a:solidFill>
                  <a:schemeClr val="accent4"/>
                </a:solidFill>
                <a:latin typeface="Calibri" panose="020F0502020204030204" pitchFamily="34" charset="0"/>
              </a:rPr>
              <a:t>V</a:t>
            </a:r>
            <a:r>
              <a:rPr lang="en-US" sz="100" b="1" dirty="0">
                <a:solidFill>
                  <a:schemeClr val="accent4"/>
                </a:solidFill>
                <a:latin typeface="Calibri" panose="020F0502020204030204" pitchFamily="34" charset="0"/>
              </a:rPr>
              <a:t> </a:t>
            </a:r>
            <a:r>
              <a:rPr lang="en-US" b="1" dirty="0">
                <a:solidFill>
                  <a:schemeClr val="accent4"/>
                </a:solidFill>
                <a:latin typeface="Calibri" panose="020F0502020204030204" pitchFamily="34" charset="0"/>
              </a:rPr>
              <a:t>P) analysis </a:t>
            </a:r>
            <a:r>
              <a:rPr lang="en-US" dirty="0">
                <a:latin typeface="Calibri" panose="020F0502020204030204" pitchFamily="34" charset="0"/>
              </a:rPr>
              <a:t>is the study of the effects of changes in costs and volume on a company’s profits.</a:t>
            </a:r>
          </a:p>
          <a:p>
            <a:pPr marL="292608" indent="-292608">
              <a:buClr>
                <a:schemeClr val="accent2"/>
              </a:buClr>
              <a:buFont typeface="Arial" panose="020B0604020202020204" pitchFamily="34" charset="0"/>
              <a:buChar char="•"/>
            </a:pPr>
            <a:r>
              <a:rPr lang="en-US" dirty="0">
                <a:latin typeface="Calibri" panose="020F0502020204030204" pitchFamily="34" charset="0"/>
              </a:rPr>
              <a:t>Important in profit planning</a:t>
            </a:r>
          </a:p>
          <a:p>
            <a:pPr marL="292608" indent="-292608">
              <a:buClr>
                <a:schemeClr val="accent2"/>
              </a:buClr>
              <a:buFont typeface="Arial" panose="020B0604020202020204" pitchFamily="34" charset="0"/>
              <a:buChar char="•"/>
            </a:pPr>
            <a:r>
              <a:rPr lang="en-US" dirty="0">
                <a:latin typeface="Calibri" panose="020F0502020204030204" pitchFamily="34" charset="0"/>
              </a:rPr>
              <a:t>Critical factor in management decisions such as</a:t>
            </a:r>
          </a:p>
          <a:p>
            <a:pPr marL="621792" lvl="1" indent="-320040">
              <a:buClr>
                <a:schemeClr val="accent2"/>
              </a:buClr>
              <a:buSzPct val="80000"/>
              <a:buFont typeface="Courier New" panose="02070309020205020404" pitchFamily="49" charset="0"/>
              <a:buChar char="o"/>
            </a:pPr>
            <a:r>
              <a:rPr lang="en-US" dirty="0">
                <a:latin typeface="Calibri" panose="020F0502020204030204" pitchFamily="34" charset="0"/>
              </a:rPr>
              <a:t>Setting selling prices</a:t>
            </a:r>
          </a:p>
          <a:p>
            <a:pPr marL="621792" lvl="1" indent="-320040">
              <a:buClr>
                <a:schemeClr val="accent2"/>
              </a:buClr>
              <a:buSzPct val="80000"/>
              <a:buFont typeface="Courier New" panose="02070309020205020404" pitchFamily="49" charset="0"/>
              <a:buChar char="o"/>
            </a:pPr>
            <a:r>
              <a:rPr lang="en-US" dirty="0">
                <a:latin typeface="Calibri" panose="020F0502020204030204" pitchFamily="34" charset="0"/>
              </a:rPr>
              <a:t>Determining product mix</a:t>
            </a:r>
          </a:p>
          <a:p>
            <a:pPr marL="621792" lvl="1" indent="-320040">
              <a:buClr>
                <a:schemeClr val="accent2"/>
              </a:buClr>
              <a:buSzPct val="80000"/>
              <a:buFont typeface="Courier New" panose="02070309020205020404" pitchFamily="49" charset="0"/>
              <a:buChar char="o"/>
            </a:pPr>
            <a:r>
              <a:rPr lang="en-US" dirty="0">
                <a:latin typeface="Calibri" panose="020F0502020204030204" pitchFamily="34" charset="0"/>
              </a:rPr>
              <a:t>Maximizing use of production facilities</a:t>
            </a:r>
          </a:p>
        </p:txBody>
      </p:sp>
      <p:sp>
        <p:nvSpPr>
          <p:cNvPr id="4" name="Slide Number Placeholder 3">
            <a:extLst>
              <a:ext uri="{FF2B5EF4-FFF2-40B4-BE49-F238E27FC236}">
                <a16:creationId xmlns:a16="http://schemas.microsoft.com/office/drawing/2014/main" id="{66E3EE3A-D38C-4D81-BE77-41213AFA2751}"/>
              </a:ext>
            </a:extLst>
          </p:cNvPr>
          <p:cNvSpPr>
            <a:spLocks noGrp="1"/>
          </p:cNvSpPr>
          <p:nvPr>
            <p:ph type="sldNum" sz="quarter" idx="10"/>
          </p:nvPr>
        </p:nvSpPr>
        <p:spPr/>
        <p:txBody>
          <a:bodyPr/>
          <a:lstStyle/>
          <a:p>
            <a:fld id="{67B19427-F580-D146-B60E-4CADEE75497F}" type="slidenum">
              <a:rPr lang="en-US" smtClean="0"/>
              <a:pPr/>
              <a:t>36</a:t>
            </a:fld>
            <a:endParaRPr lang="en-US" dirty="0"/>
          </a:p>
        </p:txBody>
      </p:sp>
      <p:sp>
        <p:nvSpPr>
          <p:cNvPr id="5" name="Footer Placeholder 4">
            <a:extLst>
              <a:ext uri="{FF2B5EF4-FFF2-40B4-BE49-F238E27FC236}">
                <a16:creationId xmlns:a16="http://schemas.microsoft.com/office/drawing/2014/main" id="{7E4EABA8-3ED5-4721-BA55-2A9BA863AAE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39142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D4555-2ACA-4A01-8D84-D81D52599643}"/>
              </a:ext>
            </a:extLst>
          </p:cNvPr>
          <p:cNvSpPr>
            <a:spLocks noGrp="1"/>
          </p:cNvSpPr>
          <p:nvPr>
            <p:ph type="title"/>
          </p:nvPr>
        </p:nvSpPr>
        <p:spPr/>
        <p:txBody>
          <a:bodyPr/>
          <a:lstStyle/>
          <a:p>
            <a:r>
              <a:rPr lang="en-US" b="1" dirty="0">
                <a:solidFill>
                  <a:srgbClr val="006666"/>
                </a:solidFill>
                <a:latin typeface="Calibri" panose="020F0502020204030204" pitchFamily="34" charset="0"/>
                <a:ea typeface="Source Sans Pro" charset="0"/>
                <a:cs typeface="Calibri" panose="020F0502020204030204" pitchFamily="34" charset="0"/>
              </a:rPr>
              <a:t>Cost-Volume-Profit Analysis </a:t>
            </a:r>
            <a:r>
              <a:rPr lang="en-US" sz="2400" dirty="0">
                <a:solidFill>
                  <a:srgbClr val="006666"/>
                </a:solidFill>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81E615E7-89CC-4E70-A102-6AEBA205C7EA}"/>
              </a:ext>
            </a:extLst>
          </p:cNvPr>
          <p:cNvSpPr>
            <a:spLocks noGrp="1"/>
          </p:cNvSpPr>
          <p:nvPr>
            <p:ph sz="quarter" idx="16"/>
          </p:nvPr>
        </p:nvSpPr>
        <p:spPr>
          <a:xfrm>
            <a:off x="304800" y="1828800"/>
            <a:ext cx="8458200" cy="533400"/>
          </a:xfrm>
        </p:spPr>
        <p:txBody>
          <a:bodyPr/>
          <a:lstStyle/>
          <a:p>
            <a:r>
              <a:rPr lang="en-US" sz="2600" b="1" dirty="0">
                <a:solidFill>
                  <a:srgbClr val="990000"/>
                </a:solidFill>
              </a:rPr>
              <a:t>Basic Components</a:t>
            </a:r>
            <a:endParaRPr lang="en-US" sz="2600" dirty="0"/>
          </a:p>
        </p:txBody>
      </p:sp>
      <p:pic>
        <p:nvPicPr>
          <p:cNvPr id="7" name="Content Placeholder 6" descr="An illustration displays the components of C V P analysis. The first component shows a woman studying a graph. This image is labeled, volume or level of activity. The second component shows unit selling prices with a bag and a shirt with price tags. The third component is variable costs per unit for raw materials, and variable labor, displayed by a graph with a parallel line to x. The fourth component is total fixed costs of utilities, taxes, and depreciation, displayed by a graph with a parallel line to x. The last component displays sales mix with a bag, shirts, and shoes with price tags.">
            <a:extLst>
              <a:ext uri="{FF2B5EF4-FFF2-40B4-BE49-F238E27FC236}">
                <a16:creationId xmlns:a16="http://schemas.microsoft.com/office/drawing/2014/main" id="{19F01223-6909-4F51-9827-5BC3E72A499E}"/>
              </a:ext>
            </a:extLst>
          </p:cNvPr>
          <p:cNvPicPr>
            <a:picLocks noGrp="1" noChangeAspect="1"/>
          </p:cNvPicPr>
          <p:nvPr>
            <p:ph sz="quarter" idx="17"/>
          </p:nvPr>
        </p:nvPicPr>
        <p:blipFill>
          <a:blip r:embed="rId2"/>
          <a:stretch>
            <a:fillRect/>
          </a:stretch>
        </p:blipFill>
        <p:spPr>
          <a:xfrm>
            <a:off x="383685" y="2590800"/>
            <a:ext cx="8376630" cy="1865538"/>
          </a:xfrm>
          <a:prstGeom prst="rect">
            <a:avLst/>
          </a:prstGeom>
        </p:spPr>
      </p:pic>
      <p:sp>
        <p:nvSpPr>
          <p:cNvPr id="5" name="Slide Number Placeholder 4">
            <a:extLst>
              <a:ext uri="{FF2B5EF4-FFF2-40B4-BE49-F238E27FC236}">
                <a16:creationId xmlns:a16="http://schemas.microsoft.com/office/drawing/2014/main" id="{E662776A-F99A-4C5E-BEA1-B2D1DD334EEB}"/>
              </a:ext>
            </a:extLst>
          </p:cNvPr>
          <p:cNvSpPr>
            <a:spLocks noGrp="1"/>
          </p:cNvSpPr>
          <p:nvPr>
            <p:ph type="sldNum" sz="quarter" idx="10"/>
          </p:nvPr>
        </p:nvSpPr>
        <p:spPr/>
        <p:txBody>
          <a:bodyPr/>
          <a:lstStyle/>
          <a:p>
            <a:fld id="{67B19427-F580-D146-B60E-4CADEE75497F}" type="slidenum">
              <a:rPr lang="en-US" smtClean="0"/>
              <a:pPr/>
              <a:t>37</a:t>
            </a:fld>
            <a:endParaRPr lang="en-US" dirty="0"/>
          </a:p>
        </p:txBody>
      </p:sp>
      <p:sp>
        <p:nvSpPr>
          <p:cNvPr id="6" name="Footer Placeholder 5">
            <a:extLst>
              <a:ext uri="{FF2B5EF4-FFF2-40B4-BE49-F238E27FC236}">
                <a16:creationId xmlns:a16="http://schemas.microsoft.com/office/drawing/2014/main" id="{18FDD39F-A8B2-4D77-9C22-DB8148CDAC4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8984018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9650B-BD49-485A-832C-6D0143B1690A}"/>
              </a:ext>
            </a:extLst>
          </p:cNvPr>
          <p:cNvSpPr>
            <a:spLocks noGrp="1"/>
          </p:cNvSpPr>
          <p:nvPr>
            <p:ph type="title"/>
          </p:nvPr>
        </p:nvSpPr>
        <p:spPr/>
        <p:txBody>
          <a:bodyPr/>
          <a:lstStyle/>
          <a:p>
            <a:r>
              <a:rPr lang="en-US" b="1" dirty="0">
                <a:solidFill>
                  <a:srgbClr val="006666"/>
                </a:solidFill>
                <a:latin typeface="Calibri" panose="020F0502020204030204" pitchFamily="34" charset="0"/>
                <a:ea typeface="Source Sans Pro" charset="0"/>
                <a:cs typeface="Calibri" panose="020F0502020204030204" pitchFamily="34" charset="0"/>
              </a:rPr>
              <a:t>Basic Components </a:t>
            </a:r>
            <a:r>
              <a:rPr lang="en-US" sz="2400" dirty="0">
                <a:solidFill>
                  <a:srgbClr val="006666"/>
                </a:solidFill>
                <a:latin typeface="Calibri" panose="020F0502020204030204" pitchFamily="34" charset="0"/>
                <a:ea typeface="Source Sans Pro" charset="0"/>
                <a:cs typeface="Calibri" panose="020F0502020204030204" pitchFamily="34" charset="0"/>
              </a:rPr>
              <a:t>(1 of 3)</a:t>
            </a:r>
            <a:endParaRPr lang="en-US" sz="2400" dirty="0"/>
          </a:p>
        </p:txBody>
      </p:sp>
      <p:sp>
        <p:nvSpPr>
          <p:cNvPr id="3" name="Content Placeholder 2">
            <a:extLst>
              <a:ext uri="{FF2B5EF4-FFF2-40B4-BE49-F238E27FC236}">
                <a16:creationId xmlns:a16="http://schemas.microsoft.com/office/drawing/2014/main" id="{68046D24-6987-47A8-BC9A-8A1972E69049}"/>
              </a:ext>
            </a:extLst>
          </p:cNvPr>
          <p:cNvSpPr>
            <a:spLocks noGrp="1"/>
          </p:cNvSpPr>
          <p:nvPr>
            <p:ph sz="quarter" idx="16"/>
          </p:nvPr>
        </p:nvSpPr>
        <p:spPr/>
        <p:txBody>
          <a:bodyPr/>
          <a:lstStyle/>
          <a:p>
            <a:pPr>
              <a:buClr>
                <a:schemeClr val="accent2"/>
              </a:buClr>
            </a:pPr>
            <a:r>
              <a:rPr lang="en-US" sz="2600" b="1" dirty="0"/>
              <a:t>Assumptions</a:t>
            </a:r>
            <a:endParaRPr lang="en-US" sz="2600" dirty="0"/>
          </a:p>
          <a:p>
            <a:pPr marL="402336" indent="-402336">
              <a:buClr>
                <a:schemeClr val="accent2"/>
              </a:buClr>
              <a:buFont typeface="+mj-lt"/>
              <a:buAutoNum type="arabicPeriod"/>
            </a:pPr>
            <a:r>
              <a:rPr lang="en-US" altLang="en-US" sz="2600" dirty="0"/>
              <a:t>Behavior of both costs and revenues is linear throughout the relevant range of the activity index.</a:t>
            </a:r>
          </a:p>
          <a:p>
            <a:pPr marL="402336" indent="-402336">
              <a:buClr>
                <a:schemeClr val="accent2"/>
              </a:buClr>
              <a:buFont typeface="+mj-lt"/>
              <a:buAutoNum type="arabicPeriod"/>
            </a:pPr>
            <a:r>
              <a:rPr lang="en-US" altLang="en-US" sz="2600" dirty="0"/>
              <a:t>Costs can be classified accurately as either variable or fixed.</a:t>
            </a:r>
          </a:p>
          <a:p>
            <a:pPr marL="402336" indent="-402336">
              <a:buClr>
                <a:schemeClr val="accent2"/>
              </a:buClr>
              <a:buFont typeface="+mj-lt"/>
              <a:buAutoNum type="arabicPeriod"/>
            </a:pPr>
            <a:r>
              <a:rPr lang="en-US" altLang="en-US" sz="2600" dirty="0"/>
              <a:t>Changes in activity are the only factors that affect costs.</a:t>
            </a:r>
          </a:p>
          <a:p>
            <a:pPr marL="402336" indent="-402336">
              <a:buClr>
                <a:schemeClr val="accent2"/>
              </a:buClr>
              <a:buFont typeface="+mj-lt"/>
              <a:buAutoNum type="arabicPeriod"/>
            </a:pPr>
            <a:r>
              <a:rPr lang="en-US" altLang="en-US" sz="2600" dirty="0"/>
              <a:t>All units produced are sold.</a:t>
            </a:r>
          </a:p>
          <a:p>
            <a:pPr marL="402336" indent="-402336">
              <a:buClr>
                <a:schemeClr val="accent2"/>
              </a:buClr>
              <a:buFont typeface="+mj-lt"/>
              <a:buAutoNum type="arabicPeriod"/>
            </a:pPr>
            <a:r>
              <a:rPr lang="en-US" altLang="en-US" sz="2600" dirty="0"/>
              <a:t>When more than one type of product is sold, the sales mix will remain constant.</a:t>
            </a:r>
            <a:endParaRPr lang="en-US" sz="2600" dirty="0"/>
          </a:p>
        </p:txBody>
      </p:sp>
      <p:sp>
        <p:nvSpPr>
          <p:cNvPr id="4" name="Slide Number Placeholder 3">
            <a:extLst>
              <a:ext uri="{FF2B5EF4-FFF2-40B4-BE49-F238E27FC236}">
                <a16:creationId xmlns:a16="http://schemas.microsoft.com/office/drawing/2014/main" id="{D401F404-18BC-4E52-B9D1-70A5864705D4}"/>
              </a:ext>
            </a:extLst>
          </p:cNvPr>
          <p:cNvSpPr>
            <a:spLocks noGrp="1"/>
          </p:cNvSpPr>
          <p:nvPr>
            <p:ph type="sldNum" sz="quarter" idx="10"/>
          </p:nvPr>
        </p:nvSpPr>
        <p:spPr/>
        <p:txBody>
          <a:bodyPr/>
          <a:lstStyle/>
          <a:p>
            <a:fld id="{67B19427-F580-D146-B60E-4CADEE75497F}" type="slidenum">
              <a:rPr lang="en-US" smtClean="0"/>
              <a:pPr/>
              <a:t>38</a:t>
            </a:fld>
            <a:endParaRPr lang="en-US" dirty="0"/>
          </a:p>
        </p:txBody>
      </p:sp>
      <p:sp>
        <p:nvSpPr>
          <p:cNvPr id="5" name="Footer Placeholder 4">
            <a:extLst>
              <a:ext uri="{FF2B5EF4-FFF2-40B4-BE49-F238E27FC236}">
                <a16:creationId xmlns:a16="http://schemas.microsoft.com/office/drawing/2014/main" id="{D74362D9-3F6F-4E99-938F-432CB5019FE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93845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871A-0E12-4D30-8DB4-309D70F5535C}"/>
              </a:ext>
            </a:extLst>
          </p:cNvPr>
          <p:cNvSpPr>
            <a:spLocks noGrp="1"/>
          </p:cNvSpPr>
          <p:nvPr>
            <p:ph type="title"/>
          </p:nvPr>
        </p:nvSpPr>
        <p:spPr/>
        <p:txBody>
          <a:bodyPr/>
          <a:lstStyle/>
          <a:p>
            <a:r>
              <a:rPr lang="en-US" b="1" dirty="0">
                <a:solidFill>
                  <a:srgbClr val="006666"/>
                </a:solidFill>
                <a:latin typeface="Calibri" panose="020F0502020204030204" pitchFamily="34" charset="0"/>
                <a:ea typeface="Source Sans Pro" charset="0"/>
                <a:cs typeface="Calibri" panose="020F0502020204030204" pitchFamily="34" charset="0"/>
              </a:rPr>
              <a:t>Basic Components </a:t>
            </a:r>
            <a:r>
              <a:rPr lang="en-US" sz="2400" dirty="0">
                <a:solidFill>
                  <a:srgbClr val="006666"/>
                </a:solidFill>
                <a:latin typeface="Calibri" panose="020F0502020204030204" pitchFamily="34" charset="0"/>
                <a:ea typeface="Source Sans Pro" charset="0"/>
                <a:cs typeface="Calibri" panose="020F0502020204030204" pitchFamily="34" charset="0"/>
              </a:rPr>
              <a:t>(2 of 3)</a:t>
            </a:r>
            <a:endParaRPr lang="en-US" sz="2400" dirty="0"/>
          </a:p>
        </p:txBody>
      </p:sp>
      <p:sp>
        <p:nvSpPr>
          <p:cNvPr id="3" name="Content Placeholder 2">
            <a:extLst>
              <a:ext uri="{FF2B5EF4-FFF2-40B4-BE49-F238E27FC236}">
                <a16:creationId xmlns:a16="http://schemas.microsoft.com/office/drawing/2014/main" id="{17E75355-89D7-4230-B940-F84B1321FA87}"/>
              </a:ext>
            </a:extLst>
          </p:cNvPr>
          <p:cNvSpPr>
            <a:spLocks noGrp="1"/>
          </p:cNvSpPr>
          <p:nvPr>
            <p:ph sz="quarter" idx="16"/>
          </p:nvPr>
        </p:nvSpPr>
        <p:spPr/>
        <p:txBody>
          <a:bodyPr/>
          <a:lstStyle/>
          <a:p>
            <a:pPr marL="0" lvl="1" indent="0">
              <a:buClr>
                <a:schemeClr val="tx1"/>
              </a:buClr>
              <a:buNone/>
            </a:pPr>
            <a:r>
              <a:rPr lang="en-US" sz="2600" dirty="0"/>
              <a:t>Which of the following is </a:t>
            </a:r>
            <a:r>
              <a:rPr lang="en-US" sz="2600" b="1" dirty="0"/>
              <a:t>not</a:t>
            </a:r>
            <a:r>
              <a:rPr lang="en-US" sz="2600" dirty="0"/>
              <a:t> involved in C</a:t>
            </a:r>
            <a:r>
              <a:rPr lang="en-US" sz="100" dirty="0"/>
              <a:t> </a:t>
            </a:r>
            <a:r>
              <a:rPr lang="en-US" sz="2600" dirty="0"/>
              <a:t>V</a:t>
            </a:r>
            <a:r>
              <a:rPr lang="en-US" sz="100" dirty="0"/>
              <a:t> </a:t>
            </a:r>
            <a:r>
              <a:rPr lang="en-US" sz="2600" dirty="0"/>
              <a:t>P analysis</a:t>
            </a:r>
            <a:endParaRPr lang="en-US" altLang="en-US" sz="2600" dirty="0"/>
          </a:p>
          <a:p>
            <a:pPr marL="339725" lvl="1" indent="-339725">
              <a:buClr>
                <a:schemeClr val="tx1"/>
              </a:buClr>
              <a:buNone/>
            </a:pPr>
            <a:r>
              <a:rPr lang="en-US" altLang="en-US" sz="2600" dirty="0">
                <a:solidFill>
                  <a:schemeClr val="accent2"/>
                </a:solidFill>
              </a:rPr>
              <a:t>a.</a:t>
            </a:r>
            <a:r>
              <a:rPr lang="en-US" altLang="en-US" sz="2600" dirty="0"/>
              <a:t> </a:t>
            </a:r>
            <a:r>
              <a:rPr lang="en-US" sz="2600" dirty="0"/>
              <a:t>Sales mix</a:t>
            </a:r>
            <a:endParaRPr lang="en-US" altLang="en-US" sz="2600" dirty="0"/>
          </a:p>
          <a:p>
            <a:pPr marL="339725" lvl="1" indent="-339725">
              <a:buClr>
                <a:schemeClr val="tx1"/>
              </a:buClr>
              <a:buNone/>
            </a:pPr>
            <a:r>
              <a:rPr lang="en-US" altLang="en-US" sz="2600" dirty="0">
                <a:solidFill>
                  <a:schemeClr val="accent2"/>
                </a:solidFill>
              </a:rPr>
              <a:t>b.</a:t>
            </a:r>
            <a:r>
              <a:rPr lang="en-US" altLang="en-US" sz="2600" dirty="0"/>
              <a:t> </a:t>
            </a:r>
            <a:r>
              <a:rPr lang="en-US" sz="2600" dirty="0"/>
              <a:t>Unit selling prices</a:t>
            </a:r>
            <a:endParaRPr lang="en-US" altLang="en-US" sz="2600" dirty="0"/>
          </a:p>
          <a:p>
            <a:pPr marL="339725" lvl="1" indent="-339725">
              <a:buClr>
                <a:schemeClr val="tx1"/>
              </a:buClr>
              <a:buNone/>
            </a:pPr>
            <a:r>
              <a:rPr lang="en-US" altLang="en-US" sz="2600" dirty="0">
                <a:solidFill>
                  <a:schemeClr val="accent2"/>
                </a:solidFill>
              </a:rPr>
              <a:t>c.</a:t>
            </a:r>
            <a:r>
              <a:rPr lang="en-US" altLang="en-US" sz="2600" dirty="0"/>
              <a:t> </a:t>
            </a:r>
            <a:r>
              <a:rPr lang="en-US" sz="2600" dirty="0"/>
              <a:t>Fixed costs per unit</a:t>
            </a:r>
            <a:endParaRPr lang="en-US" altLang="en-US" sz="2600" dirty="0"/>
          </a:p>
          <a:p>
            <a:pPr marL="339725" lvl="1" indent="-339725">
              <a:buClr>
                <a:schemeClr val="tx1"/>
              </a:buClr>
              <a:buNone/>
            </a:pPr>
            <a:r>
              <a:rPr lang="en-US" altLang="en-US" sz="2600" dirty="0">
                <a:solidFill>
                  <a:schemeClr val="accent2"/>
                </a:solidFill>
              </a:rPr>
              <a:t>d.</a:t>
            </a:r>
            <a:r>
              <a:rPr lang="en-US" altLang="en-US" sz="2600" dirty="0"/>
              <a:t> </a:t>
            </a:r>
            <a:r>
              <a:rPr lang="en-US" sz="2600" dirty="0"/>
              <a:t>Volume or level of activity</a:t>
            </a:r>
            <a:endParaRPr lang="en-US" altLang="en-US" sz="2600" dirty="0"/>
          </a:p>
        </p:txBody>
      </p:sp>
      <p:sp>
        <p:nvSpPr>
          <p:cNvPr id="4" name="Slide Number Placeholder 3">
            <a:extLst>
              <a:ext uri="{FF2B5EF4-FFF2-40B4-BE49-F238E27FC236}">
                <a16:creationId xmlns:a16="http://schemas.microsoft.com/office/drawing/2014/main" id="{6C4400D9-18BC-4582-B09F-8D15AB5D35F6}"/>
              </a:ext>
            </a:extLst>
          </p:cNvPr>
          <p:cNvSpPr>
            <a:spLocks noGrp="1"/>
          </p:cNvSpPr>
          <p:nvPr>
            <p:ph type="sldNum" sz="quarter" idx="10"/>
          </p:nvPr>
        </p:nvSpPr>
        <p:spPr/>
        <p:txBody>
          <a:bodyPr/>
          <a:lstStyle/>
          <a:p>
            <a:fld id="{67B19427-F580-D146-B60E-4CADEE75497F}" type="slidenum">
              <a:rPr lang="en-US" smtClean="0"/>
              <a:pPr/>
              <a:t>39</a:t>
            </a:fld>
            <a:endParaRPr lang="en-US" dirty="0"/>
          </a:p>
        </p:txBody>
      </p:sp>
      <p:sp>
        <p:nvSpPr>
          <p:cNvPr id="5" name="Footer Placeholder 4">
            <a:extLst>
              <a:ext uri="{FF2B5EF4-FFF2-40B4-BE49-F238E27FC236}">
                <a16:creationId xmlns:a16="http://schemas.microsoft.com/office/drawing/2014/main" id="{3AF2CD25-9DC7-4E3D-B444-7A237B976B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50091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FE1BC-B239-4C2F-8114-98B649DEBCAA}"/>
              </a:ext>
            </a:extLst>
          </p:cNvPr>
          <p:cNvSpPr>
            <a:spLocks noGrp="1"/>
          </p:cNvSpPr>
          <p:nvPr>
            <p:ph type="title"/>
          </p:nvPr>
        </p:nvSpPr>
        <p:spPr>
          <a:xfrm>
            <a:off x="304800" y="762001"/>
            <a:ext cx="8534400" cy="838199"/>
          </a:xfrm>
        </p:spPr>
        <p:txBody>
          <a:bodyPr/>
          <a:lstStyle/>
          <a:p>
            <a:r>
              <a:rPr lang="en-US" b="1" dirty="0">
                <a:latin typeface="Calibri" panose="020F0502020204030204" pitchFamily="34" charset="0"/>
                <a:ea typeface="Source Sans Pro" charset="0"/>
                <a:cs typeface="Calibri" panose="020F0502020204030204" pitchFamily="34" charset="0"/>
              </a:rPr>
              <a:t>Cost Behavior Analysis </a:t>
            </a:r>
            <a:r>
              <a:rPr lang="en-US" sz="2400" dirty="0">
                <a:latin typeface="Calibri" panose="020F0502020204030204" pitchFamily="34" charset="0"/>
                <a:ea typeface="Source Sans Pro" charset="0"/>
                <a:cs typeface="Calibri" panose="020F0502020204030204" pitchFamily="34" charset="0"/>
              </a:rPr>
              <a:t>(2 of 5)</a:t>
            </a:r>
            <a:endParaRPr lang="en-US" dirty="0"/>
          </a:p>
        </p:txBody>
      </p:sp>
      <p:sp>
        <p:nvSpPr>
          <p:cNvPr id="3" name="Content Placeholder 2">
            <a:extLst>
              <a:ext uri="{FF2B5EF4-FFF2-40B4-BE49-F238E27FC236}">
                <a16:creationId xmlns:a16="http://schemas.microsoft.com/office/drawing/2014/main" id="{43843F6D-C1E7-4BF0-B0CD-649A3D004438}"/>
              </a:ext>
            </a:extLst>
          </p:cNvPr>
          <p:cNvSpPr>
            <a:spLocks noGrp="1"/>
          </p:cNvSpPr>
          <p:nvPr>
            <p:ph sz="quarter" idx="16"/>
          </p:nvPr>
        </p:nvSpPr>
        <p:spPr/>
        <p:txBody>
          <a:bodyPr/>
          <a:lstStyle/>
          <a:p>
            <a:pPr marL="292608" indent="-292608">
              <a:buClr>
                <a:schemeClr val="accent2"/>
              </a:buClr>
              <a:buFont typeface="Arial" panose="020B0604020202020204" pitchFamily="34" charset="0"/>
              <a:buChar char="•"/>
            </a:pPr>
            <a:r>
              <a:rPr lang="en-US" altLang="en-US" sz="2600" dirty="0">
                <a:latin typeface="+mn-lt"/>
                <a:ea typeface="Calibri" panose="020F0502020204030204" pitchFamily="34" charset="0"/>
                <a:cs typeface="Calibri" panose="020F0502020204030204" pitchFamily="34" charset="0"/>
              </a:rPr>
              <a:t>Activity levels may be expressed in terms of:</a:t>
            </a:r>
          </a:p>
          <a:p>
            <a:pPr marL="621792" lvl="2" indent="-320040">
              <a:buClr>
                <a:srgbClr val="990000"/>
              </a:buClr>
              <a:buSzPct val="80000"/>
              <a:buFont typeface="Courier New" panose="02070309020205020404" pitchFamily="49" charset="0"/>
              <a:buChar char="o"/>
            </a:pPr>
            <a:r>
              <a:rPr lang="en-US" altLang="en-US" sz="2400" dirty="0">
                <a:ea typeface="Calibri" panose="020F0502020204030204" pitchFamily="34" charset="0"/>
                <a:cs typeface="Calibri" panose="020F0502020204030204" pitchFamily="34" charset="0"/>
              </a:rPr>
              <a:t>Sales dollars (in a retail company)</a:t>
            </a:r>
          </a:p>
          <a:p>
            <a:pPr marL="621792" lvl="2" indent="-320040">
              <a:buClr>
                <a:srgbClr val="990000"/>
              </a:buClr>
              <a:buSzPct val="80000"/>
              <a:buFont typeface="Courier New" panose="02070309020205020404" pitchFamily="49" charset="0"/>
              <a:buChar char="o"/>
            </a:pPr>
            <a:r>
              <a:rPr lang="en-US" altLang="en-US" sz="2400" dirty="0">
                <a:ea typeface="Calibri" panose="020F0502020204030204" pitchFamily="34" charset="0"/>
                <a:cs typeface="Calibri" panose="020F0502020204030204" pitchFamily="34" charset="0"/>
              </a:rPr>
              <a:t>Miles driven (in a trucking company)</a:t>
            </a:r>
          </a:p>
          <a:p>
            <a:pPr marL="621792" lvl="2" indent="-320040">
              <a:buClr>
                <a:srgbClr val="990000"/>
              </a:buClr>
              <a:buSzPct val="80000"/>
              <a:buFont typeface="Courier New" panose="02070309020205020404" pitchFamily="49" charset="0"/>
              <a:buChar char="o"/>
            </a:pPr>
            <a:r>
              <a:rPr lang="en-US" altLang="en-US" sz="2400" dirty="0">
                <a:ea typeface="Calibri" panose="020F0502020204030204" pitchFamily="34" charset="0"/>
                <a:cs typeface="Calibri" panose="020F0502020204030204" pitchFamily="34" charset="0"/>
              </a:rPr>
              <a:t>Room occupancy (in a hotel)</a:t>
            </a:r>
          </a:p>
          <a:p>
            <a:pPr marL="621792" lvl="2" indent="-320040">
              <a:buClr>
                <a:srgbClr val="990000"/>
              </a:buClr>
              <a:buSzPct val="80000"/>
              <a:buFont typeface="Courier New" panose="02070309020205020404" pitchFamily="49" charset="0"/>
              <a:buChar char="o"/>
            </a:pPr>
            <a:r>
              <a:rPr lang="en-US" altLang="en-US" sz="2400" dirty="0">
                <a:ea typeface="Calibri" panose="020F0502020204030204" pitchFamily="34" charset="0"/>
                <a:cs typeface="Calibri" panose="020F0502020204030204" pitchFamily="34" charset="0"/>
              </a:rPr>
              <a:t>Dance classes taught (by a dance studio)</a:t>
            </a:r>
          </a:p>
          <a:p>
            <a:pPr marL="292608" lvl="1" indent="-292608">
              <a:spcBef>
                <a:spcPts val="1000"/>
              </a:spcBef>
              <a:buClr>
                <a:srgbClr val="990000"/>
              </a:buClr>
              <a:buSzPct val="100000"/>
            </a:pPr>
            <a:r>
              <a:rPr lang="en-US" altLang="en-US" sz="2600" dirty="0">
                <a:ea typeface="Calibri" panose="020F0502020204030204" pitchFamily="34" charset="0"/>
                <a:cs typeface="Calibri" panose="020F0502020204030204" pitchFamily="34" charset="0"/>
              </a:rPr>
              <a:t>Many companies use more than one measurement base</a:t>
            </a:r>
            <a:endParaRPr lang="en-US" sz="2600" dirty="0"/>
          </a:p>
        </p:txBody>
      </p:sp>
      <p:sp>
        <p:nvSpPr>
          <p:cNvPr id="4" name="Slide Number Placeholder 3">
            <a:extLst>
              <a:ext uri="{FF2B5EF4-FFF2-40B4-BE49-F238E27FC236}">
                <a16:creationId xmlns:a16="http://schemas.microsoft.com/office/drawing/2014/main" id="{52D286C9-9948-4A0F-81F5-0895165C16C2}"/>
              </a:ext>
            </a:extLst>
          </p:cNvPr>
          <p:cNvSpPr>
            <a:spLocks noGrp="1"/>
          </p:cNvSpPr>
          <p:nvPr>
            <p:ph type="sldNum" sz="quarter" idx="10"/>
          </p:nvPr>
        </p:nvSpPr>
        <p:spPr/>
        <p:txBody>
          <a:bodyPr/>
          <a:lstStyle/>
          <a:p>
            <a:fld id="{67B19427-F580-D146-B60E-4CADEE75497F}" type="slidenum">
              <a:rPr lang="en-US" smtClean="0"/>
              <a:pPr/>
              <a:t>4</a:t>
            </a:fld>
            <a:endParaRPr lang="en-US" dirty="0"/>
          </a:p>
        </p:txBody>
      </p:sp>
      <p:sp>
        <p:nvSpPr>
          <p:cNvPr id="5" name="Footer Placeholder 4">
            <a:extLst>
              <a:ext uri="{FF2B5EF4-FFF2-40B4-BE49-F238E27FC236}">
                <a16:creationId xmlns:a16="http://schemas.microsoft.com/office/drawing/2014/main" id="{B565B3E7-DCD2-4B28-85F5-EC057E44C36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030050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871A-0E12-4D30-8DB4-309D70F5535C}"/>
              </a:ext>
            </a:extLst>
          </p:cNvPr>
          <p:cNvSpPr>
            <a:spLocks noGrp="1"/>
          </p:cNvSpPr>
          <p:nvPr>
            <p:ph type="title"/>
          </p:nvPr>
        </p:nvSpPr>
        <p:spPr/>
        <p:txBody>
          <a:bodyPr/>
          <a:lstStyle/>
          <a:p>
            <a:r>
              <a:rPr lang="en-US" b="1" dirty="0">
                <a:solidFill>
                  <a:srgbClr val="006666"/>
                </a:solidFill>
                <a:latin typeface="Calibri" panose="020F0502020204030204" pitchFamily="34" charset="0"/>
                <a:ea typeface="Source Sans Pro" charset="0"/>
                <a:cs typeface="Calibri" panose="020F0502020204030204" pitchFamily="34" charset="0"/>
              </a:rPr>
              <a:t>Basic Components </a:t>
            </a:r>
            <a:r>
              <a:rPr lang="en-US" sz="2400" dirty="0">
                <a:solidFill>
                  <a:srgbClr val="006666"/>
                </a:solidFill>
                <a:latin typeface="Calibri" panose="020F0502020204030204" pitchFamily="34" charset="0"/>
                <a:ea typeface="Source Sans Pro" charset="0"/>
                <a:cs typeface="Calibri" panose="020F0502020204030204" pitchFamily="34" charset="0"/>
              </a:rPr>
              <a:t>(3 of 3)</a:t>
            </a:r>
            <a:endParaRPr lang="en-US" sz="2400" dirty="0"/>
          </a:p>
        </p:txBody>
      </p:sp>
      <p:sp>
        <p:nvSpPr>
          <p:cNvPr id="3" name="Content Placeholder 2">
            <a:extLst>
              <a:ext uri="{FF2B5EF4-FFF2-40B4-BE49-F238E27FC236}">
                <a16:creationId xmlns:a16="http://schemas.microsoft.com/office/drawing/2014/main" id="{17E75355-89D7-4230-B940-F84B1321FA87}"/>
              </a:ext>
            </a:extLst>
          </p:cNvPr>
          <p:cNvSpPr>
            <a:spLocks noGrp="1"/>
          </p:cNvSpPr>
          <p:nvPr>
            <p:ph sz="quarter" idx="16"/>
          </p:nvPr>
        </p:nvSpPr>
        <p:spPr/>
        <p:txBody>
          <a:bodyPr/>
          <a:lstStyle/>
          <a:p>
            <a:pPr marL="0" lvl="1" indent="0">
              <a:buClr>
                <a:schemeClr val="tx1"/>
              </a:buClr>
              <a:buNone/>
            </a:pPr>
            <a:r>
              <a:rPr lang="en-US" sz="2600" dirty="0"/>
              <a:t>Which of the following is </a:t>
            </a:r>
            <a:r>
              <a:rPr lang="en-US" sz="2600" b="1" dirty="0"/>
              <a:t>not</a:t>
            </a:r>
            <a:r>
              <a:rPr lang="en-US" sz="2600" dirty="0"/>
              <a:t> involved in C</a:t>
            </a:r>
            <a:r>
              <a:rPr lang="en-US" sz="100" dirty="0"/>
              <a:t> </a:t>
            </a:r>
            <a:r>
              <a:rPr lang="en-US" sz="2600" dirty="0"/>
              <a:t>V</a:t>
            </a:r>
            <a:r>
              <a:rPr lang="en-US" sz="100" dirty="0"/>
              <a:t> </a:t>
            </a:r>
            <a:r>
              <a:rPr lang="en-US" sz="2600" dirty="0"/>
              <a:t>P analysis</a:t>
            </a:r>
            <a:endParaRPr lang="en-US" altLang="en-US" sz="2600" dirty="0"/>
          </a:p>
          <a:p>
            <a:pPr marL="339725" lvl="1" indent="-339725">
              <a:buClr>
                <a:schemeClr val="tx1"/>
              </a:buClr>
              <a:buNone/>
            </a:pPr>
            <a:r>
              <a:rPr lang="en-US" altLang="en-US" sz="2600" dirty="0">
                <a:solidFill>
                  <a:schemeClr val="accent2"/>
                </a:solidFill>
              </a:rPr>
              <a:t>a.</a:t>
            </a:r>
            <a:r>
              <a:rPr lang="en-US" altLang="en-US" sz="2600" dirty="0"/>
              <a:t> </a:t>
            </a:r>
            <a:r>
              <a:rPr lang="en-US" sz="2600" dirty="0"/>
              <a:t>Sales mix</a:t>
            </a:r>
            <a:endParaRPr lang="en-US" altLang="en-US" sz="2600" dirty="0"/>
          </a:p>
          <a:p>
            <a:pPr marL="339725" lvl="1" indent="-339725">
              <a:buClr>
                <a:schemeClr val="tx1"/>
              </a:buClr>
              <a:buNone/>
            </a:pPr>
            <a:r>
              <a:rPr lang="en-US" altLang="en-US" sz="2600" dirty="0">
                <a:solidFill>
                  <a:schemeClr val="accent2"/>
                </a:solidFill>
              </a:rPr>
              <a:t>b.</a:t>
            </a:r>
            <a:r>
              <a:rPr lang="en-US" altLang="en-US" sz="2600" dirty="0"/>
              <a:t> </a:t>
            </a:r>
            <a:r>
              <a:rPr lang="en-US" sz="2600" dirty="0"/>
              <a:t>Unit selling prices</a:t>
            </a:r>
            <a:endParaRPr lang="en-US" altLang="en-US" sz="2600" dirty="0"/>
          </a:p>
          <a:p>
            <a:pPr marL="339725" lvl="1" indent="-339725">
              <a:buClr>
                <a:schemeClr val="tx1"/>
              </a:buClr>
              <a:buNone/>
            </a:pPr>
            <a:r>
              <a:rPr lang="en-US" altLang="en-US" sz="2600" dirty="0">
                <a:solidFill>
                  <a:schemeClr val="accent2"/>
                </a:solidFill>
              </a:rPr>
              <a:t>c.</a:t>
            </a:r>
            <a:r>
              <a:rPr lang="en-US" altLang="en-US" sz="2600" dirty="0"/>
              <a:t> Answer: </a:t>
            </a:r>
            <a:r>
              <a:rPr lang="en-US" sz="2600" dirty="0"/>
              <a:t>Fixed costs per unit</a:t>
            </a:r>
            <a:endParaRPr lang="en-US" altLang="en-US" sz="2600" dirty="0"/>
          </a:p>
          <a:p>
            <a:pPr marL="339725" lvl="1" indent="-339725">
              <a:buClr>
                <a:schemeClr val="tx1"/>
              </a:buClr>
              <a:buNone/>
            </a:pPr>
            <a:r>
              <a:rPr lang="en-US" altLang="en-US" sz="2600" dirty="0">
                <a:solidFill>
                  <a:schemeClr val="accent2"/>
                </a:solidFill>
              </a:rPr>
              <a:t>d.</a:t>
            </a:r>
            <a:r>
              <a:rPr lang="en-US" altLang="en-US" sz="2600" dirty="0"/>
              <a:t> </a:t>
            </a:r>
            <a:r>
              <a:rPr lang="en-US" sz="2600" dirty="0"/>
              <a:t>Volume or level of activity</a:t>
            </a:r>
            <a:endParaRPr lang="en-US" altLang="en-US" sz="2600" dirty="0"/>
          </a:p>
        </p:txBody>
      </p:sp>
      <p:sp>
        <p:nvSpPr>
          <p:cNvPr id="4" name="Slide Number Placeholder 3">
            <a:extLst>
              <a:ext uri="{FF2B5EF4-FFF2-40B4-BE49-F238E27FC236}">
                <a16:creationId xmlns:a16="http://schemas.microsoft.com/office/drawing/2014/main" id="{6C4400D9-18BC-4582-B09F-8D15AB5D35F6}"/>
              </a:ext>
            </a:extLst>
          </p:cNvPr>
          <p:cNvSpPr>
            <a:spLocks noGrp="1"/>
          </p:cNvSpPr>
          <p:nvPr>
            <p:ph type="sldNum" sz="quarter" idx="10"/>
          </p:nvPr>
        </p:nvSpPr>
        <p:spPr/>
        <p:txBody>
          <a:bodyPr/>
          <a:lstStyle/>
          <a:p>
            <a:fld id="{67B19427-F580-D146-B60E-4CADEE75497F}" type="slidenum">
              <a:rPr lang="en-US" smtClean="0"/>
              <a:pPr/>
              <a:t>40</a:t>
            </a:fld>
            <a:endParaRPr lang="en-US" dirty="0"/>
          </a:p>
        </p:txBody>
      </p:sp>
      <p:sp>
        <p:nvSpPr>
          <p:cNvPr id="5" name="Footer Placeholder 4">
            <a:extLst>
              <a:ext uri="{FF2B5EF4-FFF2-40B4-BE49-F238E27FC236}">
                <a16:creationId xmlns:a16="http://schemas.microsoft.com/office/drawing/2014/main" id="{3AF2CD25-9DC7-4E3D-B444-7A237B976B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220372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0654B-07DC-4167-85E7-06A945451265}"/>
              </a:ext>
            </a:extLst>
          </p:cNvPr>
          <p:cNvSpPr>
            <a:spLocks noGrp="1"/>
          </p:cNvSpPr>
          <p:nvPr>
            <p:ph type="title"/>
          </p:nvPr>
        </p:nvSpPr>
        <p:spPr>
          <a:xfrm>
            <a:off x="304800" y="762001"/>
            <a:ext cx="8534400" cy="990600"/>
          </a:xfrm>
        </p:spPr>
        <p:txBody>
          <a:bodyPr/>
          <a:lstStyle/>
          <a:p>
            <a:r>
              <a:rPr lang="en-US" b="1" dirty="0">
                <a:solidFill>
                  <a:srgbClr val="006666"/>
                </a:solidFill>
              </a:rPr>
              <a:t>C</a:t>
            </a:r>
            <a:r>
              <a:rPr lang="en-US" sz="100" b="1" dirty="0">
                <a:solidFill>
                  <a:srgbClr val="006666"/>
                </a:solidFill>
              </a:rPr>
              <a:t> </a:t>
            </a:r>
            <a:r>
              <a:rPr lang="en-US" b="1" dirty="0">
                <a:solidFill>
                  <a:srgbClr val="006666"/>
                </a:solidFill>
              </a:rPr>
              <a:t>V</a:t>
            </a:r>
            <a:r>
              <a:rPr lang="en-US" sz="100" b="1" dirty="0">
                <a:solidFill>
                  <a:srgbClr val="006666"/>
                </a:solidFill>
              </a:rPr>
              <a:t> </a:t>
            </a:r>
            <a:r>
              <a:rPr lang="en-US" b="1" dirty="0">
                <a:solidFill>
                  <a:srgbClr val="006666"/>
                </a:solidFill>
              </a:rPr>
              <a:t>P Income Statement </a:t>
            </a:r>
            <a:r>
              <a:rPr lang="en-US" sz="2400" dirty="0">
                <a:solidFill>
                  <a:srgbClr val="006666"/>
                </a:solidFill>
                <a:latin typeface="Calibri" panose="020F0502020204030204" pitchFamily="34" charset="0"/>
                <a:ea typeface="Source Sans Pro" charset="0"/>
                <a:cs typeface="Calibri" panose="020F0502020204030204" pitchFamily="34" charset="0"/>
              </a:rPr>
              <a:t>(1 of 3)</a:t>
            </a:r>
            <a:endParaRPr lang="en-US" sz="2400" dirty="0">
              <a:solidFill>
                <a:srgbClr val="006666"/>
              </a:solidFill>
            </a:endParaRPr>
          </a:p>
        </p:txBody>
      </p:sp>
      <p:sp>
        <p:nvSpPr>
          <p:cNvPr id="3" name="Content Placeholder 2">
            <a:extLst>
              <a:ext uri="{FF2B5EF4-FFF2-40B4-BE49-F238E27FC236}">
                <a16:creationId xmlns:a16="http://schemas.microsoft.com/office/drawing/2014/main" id="{D43BED06-96F1-472E-A6FA-F57DE05EEE3C}"/>
              </a:ext>
            </a:extLst>
          </p:cNvPr>
          <p:cNvSpPr>
            <a:spLocks noGrp="1"/>
          </p:cNvSpPr>
          <p:nvPr>
            <p:ph sz="quarter" idx="16"/>
          </p:nvPr>
        </p:nvSpPr>
        <p:spPr/>
        <p:txBody>
          <a:bodyPr/>
          <a:lstStyle/>
          <a:p>
            <a:pPr marL="292608" indent="-292608">
              <a:buClr>
                <a:schemeClr val="accent2"/>
              </a:buClr>
              <a:buFont typeface="Arial" panose="020B0604020202020204" pitchFamily="34" charset="0"/>
              <a:buChar char="•"/>
            </a:pPr>
            <a:r>
              <a:rPr lang="en-US" altLang="en-US" sz="2600" dirty="0"/>
              <a:t>A statement for </a:t>
            </a:r>
            <a:r>
              <a:rPr lang="en-US" altLang="en-US" sz="2600" b="1" dirty="0"/>
              <a:t>internal use</a:t>
            </a:r>
          </a:p>
          <a:p>
            <a:pPr marL="292608" indent="-292608">
              <a:buClr>
                <a:schemeClr val="accent2"/>
              </a:buClr>
              <a:buFont typeface="Arial" panose="020B0604020202020204" pitchFamily="34" charset="0"/>
              <a:buChar char="•"/>
            </a:pPr>
            <a:r>
              <a:rPr lang="en-US" altLang="en-US" sz="2600" dirty="0"/>
              <a:t>Classifies costs and expenses as fixed or variable</a:t>
            </a:r>
          </a:p>
          <a:p>
            <a:pPr marL="292608" indent="-292608">
              <a:buClr>
                <a:schemeClr val="accent2"/>
              </a:buClr>
              <a:buFont typeface="Arial" panose="020B0604020202020204" pitchFamily="34" charset="0"/>
              <a:buChar char="•"/>
            </a:pPr>
            <a:r>
              <a:rPr lang="en-US" altLang="en-US" sz="2600" dirty="0"/>
              <a:t>Reports </a:t>
            </a:r>
            <a:r>
              <a:rPr lang="en-US" altLang="en-US" sz="2600" b="1" dirty="0"/>
              <a:t>contribution</a:t>
            </a:r>
            <a:r>
              <a:rPr lang="en-US" altLang="en-US" sz="2600" dirty="0"/>
              <a:t> </a:t>
            </a:r>
            <a:r>
              <a:rPr lang="en-US" altLang="en-US" sz="2600" b="1" dirty="0"/>
              <a:t>margin</a:t>
            </a:r>
            <a:r>
              <a:rPr lang="en-US" altLang="en-US" sz="2600" dirty="0"/>
              <a:t> in body of statement</a:t>
            </a:r>
          </a:p>
          <a:p>
            <a:pPr marL="621792" lvl="1" indent="-320040">
              <a:buClr>
                <a:schemeClr val="accent2"/>
              </a:buClr>
              <a:buSzPct val="80000"/>
              <a:buFont typeface="Courier New" panose="02070309020205020404" pitchFamily="49" charset="0"/>
              <a:buChar char="o"/>
            </a:pPr>
            <a:r>
              <a:rPr lang="en-US" altLang="en-US" b="1" dirty="0">
                <a:solidFill>
                  <a:schemeClr val="accent4"/>
                </a:solidFill>
              </a:rPr>
              <a:t>Contribution margin</a:t>
            </a:r>
            <a:r>
              <a:rPr lang="en-US" altLang="en-US" b="1" dirty="0">
                <a:solidFill>
                  <a:srgbClr val="0000CC"/>
                </a:solidFill>
              </a:rPr>
              <a:t> </a:t>
            </a:r>
            <a:r>
              <a:rPr lang="en-US" altLang="en-US" dirty="0"/>
              <a:t>– amount of revenue remaining after deducting variable costs</a:t>
            </a:r>
          </a:p>
          <a:p>
            <a:pPr marL="292608" indent="-292608">
              <a:buClr>
                <a:schemeClr val="accent2"/>
              </a:buClr>
              <a:buFont typeface="Arial" panose="020B0604020202020204" pitchFamily="34" charset="0"/>
              <a:buChar char="•"/>
            </a:pPr>
            <a:r>
              <a:rPr lang="en-US" altLang="en-US" sz="2600" dirty="0"/>
              <a:t>Reports </a:t>
            </a:r>
            <a:r>
              <a:rPr lang="en-US" altLang="en-US" sz="2600" b="1" dirty="0"/>
              <a:t>same net income </a:t>
            </a:r>
            <a:r>
              <a:rPr lang="en-US" altLang="en-US" sz="2600" dirty="0"/>
              <a:t>as a traditional income statement</a:t>
            </a:r>
            <a:endParaRPr lang="en-US" sz="2600" dirty="0"/>
          </a:p>
        </p:txBody>
      </p:sp>
      <p:sp>
        <p:nvSpPr>
          <p:cNvPr id="4" name="Slide Number Placeholder 3">
            <a:extLst>
              <a:ext uri="{FF2B5EF4-FFF2-40B4-BE49-F238E27FC236}">
                <a16:creationId xmlns:a16="http://schemas.microsoft.com/office/drawing/2014/main" id="{717D88EA-E5A9-4C97-ADEA-D4D7A7C33D41}"/>
              </a:ext>
            </a:extLst>
          </p:cNvPr>
          <p:cNvSpPr>
            <a:spLocks noGrp="1"/>
          </p:cNvSpPr>
          <p:nvPr>
            <p:ph type="sldNum" sz="quarter" idx="10"/>
          </p:nvPr>
        </p:nvSpPr>
        <p:spPr/>
        <p:txBody>
          <a:bodyPr/>
          <a:lstStyle/>
          <a:p>
            <a:fld id="{67B19427-F580-D146-B60E-4CADEE75497F}" type="slidenum">
              <a:rPr lang="en-US" smtClean="0"/>
              <a:pPr/>
              <a:t>41</a:t>
            </a:fld>
            <a:endParaRPr lang="en-US" dirty="0"/>
          </a:p>
        </p:txBody>
      </p:sp>
      <p:sp>
        <p:nvSpPr>
          <p:cNvPr id="5" name="Footer Placeholder 4">
            <a:extLst>
              <a:ext uri="{FF2B5EF4-FFF2-40B4-BE49-F238E27FC236}">
                <a16:creationId xmlns:a16="http://schemas.microsoft.com/office/drawing/2014/main" id="{6AE21CA4-3052-44BF-8975-356107BD3A3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60748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067CB-50B7-44CF-B2EA-0FD86CEA39C5}"/>
              </a:ext>
            </a:extLst>
          </p:cNvPr>
          <p:cNvSpPr>
            <a:spLocks noGrp="1"/>
          </p:cNvSpPr>
          <p:nvPr>
            <p:ph type="title"/>
          </p:nvPr>
        </p:nvSpPr>
        <p:spPr/>
        <p:txBody>
          <a:bodyPr>
            <a:normAutofit/>
          </a:bodyPr>
          <a:lstStyle/>
          <a:p>
            <a:r>
              <a:rPr lang="en-US" b="1" dirty="0">
                <a:latin typeface="Calibri" panose="020F0502020204030204" pitchFamily="34" charset="0"/>
                <a:ea typeface="Source Sans Pro" charset="0"/>
                <a:cs typeface="Calibri" panose="020F0502020204030204" pitchFamily="34" charset="0"/>
              </a:rPr>
              <a:t>C</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V</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P Income Statement </a:t>
            </a:r>
            <a:r>
              <a:rPr lang="en-US" sz="2400" dirty="0">
                <a:latin typeface="Calibri" panose="020F0502020204030204" pitchFamily="34" charset="0"/>
                <a:ea typeface="Source Sans Pro" charset="0"/>
                <a:cs typeface="Calibri" panose="020F0502020204030204" pitchFamily="34" charset="0"/>
              </a:rPr>
              <a:t>(2 of 3)</a:t>
            </a:r>
            <a:endParaRPr lang="en-US" sz="2400" dirty="0"/>
          </a:p>
        </p:txBody>
      </p:sp>
      <p:sp>
        <p:nvSpPr>
          <p:cNvPr id="3" name="Content Placeholder 2">
            <a:extLst>
              <a:ext uri="{FF2B5EF4-FFF2-40B4-BE49-F238E27FC236}">
                <a16:creationId xmlns:a16="http://schemas.microsoft.com/office/drawing/2014/main" id="{132E22E1-0855-4243-B984-A4F2BB1391B1}"/>
              </a:ext>
            </a:extLst>
          </p:cNvPr>
          <p:cNvSpPr>
            <a:spLocks noGrp="1"/>
          </p:cNvSpPr>
          <p:nvPr>
            <p:ph sz="quarter" idx="16"/>
          </p:nvPr>
        </p:nvSpPr>
        <p:spPr>
          <a:xfrm>
            <a:off x="304800" y="1828800"/>
            <a:ext cx="8534400" cy="1112308"/>
          </a:xfrm>
        </p:spPr>
        <p:txBody>
          <a:bodyPr/>
          <a:lstStyle/>
          <a:p>
            <a:r>
              <a:rPr lang="en-US" altLang="en-US" sz="2400" b="1" dirty="0"/>
              <a:t>Illustration:</a:t>
            </a:r>
            <a:r>
              <a:rPr lang="en-US" altLang="en-US" sz="2400" dirty="0"/>
              <a:t> Vargo Electronics Company produces cell phones. Relevant data for the cell phones sold by this company in June 2020 are as follows.</a:t>
            </a:r>
            <a:endParaRPr lang="en-US" sz="2400" dirty="0"/>
          </a:p>
        </p:txBody>
      </p:sp>
      <p:graphicFrame>
        <p:nvGraphicFramePr>
          <p:cNvPr id="8" name="Content Placeholder 7" descr="Table is accessible to screenreaders">
            <a:extLst>
              <a:ext uri="{FF2B5EF4-FFF2-40B4-BE49-F238E27FC236}">
                <a16:creationId xmlns:a16="http://schemas.microsoft.com/office/drawing/2014/main" id="{458372A4-F507-4251-B631-F5CC2C711059}"/>
              </a:ext>
            </a:extLst>
          </p:cNvPr>
          <p:cNvGraphicFramePr>
            <a:graphicFrameLocks noGrp="1"/>
          </p:cNvGraphicFramePr>
          <p:nvPr>
            <p:ph sz="quarter" idx="17"/>
            <p:extLst>
              <p:ext uri="{D42A27DB-BD31-4B8C-83A1-F6EECF244321}">
                <p14:modId xmlns:p14="http://schemas.microsoft.com/office/powerpoint/2010/main" val="633889914"/>
              </p:ext>
            </p:extLst>
          </p:nvPr>
        </p:nvGraphicFramePr>
        <p:xfrm>
          <a:off x="914400" y="3017838"/>
          <a:ext cx="6781800" cy="1542288"/>
        </p:xfrm>
        <a:graphic>
          <a:graphicData uri="http://schemas.openxmlformats.org/drawingml/2006/table">
            <a:tbl>
              <a:tblPr firstRow="1" bandRow="1">
                <a:tableStyleId>{2D5ABB26-0587-4C30-8999-92F81FD0307C}</a:tableStyleId>
              </a:tblPr>
              <a:tblGrid>
                <a:gridCol w="4800600">
                  <a:extLst>
                    <a:ext uri="{9D8B030D-6E8A-4147-A177-3AD203B41FA5}">
                      <a16:colId xmlns:a16="http://schemas.microsoft.com/office/drawing/2014/main" val="4101820066"/>
                    </a:ext>
                  </a:extLst>
                </a:gridCol>
                <a:gridCol w="1981200">
                  <a:extLst>
                    <a:ext uri="{9D8B030D-6E8A-4147-A177-3AD203B41FA5}">
                      <a16:colId xmlns:a16="http://schemas.microsoft.com/office/drawing/2014/main" val="3180822585"/>
                    </a:ext>
                  </a:extLst>
                </a:gridCol>
              </a:tblGrid>
              <a:tr h="370840">
                <a:tc>
                  <a:txBody>
                    <a:bodyPr/>
                    <a:lstStyle/>
                    <a:p>
                      <a:pPr algn="l" fontAlgn="b"/>
                      <a:r>
                        <a:rPr lang="en-US" sz="2200" u="none" strike="noStrike" kern="1200" dirty="0">
                          <a:solidFill>
                            <a:schemeClr val="dk1"/>
                          </a:solidFill>
                          <a:effectLst/>
                          <a:latin typeface="+mn-lt"/>
                          <a:ea typeface="+mn-ea"/>
                          <a:cs typeface="+mn-cs"/>
                        </a:rPr>
                        <a:t>Unit selling price</a:t>
                      </a:r>
                      <a:r>
                        <a:rPr lang="en-US" sz="2200" u="none" strike="noStrike" kern="1200" baseline="0" dirty="0">
                          <a:solidFill>
                            <a:schemeClr val="dk1"/>
                          </a:solidFill>
                          <a:effectLst/>
                          <a:latin typeface="+mn-lt"/>
                          <a:ea typeface="+mn-ea"/>
                          <a:cs typeface="+mn-cs"/>
                        </a:rPr>
                        <a:t> of cell phone</a:t>
                      </a:r>
                      <a:endParaRPr lang="en-US" sz="2200" u="none" strike="noStrike" kern="1200" dirty="0">
                        <a:solidFill>
                          <a:schemeClr val="dk1"/>
                        </a:solidFill>
                        <a:effectLst/>
                        <a:latin typeface="+mn-lt"/>
                        <a:ea typeface="+mn-ea"/>
                        <a:cs typeface="+mn-cs"/>
                      </a:endParaRPr>
                    </a:p>
                  </a:txBody>
                  <a:tcPr marR="4233"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200" b="0" i="0" u="none" strike="noStrike" kern="1200" dirty="0">
                          <a:solidFill>
                            <a:srgbClr val="000000"/>
                          </a:solidFill>
                          <a:effectLst/>
                          <a:latin typeface="+mn-lt"/>
                          <a:ea typeface="+mn-ea"/>
                          <a:cs typeface="+mn-cs"/>
                        </a:rPr>
                        <a:t>$500</a:t>
                      </a:r>
                    </a:p>
                  </a:txBody>
                  <a:tcPr marL="45720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3560442"/>
                  </a:ext>
                </a:extLst>
              </a:tr>
              <a:tr h="370840">
                <a:tc>
                  <a:txBody>
                    <a:bodyPr/>
                    <a:lstStyle/>
                    <a:p>
                      <a:pPr algn="l" fontAlgn="b"/>
                      <a:r>
                        <a:rPr lang="en-US" sz="2200" u="none" strike="noStrike" kern="1200" dirty="0">
                          <a:solidFill>
                            <a:schemeClr val="dk1"/>
                          </a:solidFill>
                          <a:effectLst/>
                          <a:latin typeface="+mn-lt"/>
                          <a:ea typeface="+mn-ea"/>
                          <a:cs typeface="+mn-cs"/>
                        </a:rPr>
                        <a:t>Unit variable</a:t>
                      </a:r>
                      <a:r>
                        <a:rPr lang="en-US" sz="2200" u="none" strike="noStrike" kern="1200" baseline="0" dirty="0">
                          <a:solidFill>
                            <a:schemeClr val="dk1"/>
                          </a:solidFill>
                          <a:effectLst/>
                          <a:latin typeface="+mn-lt"/>
                          <a:ea typeface="+mn-ea"/>
                          <a:cs typeface="+mn-cs"/>
                        </a:rPr>
                        <a:t> costs*</a:t>
                      </a:r>
                      <a:endParaRPr lang="en-US" sz="2200" u="none" strike="noStrike" kern="1200" dirty="0">
                        <a:solidFill>
                          <a:schemeClr val="dk1"/>
                        </a:solidFill>
                        <a:effectLst/>
                        <a:latin typeface="+mn-lt"/>
                        <a:ea typeface="+mn-ea"/>
                        <a:cs typeface="+mn-cs"/>
                      </a:endParaRPr>
                    </a:p>
                  </a:txBody>
                  <a:tcPr marR="4233" marT="18288" marB="18288"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200" b="0" i="0" u="none" strike="noStrike" kern="1200" dirty="0">
                          <a:solidFill>
                            <a:srgbClr val="000000"/>
                          </a:solidFill>
                          <a:effectLst/>
                          <a:latin typeface="+mn-lt"/>
                          <a:ea typeface="+mn-ea"/>
                          <a:cs typeface="+mn-cs"/>
                        </a:rPr>
                        <a:t>$300</a:t>
                      </a:r>
                    </a:p>
                  </a:txBody>
                  <a:tcPr marL="457200" marT="18288" marB="18288"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21367778"/>
                  </a:ext>
                </a:extLst>
              </a:tr>
              <a:tr h="370840">
                <a:tc>
                  <a:txBody>
                    <a:bodyPr/>
                    <a:lstStyle/>
                    <a:p>
                      <a:pPr algn="l" fontAlgn="b"/>
                      <a:r>
                        <a:rPr lang="en-US" sz="2200" u="none" strike="noStrike" kern="1200" dirty="0">
                          <a:solidFill>
                            <a:schemeClr val="dk1"/>
                          </a:solidFill>
                          <a:effectLst/>
                          <a:latin typeface="+mn-lt"/>
                          <a:ea typeface="+mn-ea"/>
                          <a:cs typeface="+mn-cs"/>
                        </a:rPr>
                        <a:t>Total monthly fixed costs**</a:t>
                      </a:r>
                    </a:p>
                  </a:txBody>
                  <a:tcPr marR="4233" marT="18288" marB="18288"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200" b="0" i="0" u="none" strike="noStrike" kern="1200" dirty="0">
                          <a:solidFill>
                            <a:srgbClr val="000000"/>
                          </a:solidFill>
                          <a:effectLst/>
                          <a:latin typeface="+mn-lt"/>
                          <a:ea typeface="+mn-ea"/>
                          <a:cs typeface="+mn-cs"/>
                        </a:rPr>
                        <a:t>$200,000</a:t>
                      </a:r>
                    </a:p>
                  </a:txBody>
                  <a:tcPr marL="457200" marT="18288" marB="18288"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44389387"/>
                  </a:ext>
                </a:extLst>
              </a:tr>
              <a:tr h="370840">
                <a:tc>
                  <a:txBody>
                    <a:bodyPr/>
                    <a:lstStyle/>
                    <a:p>
                      <a:pPr algn="l" fontAlgn="b"/>
                      <a:r>
                        <a:rPr lang="en-US" sz="2200" b="0" i="0" u="none" strike="noStrike" dirty="0">
                          <a:solidFill>
                            <a:srgbClr val="000000"/>
                          </a:solidFill>
                          <a:effectLst/>
                          <a:latin typeface="+mn-lt"/>
                        </a:rPr>
                        <a:t>Units sold</a:t>
                      </a:r>
                    </a:p>
                  </a:txBody>
                  <a:tcPr marR="4233" marT="18288" marB="18288"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200" b="0" i="0" u="none" strike="noStrike" dirty="0">
                          <a:solidFill>
                            <a:srgbClr val="000000"/>
                          </a:solidFill>
                          <a:effectLst/>
                          <a:latin typeface="+mn-lt"/>
                        </a:rPr>
                        <a:t>1,600</a:t>
                      </a:r>
                    </a:p>
                  </a:txBody>
                  <a:tcPr marL="457200" marT="18288" marB="18288"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4035605"/>
                  </a:ext>
                </a:extLst>
              </a:tr>
            </a:tbl>
          </a:graphicData>
        </a:graphic>
      </p:graphicFrame>
      <p:sp>
        <p:nvSpPr>
          <p:cNvPr id="5" name="Content Placeholder 4">
            <a:extLst>
              <a:ext uri="{FF2B5EF4-FFF2-40B4-BE49-F238E27FC236}">
                <a16:creationId xmlns:a16="http://schemas.microsoft.com/office/drawing/2014/main" id="{4CDC6604-77E7-4C23-9627-76A00BFCFE9D}"/>
              </a:ext>
            </a:extLst>
          </p:cNvPr>
          <p:cNvSpPr>
            <a:spLocks noGrp="1"/>
          </p:cNvSpPr>
          <p:nvPr>
            <p:ph sz="quarter" idx="18"/>
          </p:nvPr>
        </p:nvSpPr>
        <p:spPr>
          <a:xfrm>
            <a:off x="313267" y="4953000"/>
            <a:ext cx="8534400" cy="914400"/>
          </a:xfrm>
        </p:spPr>
        <p:txBody>
          <a:bodyPr/>
          <a:lstStyle/>
          <a:p>
            <a:r>
              <a:rPr lang="en-US" sz="1800" dirty="0">
                <a:latin typeface="+mn-lt"/>
              </a:rPr>
              <a:t>*Includes variable manufacturing costs and variable selling and administrative expenses.</a:t>
            </a:r>
          </a:p>
          <a:p>
            <a:r>
              <a:rPr lang="en-US" sz="1800" dirty="0">
                <a:latin typeface="+mn-lt"/>
              </a:rPr>
              <a:t>**Includes fixed manufacturing costs and fixed selling and administrative expenses.</a:t>
            </a:r>
          </a:p>
        </p:txBody>
      </p:sp>
      <p:sp>
        <p:nvSpPr>
          <p:cNvPr id="6" name="Slide Number Placeholder 5">
            <a:extLst>
              <a:ext uri="{FF2B5EF4-FFF2-40B4-BE49-F238E27FC236}">
                <a16:creationId xmlns:a16="http://schemas.microsoft.com/office/drawing/2014/main" id="{B6B67BF1-F000-4C7F-B21A-62A2F7B9A869}"/>
              </a:ext>
            </a:extLst>
          </p:cNvPr>
          <p:cNvSpPr>
            <a:spLocks noGrp="1"/>
          </p:cNvSpPr>
          <p:nvPr>
            <p:ph type="sldNum" sz="quarter" idx="10"/>
          </p:nvPr>
        </p:nvSpPr>
        <p:spPr/>
        <p:txBody>
          <a:bodyPr/>
          <a:lstStyle/>
          <a:p>
            <a:fld id="{67B19427-F580-D146-B60E-4CADEE75497F}" type="slidenum">
              <a:rPr lang="en-US" smtClean="0"/>
              <a:pPr/>
              <a:t>42</a:t>
            </a:fld>
            <a:endParaRPr lang="en-US" dirty="0"/>
          </a:p>
        </p:txBody>
      </p:sp>
      <p:sp>
        <p:nvSpPr>
          <p:cNvPr id="7" name="Footer Placeholder 6">
            <a:extLst>
              <a:ext uri="{FF2B5EF4-FFF2-40B4-BE49-F238E27FC236}">
                <a16:creationId xmlns:a16="http://schemas.microsoft.com/office/drawing/2014/main" id="{C845088B-49CF-47FE-917C-83CFF257C1F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570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E8A3-9C2D-42E2-965F-BA56F0DF1588}"/>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C</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V</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P Income Statement </a:t>
            </a:r>
            <a:r>
              <a:rPr lang="en-US" sz="2400" dirty="0">
                <a:latin typeface="Calibri" panose="020F0502020204030204" pitchFamily="34" charset="0"/>
                <a:ea typeface="Source Sans Pro" charset="0"/>
                <a:cs typeface="Calibri" panose="020F0502020204030204" pitchFamily="34" charset="0"/>
              </a:rPr>
              <a:t>(3 of 3)</a:t>
            </a:r>
            <a:endParaRPr lang="en-US" dirty="0"/>
          </a:p>
        </p:txBody>
      </p:sp>
      <p:sp>
        <p:nvSpPr>
          <p:cNvPr id="3" name="Content Placeholder 2">
            <a:extLst>
              <a:ext uri="{FF2B5EF4-FFF2-40B4-BE49-F238E27FC236}">
                <a16:creationId xmlns:a16="http://schemas.microsoft.com/office/drawing/2014/main" id="{0AF386AD-D0AE-47F9-BAD4-09628A44F589}"/>
              </a:ext>
            </a:extLst>
          </p:cNvPr>
          <p:cNvSpPr>
            <a:spLocks noGrp="1"/>
          </p:cNvSpPr>
          <p:nvPr>
            <p:ph sz="quarter" idx="16"/>
          </p:nvPr>
        </p:nvSpPr>
        <p:spPr>
          <a:xfrm>
            <a:off x="304800" y="1828800"/>
            <a:ext cx="8458200" cy="762000"/>
          </a:xfrm>
        </p:spPr>
        <p:txBody>
          <a:bodyPr/>
          <a:lstStyle/>
          <a:p>
            <a:r>
              <a:rPr lang="en-US" altLang="en-US" sz="2400" b="1" dirty="0"/>
              <a:t>Illustration:</a:t>
            </a:r>
            <a:r>
              <a:rPr lang="en-US" altLang="en-US" sz="2400" dirty="0"/>
              <a:t> The C</a:t>
            </a:r>
            <a:r>
              <a:rPr lang="en-US" altLang="en-US" sz="100" dirty="0"/>
              <a:t> </a:t>
            </a:r>
            <a:r>
              <a:rPr lang="en-US" altLang="en-US" sz="2400" dirty="0"/>
              <a:t>V</a:t>
            </a:r>
            <a:r>
              <a:rPr lang="en-US" altLang="en-US" sz="100" dirty="0"/>
              <a:t> </a:t>
            </a:r>
            <a:r>
              <a:rPr lang="en-US" altLang="en-US" sz="2400" dirty="0"/>
              <a:t>P income statement for Vargo Electronics therefore would be reported as follows.</a:t>
            </a:r>
            <a:endParaRPr lang="en-US" sz="2400" dirty="0"/>
          </a:p>
        </p:txBody>
      </p:sp>
      <p:pic>
        <p:nvPicPr>
          <p:cNvPr id="8" name="Content Placeholder 7" descr="An illustration displays an income statement. The statement displays a three-line heading consisting of: the name of the company, Vargo Electronics company; the type of statement, C V P income statement; and date, for the month ended June 30, 2020. The statement has two columns: one displays the entries, and the other displays the total. The first line reads, sales which is, 1,600 into $500 with a total of $800,000. The second line reads variables costs, which is 1,600 into $300, with a total of 480,000. The third line displayed in red reads contribution margin, 320,000. The next line reads fixed costs as 200,000. The last line displayed in red reads net income as $120,000, double underlined.">
            <a:extLst>
              <a:ext uri="{FF2B5EF4-FFF2-40B4-BE49-F238E27FC236}">
                <a16:creationId xmlns:a16="http://schemas.microsoft.com/office/drawing/2014/main" id="{6E5F692D-787F-46B6-A73B-95A4517C1917}"/>
              </a:ext>
            </a:extLst>
          </p:cNvPr>
          <p:cNvPicPr>
            <a:picLocks noGrp="1" noChangeAspect="1"/>
          </p:cNvPicPr>
          <p:nvPr>
            <p:ph sz="quarter" idx="17"/>
          </p:nvPr>
        </p:nvPicPr>
        <p:blipFill>
          <a:blip r:embed="rId2"/>
          <a:stretch>
            <a:fillRect/>
          </a:stretch>
        </p:blipFill>
        <p:spPr>
          <a:xfrm>
            <a:off x="1057862" y="2667000"/>
            <a:ext cx="6952076" cy="3505200"/>
          </a:xfrm>
          <a:prstGeom prst="rect">
            <a:avLst/>
          </a:prstGeom>
          <a:ln w="12700">
            <a:solidFill>
              <a:schemeClr val="tx1"/>
            </a:solidFill>
          </a:ln>
        </p:spPr>
      </p:pic>
      <p:sp>
        <p:nvSpPr>
          <p:cNvPr id="5" name="Slide Number Placeholder 4">
            <a:extLst>
              <a:ext uri="{FF2B5EF4-FFF2-40B4-BE49-F238E27FC236}">
                <a16:creationId xmlns:a16="http://schemas.microsoft.com/office/drawing/2014/main" id="{CD9B0F8C-131E-40E8-93A1-0F5AA5233110}"/>
              </a:ext>
            </a:extLst>
          </p:cNvPr>
          <p:cNvSpPr>
            <a:spLocks noGrp="1"/>
          </p:cNvSpPr>
          <p:nvPr>
            <p:ph type="sldNum" sz="quarter" idx="10"/>
          </p:nvPr>
        </p:nvSpPr>
        <p:spPr/>
        <p:txBody>
          <a:bodyPr/>
          <a:lstStyle/>
          <a:p>
            <a:fld id="{67B19427-F580-D146-B60E-4CADEE75497F}" type="slidenum">
              <a:rPr lang="en-US" smtClean="0"/>
              <a:pPr/>
              <a:t>43</a:t>
            </a:fld>
            <a:endParaRPr lang="en-US" dirty="0"/>
          </a:p>
        </p:txBody>
      </p:sp>
      <p:sp>
        <p:nvSpPr>
          <p:cNvPr id="6" name="Footer Placeholder 5">
            <a:extLst>
              <a:ext uri="{FF2B5EF4-FFF2-40B4-BE49-F238E27FC236}">
                <a16:creationId xmlns:a16="http://schemas.microsoft.com/office/drawing/2014/main" id="{08D5DBF5-A7A2-448E-ACFA-67D76021604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2705720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71FC-38CB-4B21-A767-9E394F3E639C}"/>
              </a:ext>
            </a:extLst>
          </p:cNvPr>
          <p:cNvSpPr>
            <a:spLocks noGrp="1"/>
          </p:cNvSpPr>
          <p:nvPr>
            <p:ph type="title"/>
          </p:nvPr>
        </p:nvSpPr>
        <p:spPr>
          <a:xfrm>
            <a:off x="304800" y="762001"/>
            <a:ext cx="8534400" cy="685799"/>
          </a:xfrm>
        </p:spPr>
        <p:txBody>
          <a:bodyPr/>
          <a:lstStyle/>
          <a:p>
            <a:r>
              <a:rPr lang="en-US" b="1" dirty="0"/>
              <a:t>Unit Contribution Margin </a:t>
            </a:r>
            <a:r>
              <a:rPr lang="en-US" sz="2400" dirty="0">
                <a:latin typeface="Calibri" panose="020F0502020204030204" pitchFamily="34" charset="0"/>
                <a:ea typeface="Source Sans Pro" charset="0"/>
                <a:cs typeface="Calibri" panose="020F0502020204030204" pitchFamily="34" charset="0"/>
              </a:rPr>
              <a:t>(1 of 6)</a:t>
            </a:r>
            <a:endParaRPr lang="en-US" dirty="0"/>
          </a:p>
        </p:txBody>
      </p:sp>
      <p:sp>
        <p:nvSpPr>
          <p:cNvPr id="3" name="Content Placeholder 2">
            <a:extLst>
              <a:ext uri="{FF2B5EF4-FFF2-40B4-BE49-F238E27FC236}">
                <a16:creationId xmlns:a16="http://schemas.microsoft.com/office/drawing/2014/main" id="{4E215BE4-843B-47AA-B981-CF6455EA9411}"/>
              </a:ext>
            </a:extLst>
          </p:cNvPr>
          <p:cNvSpPr>
            <a:spLocks noGrp="1"/>
          </p:cNvSpPr>
          <p:nvPr>
            <p:ph sz="quarter" idx="16"/>
          </p:nvPr>
        </p:nvSpPr>
        <p:spPr>
          <a:xfrm>
            <a:off x="304800" y="1828800"/>
            <a:ext cx="8534400" cy="1861412"/>
          </a:xfrm>
        </p:spPr>
        <p:txBody>
          <a:bodyPr/>
          <a:lstStyle/>
          <a:p>
            <a:pPr marL="292608" indent="-292608">
              <a:buClr>
                <a:schemeClr val="accent2"/>
              </a:buClr>
              <a:buFont typeface="Arial" panose="020B0604020202020204" pitchFamily="34" charset="0"/>
              <a:buChar char="•"/>
            </a:pPr>
            <a:r>
              <a:rPr lang="en-US" altLang="en-US" sz="2600" dirty="0"/>
              <a:t>Contribution margin is available to </a:t>
            </a:r>
            <a:r>
              <a:rPr lang="en-US" altLang="en-US" sz="2600" b="1" dirty="0"/>
              <a:t>cover fixed costs </a:t>
            </a:r>
            <a:r>
              <a:rPr lang="en-US" altLang="en-US" sz="2600" dirty="0"/>
              <a:t>and to </a:t>
            </a:r>
            <a:r>
              <a:rPr lang="en-US" altLang="en-US" sz="2600" b="1" dirty="0"/>
              <a:t>contribute to income</a:t>
            </a:r>
          </a:p>
          <a:p>
            <a:pPr marL="292608" indent="-292608">
              <a:buClr>
                <a:schemeClr val="accent2"/>
              </a:buClr>
              <a:buFont typeface="Arial" panose="020B0604020202020204" pitchFamily="34" charset="0"/>
              <a:buChar char="•"/>
            </a:pPr>
            <a:r>
              <a:rPr lang="en-US" altLang="en-US" sz="2600" dirty="0"/>
              <a:t>Formula for </a:t>
            </a:r>
            <a:r>
              <a:rPr lang="en-US" altLang="en-US" sz="2600" b="1" dirty="0">
                <a:solidFill>
                  <a:schemeClr val="accent4"/>
                </a:solidFill>
              </a:rPr>
              <a:t>unit contribution margin </a:t>
            </a:r>
            <a:r>
              <a:rPr lang="en-US" altLang="en-US" sz="2600" dirty="0"/>
              <a:t>and the computation for Vargo Electronics are:</a:t>
            </a:r>
            <a:endParaRPr lang="en-US" sz="2600" dirty="0"/>
          </a:p>
        </p:txBody>
      </p:sp>
      <p:graphicFrame>
        <p:nvGraphicFramePr>
          <p:cNvPr id="5" name="Content Placeholder 4" descr="Unit selling price minus unit variable costs = unit contribution margin, displayed in red color. Unit selling price of $500 minus unit variable costs of $300 = unit contribution margin of $200, displayed in red color."/>
          <p:cNvGraphicFramePr>
            <a:graphicFrameLocks noGrp="1" noChangeAspect="1"/>
          </p:cNvGraphicFramePr>
          <p:nvPr>
            <p:ph sz="quarter" idx="17"/>
            <p:extLst>
              <p:ext uri="{D42A27DB-BD31-4B8C-83A1-F6EECF244321}">
                <p14:modId xmlns:p14="http://schemas.microsoft.com/office/powerpoint/2010/main" val="904515747"/>
              </p:ext>
            </p:extLst>
          </p:nvPr>
        </p:nvGraphicFramePr>
        <p:xfrm>
          <a:off x="1551496" y="4258786"/>
          <a:ext cx="6561709" cy="1267778"/>
        </p:xfrm>
        <a:graphic>
          <a:graphicData uri="http://schemas.openxmlformats.org/presentationml/2006/ole">
            <mc:AlternateContent xmlns:mc="http://schemas.openxmlformats.org/markup-compatibility/2006">
              <mc:Choice xmlns:v="urn:schemas-microsoft-com:vml" Requires="v">
                <p:oleObj spid="_x0000_s9276" name="Equation" r:id="rId3" imgW="3352680" imgH="647640" progId="Equation.DSMT4">
                  <p:embed/>
                </p:oleObj>
              </mc:Choice>
              <mc:Fallback>
                <p:oleObj name="Equation" r:id="rId3" imgW="3352680" imgH="647640" progId="Equation.DSMT4">
                  <p:embed/>
                  <p:pic>
                    <p:nvPicPr>
                      <p:cNvPr id="0" name=""/>
                      <p:cNvPicPr/>
                      <p:nvPr/>
                    </p:nvPicPr>
                    <p:blipFill>
                      <a:blip r:embed="rId4"/>
                      <a:stretch>
                        <a:fillRect/>
                      </a:stretch>
                    </p:blipFill>
                    <p:spPr>
                      <a:xfrm>
                        <a:off x="1551496" y="4258786"/>
                        <a:ext cx="6561709" cy="1267778"/>
                      </a:xfrm>
                      <a:prstGeom prst="rect">
                        <a:avLst/>
                      </a:prstGeom>
                      <a:ln w="12700">
                        <a:solidFill>
                          <a:schemeClr val="tx1"/>
                        </a:solidFill>
                      </a:ln>
                    </p:spPr>
                  </p:pic>
                </p:oleObj>
              </mc:Fallback>
            </mc:AlternateContent>
          </a:graphicData>
        </a:graphic>
      </p:graphicFrame>
      <p:sp>
        <p:nvSpPr>
          <p:cNvPr id="6" name="Slide Number Placeholder 5">
            <a:extLst>
              <a:ext uri="{FF2B5EF4-FFF2-40B4-BE49-F238E27FC236}">
                <a16:creationId xmlns:a16="http://schemas.microsoft.com/office/drawing/2014/main" id="{F5E8108E-FE66-4200-9187-2C7F437C8C30}"/>
              </a:ext>
            </a:extLst>
          </p:cNvPr>
          <p:cNvSpPr>
            <a:spLocks noGrp="1"/>
          </p:cNvSpPr>
          <p:nvPr>
            <p:ph type="sldNum" sz="quarter" idx="10"/>
          </p:nvPr>
        </p:nvSpPr>
        <p:spPr/>
        <p:txBody>
          <a:bodyPr/>
          <a:lstStyle/>
          <a:p>
            <a:fld id="{67B19427-F580-D146-B60E-4CADEE75497F}" type="slidenum">
              <a:rPr lang="en-US" smtClean="0"/>
              <a:pPr/>
              <a:t>44</a:t>
            </a:fld>
            <a:endParaRPr lang="en-US" dirty="0"/>
          </a:p>
        </p:txBody>
      </p:sp>
      <p:sp>
        <p:nvSpPr>
          <p:cNvPr id="7" name="Footer Placeholder 6">
            <a:extLst>
              <a:ext uri="{FF2B5EF4-FFF2-40B4-BE49-F238E27FC236}">
                <a16:creationId xmlns:a16="http://schemas.microsoft.com/office/drawing/2014/main" id="{A1A77F2D-9AD6-4079-A1F4-EADDB7FEA1E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5995215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122B-A71A-4AA1-89C5-3938A3DD27DA}"/>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Unit Contribution Margin </a:t>
            </a:r>
            <a:r>
              <a:rPr lang="en-US" sz="2400" dirty="0">
                <a:latin typeface="Calibri" panose="020F0502020204030204" pitchFamily="34" charset="0"/>
                <a:ea typeface="Source Sans Pro" charset="0"/>
                <a:cs typeface="Calibri" panose="020F0502020204030204" pitchFamily="34" charset="0"/>
              </a:rPr>
              <a:t>(2 of 6)</a:t>
            </a:r>
            <a:endParaRPr lang="en-US" sz="2400" dirty="0"/>
          </a:p>
        </p:txBody>
      </p:sp>
      <p:sp>
        <p:nvSpPr>
          <p:cNvPr id="3" name="Content Placeholder 2">
            <a:extLst>
              <a:ext uri="{FF2B5EF4-FFF2-40B4-BE49-F238E27FC236}">
                <a16:creationId xmlns:a16="http://schemas.microsoft.com/office/drawing/2014/main" id="{D43411DD-C81D-4C82-A68D-A902675C29BF}"/>
              </a:ext>
            </a:extLst>
          </p:cNvPr>
          <p:cNvSpPr>
            <a:spLocks noGrp="1"/>
          </p:cNvSpPr>
          <p:nvPr>
            <p:ph sz="quarter" idx="16"/>
          </p:nvPr>
        </p:nvSpPr>
        <p:spPr>
          <a:xfrm>
            <a:off x="304800" y="1828800"/>
            <a:ext cx="8458200" cy="457200"/>
          </a:xfrm>
        </p:spPr>
        <p:txBody>
          <a:bodyPr/>
          <a:lstStyle/>
          <a:p>
            <a:r>
              <a:rPr lang="en-US" altLang="en-US" sz="2400" dirty="0"/>
              <a:t>Vargo’s C</a:t>
            </a:r>
            <a:r>
              <a:rPr lang="en-US" altLang="en-US" sz="100" dirty="0"/>
              <a:t> </a:t>
            </a:r>
            <a:r>
              <a:rPr lang="en-US" altLang="en-US" sz="2400" dirty="0"/>
              <a:t>V</a:t>
            </a:r>
            <a:r>
              <a:rPr lang="en-US" altLang="en-US" sz="100" dirty="0"/>
              <a:t> </a:t>
            </a:r>
            <a:r>
              <a:rPr lang="en-US" altLang="en-US" sz="2400" dirty="0"/>
              <a:t>P income statement assuming a zero net income.</a:t>
            </a:r>
            <a:endParaRPr lang="en-US" sz="2400" dirty="0"/>
          </a:p>
        </p:txBody>
      </p:sp>
      <p:pic>
        <p:nvPicPr>
          <p:cNvPr id="7" name="Content Placeholder 6" descr="An illustration of an income statement. The statement displays a three-line heading consisting of: the name of the company, Vargo Electronics company; the type of statement, C V P income statement; and date, for the month ended June 30, 2020. The statement is divided into three columns: the first column has the entries, the second and third column have the total and per unit respectively. The first line reads, sales, 1,000 into $500 with a total of $500,000, and per unit of $500. The second line reads, variables costs, 1,000 into $300 with a total of 300,000 and per unit of 300. The next line displayed in red reads, contribution margin with 200,000 of total and $200 of per unit. The next line shows the fixed costs with 200,000 as total. The last line displayed in red reads, net income as $0, double underlined.">
            <a:extLst>
              <a:ext uri="{FF2B5EF4-FFF2-40B4-BE49-F238E27FC236}">
                <a16:creationId xmlns:a16="http://schemas.microsoft.com/office/drawing/2014/main" id="{9FAEEC4B-B518-4F54-B909-D92912A3FA1B}"/>
              </a:ext>
            </a:extLst>
          </p:cNvPr>
          <p:cNvPicPr>
            <a:picLocks noGrp="1" noChangeAspect="1"/>
          </p:cNvPicPr>
          <p:nvPr>
            <p:ph sz="quarter" idx="17"/>
          </p:nvPr>
        </p:nvPicPr>
        <p:blipFill>
          <a:blip r:embed="rId2"/>
          <a:stretch>
            <a:fillRect/>
          </a:stretch>
        </p:blipFill>
        <p:spPr>
          <a:xfrm>
            <a:off x="910541" y="2435193"/>
            <a:ext cx="7352413" cy="3664014"/>
          </a:xfrm>
          <a:prstGeom prst="rect">
            <a:avLst/>
          </a:prstGeom>
        </p:spPr>
      </p:pic>
      <p:sp>
        <p:nvSpPr>
          <p:cNvPr id="5" name="Slide Number Placeholder 4">
            <a:extLst>
              <a:ext uri="{FF2B5EF4-FFF2-40B4-BE49-F238E27FC236}">
                <a16:creationId xmlns:a16="http://schemas.microsoft.com/office/drawing/2014/main" id="{8E686C75-C047-4F60-A016-71BFA964AB28}"/>
              </a:ext>
            </a:extLst>
          </p:cNvPr>
          <p:cNvSpPr>
            <a:spLocks noGrp="1"/>
          </p:cNvSpPr>
          <p:nvPr>
            <p:ph type="sldNum" sz="quarter" idx="10"/>
          </p:nvPr>
        </p:nvSpPr>
        <p:spPr/>
        <p:txBody>
          <a:bodyPr/>
          <a:lstStyle/>
          <a:p>
            <a:fld id="{67B19427-F580-D146-B60E-4CADEE75497F}" type="slidenum">
              <a:rPr lang="en-US" smtClean="0"/>
              <a:pPr/>
              <a:t>45</a:t>
            </a:fld>
            <a:endParaRPr lang="en-US" dirty="0"/>
          </a:p>
        </p:txBody>
      </p:sp>
      <p:sp>
        <p:nvSpPr>
          <p:cNvPr id="6" name="Footer Placeholder 5">
            <a:extLst>
              <a:ext uri="{FF2B5EF4-FFF2-40B4-BE49-F238E27FC236}">
                <a16:creationId xmlns:a16="http://schemas.microsoft.com/office/drawing/2014/main" id="{8DDCF7E6-6CFF-4462-8E2F-ACFD660DD29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2770348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122B-A71A-4AA1-89C5-3938A3DD27DA}"/>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Unit Contribution Margin </a:t>
            </a:r>
            <a:r>
              <a:rPr lang="en-US" sz="2400" dirty="0">
                <a:latin typeface="Calibri" panose="020F0502020204030204" pitchFamily="34" charset="0"/>
                <a:ea typeface="Source Sans Pro" charset="0"/>
                <a:cs typeface="Calibri" panose="020F0502020204030204" pitchFamily="34" charset="0"/>
              </a:rPr>
              <a:t>(3 of 6)</a:t>
            </a:r>
            <a:endParaRPr lang="en-US" sz="2400" dirty="0"/>
          </a:p>
        </p:txBody>
      </p:sp>
      <p:sp>
        <p:nvSpPr>
          <p:cNvPr id="3" name="Content Placeholder 2">
            <a:extLst>
              <a:ext uri="{FF2B5EF4-FFF2-40B4-BE49-F238E27FC236}">
                <a16:creationId xmlns:a16="http://schemas.microsoft.com/office/drawing/2014/main" id="{D43411DD-C81D-4C82-A68D-A902675C29BF}"/>
              </a:ext>
            </a:extLst>
          </p:cNvPr>
          <p:cNvSpPr>
            <a:spLocks noGrp="1"/>
          </p:cNvSpPr>
          <p:nvPr>
            <p:ph sz="quarter" idx="16"/>
          </p:nvPr>
        </p:nvSpPr>
        <p:spPr>
          <a:xfrm>
            <a:off x="304800" y="1828800"/>
            <a:ext cx="8458200" cy="457200"/>
          </a:xfrm>
        </p:spPr>
        <p:txBody>
          <a:bodyPr/>
          <a:lstStyle/>
          <a:p>
            <a:r>
              <a:rPr lang="en-US" altLang="en-US" sz="2400" dirty="0"/>
              <a:t>Assume that Vargo sold a total of 1,001 cell phones.</a:t>
            </a:r>
            <a:endParaRPr lang="en-US" sz="2400" dirty="0"/>
          </a:p>
        </p:txBody>
      </p:sp>
      <p:pic>
        <p:nvPicPr>
          <p:cNvPr id="9" name="Content Placeholder 8" descr="An illustration of an income statement. The statement displays a three-line heading consisting of: the name of the company, Vargo Electronics company; the type of statement, C V P income statement; and date, for the month ended June 30, 2020. The statement is divided into three columns: the first column has the entries, the second and third column have the total and per unit respectively. The first line reads, sales, 1,001 into $500 with a total of $500,500, and per unit of $500. The second line reads, variables costs, 1,001 into $300 with a total of 300,300 and per unit of 300. The next line displayed in red reads, contribution margin with 200,200 of total and $200 of per unit. The next line shows the fixed costs with 200,000 as total. The last line displayed in red reads, net income as $200, double underlined.">
            <a:extLst>
              <a:ext uri="{FF2B5EF4-FFF2-40B4-BE49-F238E27FC236}">
                <a16:creationId xmlns:a16="http://schemas.microsoft.com/office/drawing/2014/main" id="{6784A8D2-CFCC-49C6-97DA-F0C750E68122}"/>
              </a:ext>
            </a:extLst>
          </p:cNvPr>
          <p:cNvPicPr>
            <a:picLocks noGrp="1" noChangeAspect="1"/>
          </p:cNvPicPr>
          <p:nvPr>
            <p:ph sz="quarter" idx="17"/>
          </p:nvPr>
        </p:nvPicPr>
        <p:blipFill>
          <a:blip r:embed="rId2"/>
          <a:stretch>
            <a:fillRect/>
          </a:stretch>
        </p:blipFill>
        <p:spPr>
          <a:xfrm>
            <a:off x="917609" y="2435348"/>
            <a:ext cx="7339542" cy="3657600"/>
          </a:xfrm>
          <a:prstGeom prst="rect">
            <a:avLst/>
          </a:prstGeom>
          <a:ln w="12700">
            <a:solidFill>
              <a:schemeClr val="tx1"/>
            </a:solidFill>
          </a:ln>
        </p:spPr>
      </p:pic>
      <p:sp>
        <p:nvSpPr>
          <p:cNvPr id="5" name="Slide Number Placeholder 4">
            <a:extLst>
              <a:ext uri="{FF2B5EF4-FFF2-40B4-BE49-F238E27FC236}">
                <a16:creationId xmlns:a16="http://schemas.microsoft.com/office/drawing/2014/main" id="{8E686C75-C047-4F60-A016-71BFA964AB28}"/>
              </a:ext>
            </a:extLst>
          </p:cNvPr>
          <p:cNvSpPr>
            <a:spLocks noGrp="1"/>
          </p:cNvSpPr>
          <p:nvPr>
            <p:ph type="sldNum" sz="quarter" idx="10"/>
          </p:nvPr>
        </p:nvSpPr>
        <p:spPr/>
        <p:txBody>
          <a:bodyPr/>
          <a:lstStyle/>
          <a:p>
            <a:fld id="{67B19427-F580-D146-B60E-4CADEE75497F}" type="slidenum">
              <a:rPr lang="en-US" smtClean="0"/>
              <a:pPr/>
              <a:t>46</a:t>
            </a:fld>
            <a:endParaRPr lang="en-US" dirty="0"/>
          </a:p>
        </p:txBody>
      </p:sp>
      <p:sp>
        <p:nvSpPr>
          <p:cNvPr id="6" name="Footer Placeholder 5">
            <a:extLst>
              <a:ext uri="{FF2B5EF4-FFF2-40B4-BE49-F238E27FC236}">
                <a16:creationId xmlns:a16="http://schemas.microsoft.com/office/drawing/2014/main" id="{8DDCF7E6-6CFF-4462-8E2F-ACFD660DD29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5577895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71FC-38CB-4B21-A767-9E394F3E639C}"/>
              </a:ext>
            </a:extLst>
          </p:cNvPr>
          <p:cNvSpPr>
            <a:spLocks noGrp="1"/>
          </p:cNvSpPr>
          <p:nvPr>
            <p:ph type="title"/>
          </p:nvPr>
        </p:nvSpPr>
        <p:spPr>
          <a:xfrm>
            <a:off x="304800" y="762001"/>
            <a:ext cx="8534400" cy="702253"/>
          </a:xfrm>
        </p:spPr>
        <p:txBody>
          <a:bodyPr/>
          <a:lstStyle/>
          <a:p>
            <a:r>
              <a:rPr lang="en-US" b="1" dirty="0"/>
              <a:t>Unit Contribution Margin </a:t>
            </a:r>
            <a:r>
              <a:rPr lang="en-US" sz="2400" dirty="0">
                <a:latin typeface="Calibri" panose="020F0502020204030204" pitchFamily="34" charset="0"/>
                <a:ea typeface="Source Sans Pro" charset="0"/>
                <a:cs typeface="Calibri" panose="020F0502020204030204" pitchFamily="34" charset="0"/>
              </a:rPr>
              <a:t>(4 of 6)</a:t>
            </a:r>
            <a:endParaRPr lang="en-US" dirty="0"/>
          </a:p>
        </p:txBody>
      </p:sp>
      <p:sp>
        <p:nvSpPr>
          <p:cNvPr id="3" name="Content Placeholder 2">
            <a:extLst>
              <a:ext uri="{FF2B5EF4-FFF2-40B4-BE49-F238E27FC236}">
                <a16:creationId xmlns:a16="http://schemas.microsoft.com/office/drawing/2014/main" id="{4E215BE4-843B-47AA-B981-CF6455EA9411}"/>
              </a:ext>
            </a:extLst>
          </p:cNvPr>
          <p:cNvSpPr>
            <a:spLocks noGrp="1"/>
          </p:cNvSpPr>
          <p:nvPr>
            <p:ph sz="quarter" idx="16"/>
          </p:nvPr>
        </p:nvSpPr>
        <p:spPr>
          <a:xfrm>
            <a:off x="304800" y="1828800"/>
            <a:ext cx="8534400" cy="2057400"/>
          </a:xfrm>
        </p:spPr>
        <p:txBody>
          <a:bodyPr/>
          <a:lstStyle/>
          <a:p>
            <a:pPr marL="292608" indent="-292608">
              <a:buClr>
                <a:schemeClr val="accent2"/>
              </a:buClr>
              <a:buFont typeface="Arial" panose="020B0604020202020204" pitchFamily="34" charset="0"/>
              <a:buChar char="•"/>
            </a:pPr>
            <a:r>
              <a:rPr lang="en-US" altLang="en-US" sz="2600" dirty="0"/>
              <a:t>Shows the percentage of each sales dollar available to apply toward fixed costs and profits</a:t>
            </a:r>
            <a:endParaRPr lang="en-US" altLang="en-US" sz="2600" b="1" dirty="0"/>
          </a:p>
          <a:p>
            <a:pPr marL="292608" indent="-292608">
              <a:buClr>
                <a:schemeClr val="accent2"/>
              </a:buClr>
              <a:buFont typeface="Arial" panose="020B0604020202020204" pitchFamily="34" charset="0"/>
              <a:buChar char="•"/>
            </a:pPr>
            <a:r>
              <a:rPr lang="en-US" altLang="en-US" sz="2600" dirty="0"/>
              <a:t>Formula for </a:t>
            </a:r>
            <a:r>
              <a:rPr lang="en-US" altLang="en-US" sz="2600" b="1" dirty="0">
                <a:solidFill>
                  <a:srgbClr val="0000CC"/>
                </a:solidFill>
              </a:rPr>
              <a:t>contribution margin ratio </a:t>
            </a:r>
            <a:r>
              <a:rPr lang="en-US" altLang="en-US" sz="2600" dirty="0"/>
              <a:t>and the computation for Vargo Electronics are:</a:t>
            </a:r>
            <a:endParaRPr lang="en-US" sz="2600" dirty="0"/>
          </a:p>
        </p:txBody>
      </p:sp>
      <p:graphicFrame>
        <p:nvGraphicFramePr>
          <p:cNvPr id="4" name="Content Placeholder 3" descr="Unit Contribution margin divided by unit selling price = contribution margin ratio, displayed in red color. Unit Contribution margin of $200 divided by unit selling price of $500 = contribution margin ratio of 40%, displayed in red color."/>
          <p:cNvGraphicFramePr>
            <a:graphicFrameLocks noGrp="1" noChangeAspect="1"/>
          </p:cNvGraphicFramePr>
          <p:nvPr>
            <p:ph sz="quarter" idx="18"/>
            <p:extLst>
              <p:ext uri="{D42A27DB-BD31-4B8C-83A1-F6EECF244321}">
                <p14:modId xmlns:p14="http://schemas.microsoft.com/office/powerpoint/2010/main" val="2628662184"/>
              </p:ext>
            </p:extLst>
          </p:nvPr>
        </p:nvGraphicFramePr>
        <p:xfrm>
          <a:off x="508465" y="4038600"/>
          <a:ext cx="8347064" cy="1386491"/>
        </p:xfrm>
        <a:graphic>
          <a:graphicData uri="http://schemas.openxmlformats.org/presentationml/2006/ole">
            <mc:AlternateContent xmlns:mc="http://schemas.openxmlformats.org/markup-compatibility/2006">
              <mc:Choice xmlns:v="urn:schemas-microsoft-com:vml" Requires="v">
                <p:oleObj spid="_x0000_s10294" name="Equation" r:id="rId3" imgW="3898800" imgH="647640" progId="Equation.DSMT4">
                  <p:embed/>
                </p:oleObj>
              </mc:Choice>
              <mc:Fallback>
                <p:oleObj name="Equation" r:id="rId3" imgW="3898800" imgH="647640" progId="Equation.DSMT4">
                  <p:embed/>
                  <p:pic>
                    <p:nvPicPr>
                      <p:cNvPr id="0" name=""/>
                      <p:cNvPicPr/>
                      <p:nvPr/>
                    </p:nvPicPr>
                    <p:blipFill>
                      <a:blip r:embed="rId4"/>
                      <a:stretch>
                        <a:fillRect/>
                      </a:stretch>
                    </p:blipFill>
                    <p:spPr>
                      <a:xfrm>
                        <a:off x="508465" y="4038600"/>
                        <a:ext cx="8347064" cy="1386491"/>
                      </a:xfrm>
                      <a:prstGeom prst="rect">
                        <a:avLst/>
                      </a:prstGeom>
                      <a:ln w="12700">
                        <a:solidFill>
                          <a:schemeClr val="tx1"/>
                        </a:solidFill>
                      </a:ln>
                    </p:spPr>
                  </p:pic>
                </p:oleObj>
              </mc:Fallback>
            </mc:AlternateContent>
          </a:graphicData>
        </a:graphic>
      </p:graphicFrame>
      <p:sp>
        <p:nvSpPr>
          <p:cNvPr id="6" name="Slide Number Placeholder 5">
            <a:extLst>
              <a:ext uri="{FF2B5EF4-FFF2-40B4-BE49-F238E27FC236}">
                <a16:creationId xmlns:a16="http://schemas.microsoft.com/office/drawing/2014/main" id="{F5E8108E-FE66-4200-9187-2C7F437C8C30}"/>
              </a:ext>
            </a:extLst>
          </p:cNvPr>
          <p:cNvSpPr>
            <a:spLocks noGrp="1"/>
          </p:cNvSpPr>
          <p:nvPr>
            <p:ph type="sldNum" sz="quarter" idx="10"/>
          </p:nvPr>
        </p:nvSpPr>
        <p:spPr/>
        <p:txBody>
          <a:bodyPr/>
          <a:lstStyle/>
          <a:p>
            <a:fld id="{67B19427-F580-D146-B60E-4CADEE75497F}" type="slidenum">
              <a:rPr lang="en-US" smtClean="0"/>
              <a:pPr/>
              <a:t>47</a:t>
            </a:fld>
            <a:endParaRPr lang="en-US" dirty="0"/>
          </a:p>
        </p:txBody>
      </p:sp>
      <p:sp>
        <p:nvSpPr>
          <p:cNvPr id="7" name="Footer Placeholder 6">
            <a:extLst>
              <a:ext uri="{FF2B5EF4-FFF2-40B4-BE49-F238E27FC236}">
                <a16:creationId xmlns:a16="http://schemas.microsoft.com/office/drawing/2014/main" id="{A1A77F2D-9AD6-4079-A1F4-EADDB7FEA1E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368028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122B-A71A-4AA1-89C5-3938A3DD27DA}"/>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Unit Contribution Margin </a:t>
            </a:r>
            <a:r>
              <a:rPr lang="en-US" sz="2400" dirty="0">
                <a:latin typeface="Calibri" panose="020F0502020204030204" pitchFamily="34" charset="0"/>
                <a:ea typeface="Source Sans Pro" charset="0"/>
                <a:cs typeface="Calibri" panose="020F0502020204030204" pitchFamily="34" charset="0"/>
              </a:rPr>
              <a:t>(5 of 6)</a:t>
            </a:r>
            <a:endParaRPr lang="en-US" sz="2400" dirty="0"/>
          </a:p>
        </p:txBody>
      </p:sp>
      <p:sp>
        <p:nvSpPr>
          <p:cNvPr id="3" name="Content Placeholder 2">
            <a:extLst>
              <a:ext uri="{FF2B5EF4-FFF2-40B4-BE49-F238E27FC236}">
                <a16:creationId xmlns:a16="http://schemas.microsoft.com/office/drawing/2014/main" id="{D43411DD-C81D-4C82-A68D-A902675C29BF}"/>
              </a:ext>
            </a:extLst>
          </p:cNvPr>
          <p:cNvSpPr>
            <a:spLocks noGrp="1"/>
          </p:cNvSpPr>
          <p:nvPr>
            <p:ph sz="quarter" idx="16"/>
          </p:nvPr>
        </p:nvSpPr>
        <p:spPr>
          <a:xfrm>
            <a:off x="304800" y="1828800"/>
            <a:ext cx="8458200" cy="457200"/>
          </a:xfrm>
        </p:spPr>
        <p:txBody>
          <a:bodyPr/>
          <a:lstStyle/>
          <a:p>
            <a:r>
              <a:rPr lang="en-US" sz="2400" dirty="0"/>
              <a:t>C</a:t>
            </a:r>
            <a:r>
              <a:rPr lang="en-US" sz="100" dirty="0"/>
              <a:t> </a:t>
            </a:r>
            <a:r>
              <a:rPr lang="en-US" sz="2400" dirty="0"/>
              <a:t>V</a:t>
            </a:r>
            <a:r>
              <a:rPr lang="en-US" sz="100" dirty="0"/>
              <a:t> </a:t>
            </a:r>
            <a:r>
              <a:rPr lang="en-US" sz="2400" dirty="0"/>
              <a:t>P income statement, with net income and percent of sales data</a:t>
            </a:r>
            <a:r>
              <a:rPr lang="en-US" altLang="en-US" sz="2400" dirty="0"/>
              <a:t>.</a:t>
            </a:r>
            <a:endParaRPr lang="en-US" sz="2400" dirty="0"/>
          </a:p>
        </p:txBody>
      </p:sp>
      <p:pic>
        <p:nvPicPr>
          <p:cNvPr id="10" name="Content Placeholder 9" descr="An illustration of an income statement. The statement displays a three-line heading consisting of: the name of the company, Vargo Electronics company; the type of statement, C V P income statement; and date, for the month ended June 30, 2020. The statement has three columns: the first column displays the entries, second displays the total, and third displays percent of sales. The first line displays sales, 1,001 into $500 with a total of $500,500 and percent of sales 100 percent. The second line shows the variable costs, 1,001 into $300 with total, 300,300 and percentage of sales, 60. The third line displayed in red reads, the contribution margin with total, 200,200, and percent of sales, 40 percent, double underlined. The next line reads, fixed costs with total, 200,000. The next line in red reads net income, with $200, double underlined.">
            <a:extLst>
              <a:ext uri="{FF2B5EF4-FFF2-40B4-BE49-F238E27FC236}">
                <a16:creationId xmlns:a16="http://schemas.microsoft.com/office/drawing/2014/main" id="{02185221-88E9-4328-958F-FAC45A077C0B}"/>
              </a:ext>
            </a:extLst>
          </p:cNvPr>
          <p:cNvPicPr>
            <a:picLocks noGrp="1" noChangeAspect="1"/>
          </p:cNvPicPr>
          <p:nvPr>
            <p:ph sz="quarter" idx="17"/>
          </p:nvPr>
        </p:nvPicPr>
        <p:blipFill>
          <a:blip r:embed="rId2"/>
          <a:stretch>
            <a:fillRect/>
          </a:stretch>
        </p:blipFill>
        <p:spPr>
          <a:xfrm>
            <a:off x="413776" y="2514600"/>
            <a:ext cx="8240248" cy="3657600"/>
          </a:xfrm>
          <a:prstGeom prst="rect">
            <a:avLst/>
          </a:prstGeom>
          <a:ln w="12700">
            <a:solidFill>
              <a:schemeClr val="tx1"/>
            </a:solidFill>
          </a:ln>
        </p:spPr>
      </p:pic>
      <p:sp>
        <p:nvSpPr>
          <p:cNvPr id="5" name="Slide Number Placeholder 4">
            <a:extLst>
              <a:ext uri="{FF2B5EF4-FFF2-40B4-BE49-F238E27FC236}">
                <a16:creationId xmlns:a16="http://schemas.microsoft.com/office/drawing/2014/main" id="{8E686C75-C047-4F60-A016-71BFA964AB28}"/>
              </a:ext>
            </a:extLst>
          </p:cNvPr>
          <p:cNvSpPr>
            <a:spLocks noGrp="1"/>
          </p:cNvSpPr>
          <p:nvPr>
            <p:ph type="sldNum" sz="quarter" idx="10"/>
          </p:nvPr>
        </p:nvSpPr>
        <p:spPr/>
        <p:txBody>
          <a:bodyPr/>
          <a:lstStyle/>
          <a:p>
            <a:fld id="{67B19427-F580-D146-B60E-4CADEE75497F}" type="slidenum">
              <a:rPr lang="en-US" smtClean="0"/>
              <a:pPr/>
              <a:t>48</a:t>
            </a:fld>
            <a:endParaRPr lang="en-US" dirty="0"/>
          </a:p>
        </p:txBody>
      </p:sp>
      <p:sp>
        <p:nvSpPr>
          <p:cNvPr id="6" name="Footer Placeholder 5">
            <a:extLst>
              <a:ext uri="{FF2B5EF4-FFF2-40B4-BE49-F238E27FC236}">
                <a16:creationId xmlns:a16="http://schemas.microsoft.com/office/drawing/2014/main" id="{8DDCF7E6-6CFF-4462-8E2F-ACFD660DD29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55421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122B-A71A-4AA1-89C5-3938A3DD27DA}"/>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Unit Contribution Margin </a:t>
            </a:r>
            <a:r>
              <a:rPr lang="en-US" sz="2400" dirty="0">
                <a:latin typeface="Calibri" panose="020F0502020204030204" pitchFamily="34" charset="0"/>
                <a:ea typeface="Source Sans Pro" charset="0"/>
                <a:cs typeface="Calibri" panose="020F0502020204030204" pitchFamily="34" charset="0"/>
              </a:rPr>
              <a:t>(6 of 6)</a:t>
            </a:r>
            <a:endParaRPr lang="en-US" sz="2400" dirty="0"/>
          </a:p>
        </p:txBody>
      </p:sp>
      <p:sp>
        <p:nvSpPr>
          <p:cNvPr id="3" name="Content Placeholder 2">
            <a:extLst>
              <a:ext uri="{FF2B5EF4-FFF2-40B4-BE49-F238E27FC236}">
                <a16:creationId xmlns:a16="http://schemas.microsoft.com/office/drawing/2014/main" id="{D43411DD-C81D-4C82-A68D-A902675C29BF}"/>
              </a:ext>
            </a:extLst>
          </p:cNvPr>
          <p:cNvSpPr>
            <a:spLocks noGrp="1"/>
          </p:cNvSpPr>
          <p:nvPr>
            <p:ph sz="quarter" idx="16"/>
          </p:nvPr>
        </p:nvSpPr>
        <p:spPr>
          <a:xfrm>
            <a:off x="304800" y="1828800"/>
            <a:ext cx="8458200" cy="762000"/>
          </a:xfrm>
        </p:spPr>
        <p:txBody>
          <a:bodyPr/>
          <a:lstStyle/>
          <a:p>
            <a:r>
              <a:rPr lang="en-US" altLang="en-US" sz="2400" dirty="0"/>
              <a:t>Assume Vargo </a:t>
            </a:r>
            <a:r>
              <a:rPr lang="en-US" altLang="en-US" sz="2400" dirty="0" err="1"/>
              <a:t>Electronics’s</a:t>
            </a:r>
            <a:r>
              <a:rPr lang="en-US" altLang="en-US" sz="2400" dirty="0"/>
              <a:t> current sales are $500,000 and it wants to know the effect of a $100,000 (200-unit) increase in sales.</a:t>
            </a:r>
          </a:p>
        </p:txBody>
      </p:sp>
      <p:pic>
        <p:nvPicPr>
          <p:cNvPr id="8" name="Content Placeholder 7" descr="An illustration of an income statement. The statement displays a three-line heading consisting of: the name of the company, Vargo Electronics company; the type of statement, C V P income statement; and date, for the month ended June 30, 2020. The statement has two sections titled no change, and with $1,000 increase in sales. The sections have four columns: an unnamed column with entries, total, per unit, and percent of sales. The first line reads, sale with $500,000, $500, 100%, as total, per unit, percent of sales respectively. The second line reads, variable costs with total, 300,000; per unit, 300; and percent of sales, 60. The third line displayed in red, contribution margin with total, 200,000; per unit, $200, double underlined; and percent of sales, 40%, double underlined. The next line reads fixed costs with 200,000 as total. The last line reads, net income total as $0, double underlined. The next section has The first line reads, sale with $600,000, $500, 100%, as total, per unit, percent of sales respectively. The second line reads, variable costs has total, 360,000; per unit, 300; and percent of sales, 60. The third line displayed in red, contribution margin with total, 240,000; per unit, $200, double underlined; and percent of sales, 40%, double underlined. The next line reads fixed costs with 200,000 as total. The last line reads, net income total as $40,000, double underlined. ">
            <a:extLst>
              <a:ext uri="{FF2B5EF4-FFF2-40B4-BE49-F238E27FC236}">
                <a16:creationId xmlns:a16="http://schemas.microsoft.com/office/drawing/2014/main" id="{2F8088EE-F2F0-41FD-AB8F-65677BA68F0F}"/>
              </a:ext>
            </a:extLst>
          </p:cNvPr>
          <p:cNvPicPr>
            <a:picLocks noGrp="1" noChangeAspect="1"/>
          </p:cNvPicPr>
          <p:nvPr>
            <p:ph sz="quarter" idx="17"/>
          </p:nvPr>
        </p:nvPicPr>
        <p:blipFill>
          <a:blip r:embed="rId2"/>
          <a:stretch>
            <a:fillRect/>
          </a:stretch>
        </p:blipFill>
        <p:spPr>
          <a:xfrm>
            <a:off x="645755" y="2667000"/>
            <a:ext cx="7776289" cy="3505200"/>
          </a:xfrm>
          <a:prstGeom prst="rect">
            <a:avLst/>
          </a:prstGeom>
          <a:ln w="12700">
            <a:solidFill>
              <a:schemeClr val="tx1"/>
            </a:solidFill>
          </a:ln>
        </p:spPr>
      </p:pic>
      <p:sp>
        <p:nvSpPr>
          <p:cNvPr id="5" name="Slide Number Placeholder 4">
            <a:extLst>
              <a:ext uri="{FF2B5EF4-FFF2-40B4-BE49-F238E27FC236}">
                <a16:creationId xmlns:a16="http://schemas.microsoft.com/office/drawing/2014/main" id="{8E686C75-C047-4F60-A016-71BFA964AB28}"/>
              </a:ext>
            </a:extLst>
          </p:cNvPr>
          <p:cNvSpPr>
            <a:spLocks noGrp="1"/>
          </p:cNvSpPr>
          <p:nvPr>
            <p:ph type="sldNum" sz="quarter" idx="10"/>
          </p:nvPr>
        </p:nvSpPr>
        <p:spPr/>
        <p:txBody>
          <a:bodyPr/>
          <a:lstStyle/>
          <a:p>
            <a:fld id="{67B19427-F580-D146-B60E-4CADEE75497F}" type="slidenum">
              <a:rPr lang="en-US" smtClean="0"/>
              <a:pPr/>
              <a:t>49</a:t>
            </a:fld>
            <a:endParaRPr lang="en-US" dirty="0"/>
          </a:p>
        </p:txBody>
      </p:sp>
      <p:sp>
        <p:nvSpPr>
          <p:cNvPr id="6" name="Footer Placeholder 5">
            <a:extLst>
              <a:ext uri="{FF2B5EF4-FFF2-40B4-BE49-F238E27FC236}">
                <a16:creationId xmlns:a16="http://schemas.microsoft.com/office/drawing/2014/main" id="{8DDCF7E6-6CFF-4462-8E2F-ACFD660DD29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43947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2349-689A-4F3D-85D7-66C01C8A25BE}"/>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Cost Behavior Analysis </a:t>
            </a:r>
            <a:r>
              <a:rPr lang="en-US" sz="2400" dirty="0">
                <a:latin typeface="Calibri" panose="020F0502020204030204" pitchFamily="34" charset="0"/>
                <a:ea typeface="Source Sans Pro" charset="0"/>
                <a:cs typeface="Calibri" panose="020F0502020204030204" pitchFamily="34" charset="0"/>
              </a:rPr>
              <a:t>(3 of 5)</a:t>
            </a:r>
            <a:endParaRPr lang="en-US" dirty="0"/>
          </a:p>
        </p:txBody>
      </p:sp>
      <p:sp>
        <p:nvSpPr>
          <p:cNvPr id="3" name="Content Placeholder 2">
            <a:extLst>
              <a:ext uri="{FF2B5EF4-FFF2-40B4-BE49-F238E27FC236}">
                <a16:creationId xmlns:a16="http://schemas.microsoft.com/office/drawing/2014/main" id="{D4125A04-40F6-4641-B1A3-FF497D9AE57C}"/>
              </a:ext>
            </a:extLst>
          </p:cNvPr>
          <p:cNvSpPr>
            <a:spLocks noGrp="1"/>
          </p:cNvSpPr>
          <p:nvPr>
            <p:ph sz="quarter" idx="16"/>
          </p:nvPr>
        </p:nvSpPr>
        <p:spPr/>
        <p:txBody>
          <a:bodyPr/>
          <a:lstStyle/>
          <a:p>
            <a:pPr marL="292608" indent="-292608">
              <a:buClr>
                <a:schemeClr val="accent2"/>
              </a:buClr>
              <a:buFont typeface="Arial" panose="020B0604020202020204" pitchFamily="34" charset="0"/>
              <a:buChar char="•"/>
            </a:pPr>
            <a:r>
              <a:rPr lang="en-US" sz="2600" dirty="0">
                <a:ea typeface="Calibri" panose="020F0502020204030204" pitchFamily="34" charset="0"/>
                <a:cs typeface="Calibri" panose="020F0502020204030204" pitchFamily="34" charset="0"/>
              </a:rPr>
              <a:t>Changes in level or volume of activity should be correlated with changes in costs</a:t>
            </a:r>
          </a:p>
          <a:p>
            <a:pPr marL="292608" indent="-292608">
              <a:buClr>
                <a:schemeClr val="accent2"/>
              </a:buClr>
              <a:buFont typeface="Arial" panose="020B0604020202020204" pitchFamily="34" charset="0"/>
              <a:buChar char="•"/>
            </a:pPr>
            <a:r>
              <a:rPr lang="en-US" sz="2600" dirty="0">
                <a:ea typeface="Calibri" panose="020F0502020204030204" pitchFamily="34" charset="0"/>
                <a:cs typeface="Calibri" panose="020F0502020204030204" pitchFamily="34" charset="0"/>
              </a:rPr>
              <a:t>Activity level selected is called activity index or driver</a:t>
            </a:r>
          </a:p>
          <a:p>
            <a:pPr marL="292608" indent="-292608">
              <a:buClr>
                <a:schemeClr val="accent2"/>
              </a:buClr>
              <a:buFont typeface="Arial" panose="020B0604020202020204" pitchFamily="34" charset="0"/>
              <a:buChar char="•"/>
            </a:pPr>
            <a:r>
              <a:rPr lang="en-US" sz="2600" b="1" dirty="0">
                <a:solidFill>
                  <a:schemeClr val="accent4"/>
                </a:solidFill>
                <a:ea typeface="Calibri" panose="020F0502020204030204" pitchFamily="34" charset="0"/>
                <a:cs typeface="Calibri" panose="020F0502020204030204" pitchFamily="34" charset="0"/>
              </a:rPr>
              <a:t>Activity index</a:t>
            </a:r>
            <a:r>
              <a:rPr lang="en-US" sz="2600" dirty="0">
                <a:solidFill>
                  <a:schemeClr val="accent4"/>
                </a:solidFill>
                <a:ea typeface="Calibri" panose="020F0502020204030204" pitchFamily="34" charset="0"/>
                <a:cs typeface="Calibri" panose="020F0502020204030204" pitchFamily="34" charset="0"/>
              </a:rPr>
              <a:t>:</a:t>
            </a:r>
            <a:endParaRPr lang="en-US" altLang="en-US" sz="2600" dirty="0">
              <a:solidFill>
                <a:schemeClr val="accent4"/>
              </a:solidFill>
              <a:ea typeface="Calibri" panose="020F0502020204030204" pitchFamily="34" charset="0"/>
              <a:cs typeface="Calibri" panose="020F0502020204030204" pitchFamily="34" charset="0"/>
            </a:endParaRPr>
          </a:p>
          <a:p>
            <a:pPr marL="621792" lvl="2" indent="-320040">
              <a:buClr>
                <a:srgbClr val="990000"/>
              </a:buClr>
              <a:buSzPct val="80000"/>
              <a:buFont typeface="Courier New" panose="02070309020205020404" pitchFamily="49" charset="0"/>
              <a:buChar char="o"/>
            </a:pPr>
            <a:r>
              <a:rPr lang="en-US" sz="2400" dirty="0">
                <a:ea typeface="Calibri" panose="020F0502020204030204" pitchFamily="34" charset="0"/>
                <a:cs typeface="Calibri" panose="020F0502020204030204" pitchFamily="34" charset="0"/>
              </a:rPr>
              <a:t>Identifies activity that causes changes in behavior of costs</a:t>
            </a:r>
          </a:p>
          <a:p>
            <a:pPr marL="621792" lvl="2" indent="-320040">
              <a:buClr>
                <a:srgbClr val="990000"/>
              </a:buClr>
              <a:buSzPct val="80000"/>
              <a:buFont typeface="Courier New" panose="02070309020205020404" pitchFamily="49" charset="0"/>
              <a:buChar char="o"/>
            </a:pPr>
            <a:r>
              <a:rPr lang="en-US" sz="2400" dirty="0">
                <a:ea typeface="Calibri" panose="020F0502020204030204" pitchFamily="34" charset="0"/>
                <a:cs typeface="Calibri" panose="020F0502020204030204" pitchFamily="34" charset="0"/>
              </a:rPr>
              <a:t>Allows costs to be classified as variable, fixed, or mixed</a:t>
            </a:r>
            <a:endParaRPr lang="en-US" sz="2400" dirty="0"/>
          </a:p>
        </p:txBody>
      </p:sp>
      <p:sp>
        <p:nvSpPr>
          <p:cNvPr id="4" name="Slide Number Placeholder 3">
            <a:extLst>
              <a:ext uri="{FF2B5EF4-FFF2-40B4-BE49-F238E27FC236}">
                <a16:creationId xmlns:a16="http://schemas.microsoft.com/office/drawing/2014/main" id="{E5F538CB-CC38-49EE-9323-D36754F6DAC7}"/>
              </a:ext>
            </a:extLst>
          </p:cNvPr>
          <p:cNvSpPr>
            <a:spLocks noGrp="1"/>
          </p:cNvSpPr>
          <p:nvPr>
            <p:ph type="sldNum" sz="quarter" idx="10"/>
          </p:nvPr>
        </p:nvSpPr>
        <p:spPr/>
        <p:txBody>
          <a:bodyPr/>
          <a:lstStyle/>
          <a:p>
            <a:fld id="{67B19427-F580-D146-B60E-4CADEE75497F}" type="slidenum">
              <a:rPr lang="en-US" smtClean="0"/>
              <a:pPr/>
              <a:t>5</a:t>
            </a:fld>
            <a:endParaRPr lang="en-US" dirty="0"/>
          </a:p>
        </p:txBody>
      </p:sp>
      <p:sp>
        <p:nvSpPr>
          <p:cNvPr id="5" name="Footer Placeholder 4">
            <a:extLst>
              <a:ext uri="{FF2B5EF4-FFF2-40B4-BE49-F238E27FC236}">
                <a16:creationId xmlns:a16="http://schemas.microsoft.com/office/drawing/2014/main" id="{8CDD21E5-7DD1-4345-8515-58075664F01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0224726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871A-0E12-4D30-8DB4-309D70F5535C}"/>
              </a:ext>
            </a:extLst>
          </p:cNvPr>
          <p:cNvSpPr>
            <a:spLocks noGrp="1"/>
          </p:cNvSpPr>
          <p:nvPr>
            <p:ph type="title"/>
          </p:nvPr>
        </p:nvSpPr>
        <p:spPr/>
        <p:txBody>
          <a:bodyPr/>
          <a:lstStyle/>
          <a:p>
            <a:r>
              <a:rPr lang="en-US" b="1" dirty="0">
                <a:solidFill>
                  <a:srgbClr val="006666"/>
                </a:solidFill>
                <a:latin typeface="Calibri" panose="020F0502020204030204" pitchFamily="34" charset="0"/>
                <a:ea typeface="Source Sans Pro" charset="0"/>
                <a:cs typeface="Calibri" panose="020F0502020204030204" pitchFamily="34" charset="0"/>
              </a:rPr>
              <a:t>Contribution Margin </a:t>
            </a:r>
            <a:r>
              <a:rPr lang="en-US" sz="2400" dirty="0">
                <a:solidFill>
                  <a:srgbClr val="006666"/>
                </a:solidFill>
                <a:latin typeface="Calibri" panose="020F0502020204030204" pitchFamily="34" charset="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17E75355-89D7-4230-B940-F84B1321FA87}"/>
              </a:ext>
            </a:extLst>
          </p:cNvPr>
          <p:cNvSpPr>
            <a:spLocks noGrp="1"/>
          </p:cNvSpPr>
          <p:nvPr>
            <p:ph sz="quarter" idx="16"/>
          </p:nvPr>
        </p:nvSpPr>
        <p:spPr/>
        <p:txBody>
          <a:bodyPr/>
          <a:lstStyle/>
          <a:p>
            <a:pPr marL="0" lvl="1" indent="0">
              <a:buClr>
                <a:schemeClr val="tx1"/>
              </a:buClr>
              <a:buNone/>
            </a:pPr>
            <a:r>
              <a:rPr lang="en-US" sz="2600" dirty="0"/>
              <a:t>Contribution margin:</a:t>
            </a:r>
            <a:endParaRPr lang="en-US" altLang="en-US" sz="2600" dirty="0"/>
          </a:p>
          <a:p>
            <a:pPr marL="339725" lvl="1" indent="-339725">
              <a:buClr>
                <a:schemeClr val="tx1"/>
              </a:buClr>
              <a:buNone/>
            </a:pPr>
            <a:r>
              <a:rPr lang="en-US" altLang="en-US" sz="2600" dirty="0">
                <a:solidFill>
                  <a:schemeClr val="accent2"/>
                </a:solidFill>
              </a:rPr>
              <a:t>a.</a:t>
            </a:r>
            <a:r>
              <a:rPr lang="en-US" altLang="en-US" sz="2600" dirty="0"/>
              <a:t> </a:t>
            </a:r>
            <a:r>
              <a:rPr lang="en-US" sz="2600" dirty="0"/>
              <a:t>Is revenue remaining after deducting variable costs.</a:t>
            </a:r>
            <a:endParaRPr lang="en-US" altLang="en-US" sz="2600" dirty="0"/>
          </a:p>
          <a:p>
            <a:pPr marL="339725" lvl="1" indent="-339725">
              <a:buClr>
                <a:schemeClr val="tx1"/>
              </a:buClr>
              <a:buNone/>
            </a:pPr>
            <a:r>
              <a:rPr lang="en-US" altLang="en-US" sz="2600" dirty="0">
                <a:solidFill>
                  <a:schemeClr val="accent2"/>
                </a:solidFill>
              </a:rPr>
              <a:t>b.</a:t>
            </a:r>
            <a:r>
              <a:rPr lang="en-US" altLang="en-US" sz="2600" dirty="0"/>
              <a:t> </a:t>
            </a:r>
            <a:r>
              <a:rPr lang="en-US" sz="2600" dirty="0"/>
              <a:t>May be expressed as contribution margin per unit.</a:t>
            </a:r>
            <a:endParaRPr lang="en-US" altLang="en-US" sz="2600" dirty="0"/>
          </a:p>
          <a:p>
            <a:pPr marL="339725" lvl="1" indent="-339725">
              <a:buClr>
                <a:schemeClr val="tx1"/>
              </a:buClr>
              <a:buNone/>
            </a:pPr>
            <a:r>
              <a:rPr lang="en-US" altLang="en-US" sz="2600" dirty="0">
                <a:solidFill>
                  <a:schemeClr val="accent2"/>
                </a:solidFill>
              </a:rPr>
              <a:t>c.</a:t>
            </a:r>
            <a:r>
              <a:rPr lang="en-US" altLang="en-US" sz="2600" dirty="0"/>
              <a:t> </a:t>
            </a:r>
            <a:r>
              <a:rPr lang="en-US" sz="2600" dirty="0"/>
              <a:t>Is selling price less cost of goods sold.</a:t>
            </a:r>
            <a:endParaRPr lang="en-US" altLang="en-US" sz="2600" dirty="0"/>
          </a:p>
          <a:p>
            <a:pPr marL="339725" lvl="1" indent="-339725">
              <a:buClr>
                <a:schemeClr val="tx1"/>
              </a:buClr>
              <a:buNone/>
            </a:pPr>
            <a:r>
              <a:rPr lang="en-US" altLang="en-US" sz="2600" dirty="0">
                <a:solidFill>
                  <a:schemeClr val="accent2"/>
                </a:solidFill>
              </a:rPr>
              <a:t>d.</a:t>
            </a:r>
            <a:r>
              <a:rPr lang="en-US" altLang="en-US" sz="2600" dirty="0"/>
              <a:t> </a:t>
            </a:r>
            <a:r>
              <a:rPr lang="en-US" sz="2600" dirty="0"/>
              <a:t>Both (a) and (b) above.</a:t>
            </a:r>
            <a:r>
              <a:rPr lang="en-US" altLang="en-US" sz="2600" dirty="0"/>
              <a:t> </a:t>
            </a:r>
          </a:p>
        </p:txBody>
      </p:sp>
      <p:sp>
        <p:nvSpPr>
          <p:cNvPr id="4" name="Slide Number Placeholder 3">
            <a:extLst>
              <a:ext uri="{FF2B5EF4-FFF2-40B4-BE49-F238E27FC236}">
                <a16:creationId xmlns:a16="http://schemas.microsoft.com/office/drawing/2014/main" id="{6C4400D9-18BC-4582-B09F-8D15AB5D35F6}"/>
              </a:ext>
            </a:extLst>
          </p:cNvPr>
          <p:cNvSpPr>
            <a:spLocks noGrp="1"/>
          </p:cNvSpPr>
          <p:nvPr>
            <p:ph type="sldNum" sz="quarter" idx="10"/>
          </p:nvPr>
        </p:nvSpPr>
        <p:spPr/>
        <p:txBody>
          <a:bodyPr/>
          <a:lstStyle/>
          <a:p>
            <a:fld id="{67B19427-F580-D146-B60E-4CADEE75497F}" type="slidenum">
              <a:rPr lang="en-US" smtClean="0"/>
              <a:pPr/>
              <a:t>50</a:t>
            </a:fld>
            <a:endParaRPr lang="en-US" dirty="0"/>
          </a:p>
        </p:txBody>
      </p:sp>
      <p:sp>
        <p:nvSpPr>
          <p:cNvPr id="5" name="Footer Placeholder 4">
            <a:extLst>
              <a:ext uri="{FF2B5EF4-FFF2-40B4-BE49-F238E27FC236}">
                <a16:creationId xmlns:a16="http://schemas.microsoft.com/office/drawing/2014/main" id="{3AF2CD25-9DC7-4E3D-B444-7A237B976B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764305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871A-0E12-4D30-8DB4-309D70F5535C}"/>
              </a:ext>
            </a:extLst>
          </p:cNvPr>
          <p:cNvSpPr>
            <a:spLocks noGrp="1"/>
          </p:cNvSpPr>
          <p:nvPr>
            <p:ph type="title"/>
          </p:nvPr>
        </p:nvSpPr>
        <p:spPr/>
        <p:txBody>
          <a:bodyPr/>
          <a:lstStyle/>
          <a:p>
            <a:r>
              <a:rPr lang="en-US" b="1" dirty="0">
                <a:solidFill>
                  <a:srgbClr val="006666"/>
                </a:solidFill>
                <a:latin typeface="Calibri" panose="020F0502020204030204" pitchFamily="34" charset="0"/>
                <a:ea typeface="Source Sans Pro" charset="0"/>
                <a:cs typeface="Calibri" panose="020F0502020204030204" pitchFamily="34" charset="0"/>
              </a:rPr>
              <a:t>Contribution Margin </a:t>
            </a:r>
            <a:r>
              <a:rPr lang="en-US" sz="2400" dirty="0">
                <a:solidFill>
                  <a:srgbClr val="006666"/>
                </a:solidFill>
                <a:latin typeface="Calibri" panose="020F0502020204030204" pitchFamily="34" charset="0"/>
                <a:ea typeface="Source Sans Pro" charset="0"/>
                <a:cs typeface="Calibri" panose="020F0502020204030204" pitchFamily="34" charset="0"/>
              </a:rPr>
              <a:t>(2 of 2)</a:t>
            </a:r>
            <a:endParaRPr lang="en-US" sz="2400" dirty="0"/>
          </a:p>
        </p:txBody>
      </p:sp>
      <p:sp>
        <p:nvSpPr>
          <p:cNvPr id="3" name="Content Placeholder 2">
            <a:extLst>
              <a:ext uri="{FF2B5EF4-FFF2-40B4-BE49-F238E27FC236}">
                <a16:creationId xmlns:a16="http://schemas.microsoft.com/office/drawing/2014/main" id="{17E75355-89D7-4230-B940-F84B1321FA87}"/>
              </a:ext>
            </a:extLst>
          </p:cNvPr>
          <p:cNvSpPr>
            <a:spLocks noGrp="1"/>
          </p:cNvSpPr>
          <p:nvPr>
            <p:ph sz="quarter" idx="16"/>
          </p:nvPr>
        </p:nvSpPr>
        <p:spPr/>
        <p:txBody>
          <a:bodyPr/>
          <a:lstStyle/>
          <a:p>
            <a:pPr marL="0" lvl="1" indent="0">
              <a:buClr>
                <a:schemeClr val="tx1"/>
              </a:buClr>
              <a:buNone/>
            </a:pPr>
            <a:r>
              <a:rPr lang="en-US" sz="2600" dirty="0"/>
              <a:t>Contribution margin:</a:t>
            </a:r>
            <a:endParaRPr lang="en-US" altLang="en-US" sz="2600" dirty="0"/>
          </a:p>
          <a:p>
            <a:pPr marL="339725" lvl="1" indent="-339725">
              <a:buClr>
                <a:schemeClr val="tx1"/>
              </a:buClr>
              <a:buNone/>
            </a:pPr>
            <a:r>
              <a:rPr lang="en-US" altLang="en-US" sz="2600" dirty="0">
                <a:solidFill>
                  <a:schemeClr val="accent2"/>
                </a:solidFill>
              </a:rPr>
              <a:t>a.</a:t>
            </a:r>
            <a:r>
              <a:rPr lang="en-US" altLang="en-US" sz="2600" dirty="0"/>
              <a:t> </a:t>
            </a:r>
            <a:r>
              <a:rPr lang="en-US" sz="2600" dirty="0"/>
              <a:t>Is revenue remaining after deducting variable costs.</a:t>
            </a:r>
            <a:endParaRPr lang="en-US" altLang="en-US" sz="2600" dirty="0"/>
          </a:p>
          <a:p>
            <a:pPr marL="339725" lvl="1" indent="-339725">
              <a:buClr>
                <a:schemeClr val="tx1"/>
              </a:buClr>
              <a:buNone/>
            </a:pPr>
            <a:r>
              <a:rPr lang="en-US" altLang="en-US" sz="2600" dirty="0">
                <a:solidFill>
                  <a:schemeClr val="accent2"/>
                </a:solidFill>
              </a:rPr>
              <a:t>b.</a:t>
            </a:r>
            <a:r>
              <a:rPr lang="en-US" altLang="en-US" sz="2600" dirty="0"/>
              <a:t> </a:t>
            </a:r>
            <a:r>
              <a:rPr lang="en-US" sz="2600" dirty="0"/>
              <a:t>May be expressed as contribution margin per unit.</a:t>
            </a:r>
            <a:endParaRPr lang="en-US" altLang="en-US" sz="2600" dirty="0"/>
          </a:p>
          <a:p>
            <a:pPr marL="339725" lvl="1" indent="-339725">
              <a:buClr>
                <a:schemeClr val="tx1"/>
              </a:buClr>
              <a:buNone/>
            </a:pPr>
            <a:r>
              <a:rPr lang="en-US" altLang="en-US" sz="2600" dirty="0">
                <a:solidFill>
                  <a:schemeClr val="accent2"/>
                </a:solidFill>
              </a:rPr>
              <a:t>c.</a:t>
            </a:r>
            <a:r>
              <a:rPr lang="en-US" altLang="en-US" sz="2600" dirty="0"/>
              <a:t> </a:t>
            </a:r>
            <a:r>
              <a:rPr lang="en-US" sz="2600" dirty="0"/>
              <a:t>Is selling price less cost of goods sold.</a:t>
            </a:r>
            <a:endParaRPr lang="en-US" altLang="en-US" sz="2600" dirty="0"/>
          </a:p>
          <a:p>
            <a:pPr marL="339725" lvl="1" indent="-339725">
              <a:buClr>
                <a:schemeClr val="tx1"/>
              </a:buClr>
              <a:buNone/>
            </a:pPr>
            <a:r>
              <a:rPr lang="en-US" altLang="en-US" sz="2600" dirty="0">
                <a:solidFill>
                  <a:schemeClr val="accent2"/>
                </a:solidFill>
              </a:rPr>
              <a:t>d.</a:t>
            </a:r>
            <a:r>
              <a:rPr lang="en-US" altLang="en-US" sz="2600" dirty="0"/>
              <a:t> Answer: </a:t>
            </a:r>
            <a:r>
              <a:rPr lang="en-US" sz="2600" dirty="0"/>
              <a:t>Both (a) and (b) above.</a:t>
            </a:r>
            <a:r>
              <a:rPr lang="en-US" altLang="en-US" sz="2600" dirty="0"/>
              <a:t> </a:t>
            </a:r>
          </a:p>
        </p:txBody>
      </p:sp>
      <p:sp>
        <p:nvSpPr>
          <p:cNvPr id="4" name="Slide Number Placeholder 3">
            <a:extLst>
              <a:ext uri="{FF2B5EF4-FFF2-40B4-BE49-F238E27FC236}">
                <a16:creationId xmlns:a16="http://schemas.microsoft.com/office/drawing/2014/main" id="{6C4400D9-18BC-4582-B09F-8D15AB5D35F6}"/>
              </a:ext>
            </a:extLst>
          </p:cNvPr>
          <p:cNvSpPr>
            <a:spLocks noGrp="1"/>
          </p:cNvSpPr>
          <p:nvPr>
            <p:ph type="sldNum" sz="quarter" idx="10"/>
          </p:nvPr>
        </p:nvSpPr>
        <p:spPr/>
        <p:txBody>
          <a:bodyPr/>
          <a:lstStyle/>
          <a:p>
            <a:fld id="{67B19427-F580-D146-B60E-4CADEE75497F}" type="slidenum">
              <a:rPr lang="en-US" smtClean="0"/>
              <a:pPr/>
              <a:t>51</a:t>
            </a:fld>
            <a:endParaRPr lang="en-US" dirty="0"/>
          </a:p>
        </p:txBody>
      </p:sp>
      <p:sp>
        <p:nvSpPr>
          <p:cNvPr id="5" name="Footer Placeholder 4">
            <a:extLst>
              <a:ext uri="{FF2B5EF4-FFF2-40B4-BE49-F238E27FC236}">
                <a16:creationId xmlns:a16="http://schemas.microsoft.com/office/drawing/2014/main" id="{3AF2CD25-9DC7-4E3D-B444-7A237B976B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7769200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A4209-4C70-43EC-8301-1EBDC8FFCF7D}"/>
              </a:ext>
            </a:extLst>
          </p:cNvPr>
          <p:cNvSpPr>
            <a:spLocks noGrp="1"/>
          </p:cNvSpPr>
          <p:nvPr>
            <p:ph type="title"/>
          </p:nvPr>
        </p:nvSpPr>
        <p:spPr>
          <a:xfrm>
            <a:off x="304800" y="762001"/>
            <a:ext cx="8534400" cy="761999"/>
          </a:xfrm>
        </p:spPr>
        <p:txBody>
          <a:bodyPr>
            <a:normAutofit/>
          </a:bodyPr>
          <a:lstStyle/>
          <a:p>
            <a:r>
              <a:rPr lang="en-US" altLang="en-US" b="1" dirty="0">
                <a:solidFill>
                  <a:srgbClr val="006666"/>
                </a:solidFill>
                <a:latin typeface="Calibri" panose="020F0502020204030204" pitchFamily="34" charset="0"/>
                <a:ea typeface="Source Sans Pro" charset="0"/>
                <a:cs typeface="Calibri" panose="020F0502020204030204" pitchFamily="34" charset="0"/>
              </a:rPr>
              <a:t>Do It! 3: </a:t>
            </a:r>
            <a:r>
              <a:rPr lang="en-US" b="1" dirty="0">
                <a:solidFill>
                  <a:srgbClr val="006666"/>
                </a:solidFill>
                <a:latin typeface="Calibri" panose="020F0502020204030204" pitchFamily="34" charset="0"/>
                <a:ea typeface="Source Sans Pro" charset="0"/>
                <a:cs typeface="Calibri" panose="020F0502020204030204" pitchFamily="34" charset="0"/>
              </a:rPr>
              <a:t>C</a:t>
            </a:r>
            <a:r>
              <a:rPr lang="en-US" sz="100" b="1" dirty="0">
                <a:solidFill>
                  <a:srgbClr val="006666"/>
                </a:solidFill>
                <a:latin typeface="Calibri" panose="020F0502020204030204" pitchFamily="34" charset="0"/>
                <a:ea typeface="Source Sans Pro" charset="0"/>
                <a:cs typeface="Calibri" panose="020F0502020204030204" pitchFamily="34" charset="0"/>
              </a:rPr>
              <a:t> </a:t>
            </a:r>
            <a:r>
              <a:rPr lang="en-US" b="1" dirty="0">
                <a:solidFill>
                  <a:srgbClr val="006666"/>
                </a:solidFill>
                <a:latin typeface="Calibri" panose="020F0502020204030204" pitchFamily="34" charset="0"/>
                <a:ea typeface="Source Sans Pro" charset="0"/>
                <a:cs typeface="Calibri" panose="020F0502020204030204" pitchFamily="34" charset="0"/>
              </a:rPr>
              <a:t>V</a:t>
            </a:r>
            <a:r>
              <a:rPr lang="en-US" sz="100" b="1" dirty="0">
                <a:solidFill>
                  <a:srgbClr val="006666"/>
                </a:solidFill>
                <a:latin typeface="Calibri" panose="020F0502020204030204" pitchFamily="34" charset="0"/>
                <a:ea typeface="Source Sans Pro" charset="0"/>
                <a:cs typeface="Calibri" panose="020F0502020204030204" pitchFamily="34" charset="0"/>
              </a:rPr>
              <a:t> </a:t>
            </a:r>
            <a:r>
              <a:rPr lang="en-US" b="1" dirty="0">
                <a:solidFill>
                  <a:srgbClr val="006666"/>
                </a:solidFill>
                <a:latin typeface="Calibri" panose="020F0502020204030204" pitchFamily="34" charset="0"/>
                <a:ea typeface="Source Sans Pro" charset="0"/>
                <a:cs typeface="Calibri" panose="020F0502020204030204" pitchFamily="34" charset="0"/>
              </a:rPr>
              <a:t>P Income Statement </a:t>
            </a:r>
            <a:r>
              <a:rPr lang="en-US" sz="2400" dirty="0">
                <a:solidFill>
                  <a:srgbClr val="006666"/>
                </a:solidFill>
                <a:latin typeface="Calibri" panose="020F0502020204030204" pitchFamily="34" charset="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1A35043A-0395-46AA-B111-237CE97B0934}"/>
              </a:ext>
            </a:extLst>
          </p:cNvPr>
          <p:cNvSpPr>
            <a:spLocks noGrp="1"/>
          </p:cNvSpPr>
          <p:nvPr>
            <p:ph sz="quarter" idx="16"/>
          </p:nvPr>
        </p:nvSpPr>
        <p:spPr>
          <a:xfrm>
            <a:off x="304800" y="1828800"/>
            <a:ext cx="8534400" cy="1065742"/>
          </a:xfrm>
        </p:spPr>
        <p:txBody>
          <a:bodyPr/>
          <a:lstStyle/>
          <a:p>
            <a:r>
              <a:rPr lang="en-US" sz="2400" dirty="0"/>
              <a:t>Ampco Industries produces and sells a cell phone-operated thermostat. Information regarding the costs and sales of thermostats during September 2020 are provided below.</a:t>
            </a:r>
          </a:p>
        </p:txBody>
      </p:sp>
      <p:graphicFrame>
        <p:nvGraphicFramePr>
          <p:cNvPr id="8" name="Content Placeholder 7" descr="Table is accessible to screenreaders">
            <a:extLst>
              <a:ext uri="{FF2B5EF4-FFF2-40B4-BE49-F238E27FC236}">
                <a16:creationId xmlns:a16="http://schemas.microsoft.com/office/drawing/2014/main" id="{9A34F9E5-5937-40D6-B277-442B4AA095CD}"/>
              </a:ext>
            </a:extLst>
          </p:cNvPr>
          <p:cNvGraphicFramePr>
            <a:graphicFrameLocks noGrp="1"/>
          </p:cNvGraphicFramePr>
          <p:nvPr>
            <p:ph sz="quarter" idx="17"/>
            <p:extLst>
              <p:ext uri="{D42A27DB-BD31-4B8C-83A1-F6EECF244321}">
                <p14:modId xmlns:p14="http://schemas.microsoft.com/office/powerpoint/2010/main" val="3706380327"/>
              </p:ext>
            </p:extLst>
          </p:nvPr>
        </p:nvGraphicFramePr>
        <p:xfrm>
          <a:off x="1219200" y="3029205"/>
          <a:ext cx="6248400" cy="1706880"/>
        </p:xfrm>
        <a:graphic>
          <a:graphicData uri="http://schemas.openxmlformats.org/drawingml/2006/table">
            <a:tbl>
              <a:tblPr firstRow="1" bandRow="1">
                <a:tableStyleId>{2D5ABB26-0587-4C30-8999-92F81FD0307C}</a:tableStyleId>
              </a:tblPr>
              <a:tblGrid>
                <a:gridCol w="4343400">
                  <a:extLst>
                    <a:ext uri="{9D8B030D-6E8A-4147-A177-3AD203B41FA5}">
                      <a16:colId xmlns:a16="http://schemas.microsoft.com/office/drawing/2014/main" val="879653502"/>
                    </a:ext>
                  </a:extLst>
                </a:gridCol>
                <a:gridCol w="1905000">
                  <a:extLst>
                    <a:ext uri="{9D8B030D-6E8A-4147-A177-3AD203B41FA5}">
                      <a16:colId xmlns:a16="http://schemas.microsoft.com/office/drawing/2014/main" val="1289535016"/>
                    </a:ext>
                  </a:extLst>
                </a:gridCol>
              </a:tblGrid>
              <a:tr h="370840">
                <a:tc>
                  <a:txBody>
                    <a:bodyPr/>
                    <a:lstStyle/>
                    <a:p>
                      <a:r>
                        <a:rPr lang="en-US" sz="2200" dirty="0">
                          <a:latin typeface="+mn-lt"/>
                        </a:rPr>
                        <a:t>Unit selling price of thermostat</a:t>
                      </a:r>
                      <a:endParaRPr lang="en-US"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latin typeface="+mn-lt"/>
                        </a:rPr>
                        <a:t>$85</a:t>
                      </a:r>
                      <a:endParaRPr lang="en-US"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1694503"/>
                  </a:ext>
                </a:extLst>
              </a:tr>
              <a:tr h="370840">
                <a:tc>
                  <a:txBody>
                    <a:bodyPr/>
                    <a:lstStyle/>
                    <a:p>
                      <a:r>
                        <a:rPr lang="en-US" sz="2200" dirty="0">
                          <a:latin typeface="+mn-lt"/>
                        </a:rPr>
                        <a:t>Unit variable costs </a:t>
                      </a:r>
                      <a:endParaRPr lang="en-US"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latin typeface="+mn-lt"/>
                        </a:rPr>
                        <a:t>$32</a:t>
                      </a:r>
                      <a:endParaRPr lang="en-US"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8323155"/>
                  </a:ext>
                </a:extLst>
              </a:tr>
              <a:tr h="370840">
                <a:tc>
                  <a:txBody>
                    <a:bodyPr/>
                    <a:lstStyle/>
                    <a:p>
                      <a:r>
                        <a:rPr lang="en-US" sz="2200" dirty="0">
                          <a:latin typeface="+mn-lt"/>
                        </a:rPr>
                        <a:t>Total monthly fixed costs </a:t>
                      </a:r>
                      <a:endParaRPr lang="en-US"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latin typeface="+mn-lt"/>
                        </a:rPr>
                        <a:t>$190,000</a:t>
                      </a:r>
                      <a:endParaRPr lang="en-US"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0157851"/>
                  </a:ext>
                </a:extLst>
              </a:tr>
              <a:tr h="370840">
                <a:tc>
                  <a:txBody>
                    <a:bodyPr/>
                    <a:lstStyle/>
                    <a:p>
                      <a:r>
                        <a:rPr lang="en-US" sz="2200" dirty="0">
                          <a:latin typeface="+mn-lt"/>
                        </a:rPr>
                        <a:t>Units sold </a:t>
                      </a:r>
                      <a:endParaRPr lang="en-US"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latin typeface="+mn-lt"/>
                        </a:rPr>
                        <a:t>4,000</a:t>
                      </a:r>
                      <a:endParaRPr lang="en-US"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4356536"/>
                  </a:ext>
                </a:extLst>
              </a:tr>
            </a:tbl>
          </a:graphicData>
        </a:graphic>
      </p:graphicFrame>
      <p:sp>
        <p:nvSpPr>
          <p:cNvPr id="5" name="Content Placeholder 4">
            <a:extLst>
              <a:ext uri="{FF2B5EF4-FFF2-40B4-BE49-F238E27FC236}">
                <a16:creationId xmlns:a16="http://schemas.microsoft.com/office/drawing/2014/main" id="{2833DAD6-5E7A-46C5-9414-4A82795E070F}"/>
              </a:ext>
            </a:extLst>
          </p:cNvPr>
          <p:cNvSpPr>
            <a:spLocks noGrp="1"/>
          </p:cNvSpPr>
          <p:nvPr>
            <p:ph sz="quarter" idx="18"/>
          </p:nvPr>
        </p:nvSpPr>
        <p:spPr>
          <a:xfrm>
            <a:off x="313267" y="4946948"/>
            <a:ext cx="8449733" cy="844252"/>
          </a:xfrm>
        </p:spPr>
        <p:txBody>
          <a:bodyPr/>
          <a:lstStyle/>
          <a:p>
            <a:r>
              <a:rPr lang="en-US" sz="2400" dirty="0"/>
              <a:t>Prepare a C</a:t>
            </a:r>
            <a:r>
              <a:rPr lang="en-US" sz="100" dirty="0"/>
              <a:t> </a:t>
            </a:r>
            <a:r>
              <a:rPr lang="en-US" sz="2400" dirty="0"/>
              <a:t>V</a:t>
            </a:r>
            <a:r>
              <a:rPr lang="en-US" sz="100" dirty="0"/>
              <a:t> </a:t>
            </a:r>
            <a:r>
              <a:rPr lang="en-US" sz="2400" dirty="0"/>
              <a:t>P income statement for Ampco Industries for the month of September. Provide per unit values and total values.</a:t>
            </a:r>
          </a:p>
        </p:txBody>
      </p:sp>
      <p:sp>
        <p:nvSpPr>
          <p:cNvPr id="6" name="Slide Number Placeholder 5">
            <a:extLst>
              <a:ext uri="{FF2B5EF4-FFF2-40B4-BE49-F238E27FC236}">
                <a16:creationId xmlns:a16="http://schemas.microsoft.com/office/drawing/2014/main" id="{E59B7B59-3CA3-43BD-962A-D5701D137038}"/>
              </a:ext>
            </a:extLst>
          </p:cNvPr>
          <p:cNvSpPr>
            <a:spLocks noGrp="1"/>
          </p:cNvSpPr>
          <p:nvPr>
            <p:ph type="sldNum" sz="quarter" idx="10"/>
          </p:nvPr>
        </p:nvSpPr>
        <p:spPr/>
        <p:txBody>
          <a:bodyPr/>
          <a:lstStyle/>
          <a:p>
            <a:fld id="{67B19427-F580-D146-B60E-4CADEE75497F}" type="slidenum">
              <a:rPr lang="en-US" smtClean="0"/>
              <a:pPr/>
              <a:t>52</a:t>
            </a:fld>
            <a:endParaRPr lang="en-US" dirty="0"/>
          </a:p>
        </p:txBody>
      </p:sp>
      <p:sp>
        <p:nvSpPr>
          <p:cNvPr id="7" name="Footer Placeholder 6">
            <a:extLst>
              <a:ext uri="{FF2B5EF4-FFF2-40B4-BE49-F238E27FC236}">
                <a16:creationId xmlns:a16="http://schemas.microsoft.com/office/drawing/2014/main" id="{1A873199-F476-406C-91E5-8062C2B5037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5405253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C5188-1B3C-4EC4-8C00-907EDC628C05}"/>
              </a:ext>
            </a:extLst>
          </p:cNvPr>
          <p:cNvSpPr>
            <a:spLocks noGrp="1"/>
          </p:cNvSpPr>
          <p:nvPr>
            <p:ph type="title"/>
          </p:nvPr>
        </p:nvSpPr>
        <p:spPr/>
        <p:txBody>
          <a:bodyPr/>
          <a:lstStyle/>
          <a:p>
            <a:r>
              <a:rPr lang="en-US" altLang="en-US" b="1" dirty="0">
                <a:solidFill>
                  <a:srgbClr val="006666"/>
                </a:solidFill>
                <a:latin typeface="Calibri" panose="020F0502020204030204" pitchFamily="34" charset="0"/>
                <a:ea typeface="Source Sans Pro" charset="0"/>
                <a:cs typeface="Calibri" panose="020F0502020204030204" pitchFamily="34" charset="0"/>
              </a:rPr>
              <a:t>Do It! 3: </a:t>
            </a:r>
            <a:r>
              <a:rPr lang="en-US" b="1" dirty="0">
                <a:solidFill>
                  <a:srgbClr val="006666"/>
                </a:solidFill>
                <a:latin typeface="Calibri" panose="020F0502020204030204" pitchFamily="34" charset="0"/>
                <a:ea typeface="Source Sans Pro" charset="0"/>
                <a:cs typeface="Calibri" panose="020F0502020204030204" pitchFamily="34" charset="0"/>
              </a:rPr>
              <a:t>C</a:t>
            </a:r>
            <a:r>
              <a:rPr lang="en-US" sz="100" b="1" dirty="0">
                <a:solidFill>
                  <a:srgbClr val="006666"/>
                </a:solidFill>
                <a:latin typeface="Calibri" panose="020F0502020204030204" pitchFamily="34" charset="0"/>
                <a:ea typeface="Source Sans Pro" charset="0"/>
                <a:cs typeface="Calibri" panose="020F0502020204030204" pitchFamily="34" charset="0"/>
              </a:rPr>
              <a:t> </a:t>
            </a:r>
            <a:r>
              <a:rPr lang="en-US" b="1" dirty="0">
                <a:solidFill>
                  <a:srgbClr val="006666"/>
                </a:solidFill>
                <a:latin typeface="Calibri" panose="020F0502020204030204" pitchFamily="34" charset="0"/>
                <a:ea typeface="Source Sans Pro" charset="0"/>
                <a:cs typeface="Calibri" panose="020F0502020204030204" pitchFamily="34" charset="0"/>
              </a:rPr>
              <a:t>V</a:t>
            </a:r>
            <a:r>
              <a:rPr lang="en-US" sz="100" b="1" dirty="0">
                <a:solidFill>
                  <a:srgbClr val="006666"/>
                </a:solidFill>
                <a:latin typeface="Calibri" panose="020F0502020204030204" pitchFamily="34" charset="0"/>
                <a:ea typeface="Source Sans Pro" charset="0"/>
                <a:cs typeface="Calibri" panose="020F0502020204030204" pitchFamily="34" charset="0"/>
              </a:rPr>
              <a:t> </a:t>
            </a:r>
            <a:r>
              <a:rPr lang="en-US" b="1" dirty="0">
                <a:solidFill>
                  <a:srgbClr val="006666"/>
                </a:solidFill>
                <a:latin typeface="Calibri" panose="020F0502020204030204" pitchFamily="34" charset="0"/>
                <a:ea typeface="Source Sans Pro" charset="0"/>
                <a:cs typeface="Calibri" panose="020F0502020204030204" pitchFamily="34" charset="0"/>
              </a:rPr>
              <a:t>P Income Statement </a:t>
            </a:r>
            <a:r>
              <a:rPr lang="en-US" sz="2400" dirty="0">
                <a:solidFill>
                  <a:srgbClr val="006666"/>
                </a:solidFill>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E5A89781-09E4-45BC-A277-54F514423F85}"/>
              </a:ext>
            </a:extLst>
          </p:cNvPr>
          <p:cNvSpPr>
            <a:spLocks noGrp="1"/>
          </p:cNvSpPr>
          <p:nvPr>
            <p:ph sz="quarter" idx="16"/>
          </p:nvPr>
        </p:nvSpPr>
        <p:spPr>
          <a:xfrm>
            <a:off x="304800" y="1828800"/>
            <a:ext cx="8458200" cy="762000"/>
          </a:xfrm>
        </p:spPr>
        <p:txBody>
          <a:bodyPr/>
          <a:lstStyle/>
          <a:p>
            <a:r>
              <a:rPr lang="en-US" sz="2400" dirty="0"/>
              <a:t>Prepare a C</a:t>
            </a:r>
            <a:r>
              <a:rPr lang="en-US" sz="100" dirty="0"/>
              <a:t> </a:t>
            </a:r>
            <a:r>
              <a:rPr lang="en-US" sz="2400" dirty="0"/>
              <a:t>V</a:t>
            </a:r>
            <a:r>
              <a:rPr lang="en-US" sz="100" dirty="0"/>
              <a:t> </a:t>
            </a:r>
            <a:r>
              <a:rPr lang="en-US" sz="2400" dirty="0"/>
              <a:t>P income statement for Ampco Industries for the month of September. Provide per unit values and total values.</a:t>
            </a:r>
          </a:p>
        </p:txBody>
      </p:sp>
      <p:pic>
        <p:nvPicPr>
          <p:cNvPr id="7" name="Content Placeholder 6" descr="The illustration displays a three-line heading consisting of: the name of the company, Ampco industries; type of statement, C V P income statement; and date, for the month ended September 30, 2020. The first line reads, sale with $340,000, and $85, as total, and per unit respectively. The second line reads, variable costs with total, 128,000; and per unit, 32. The third line displays contribution margin with total, 212,000; and per unit, $53, double underlined. The next line reads fixed costs with 190,000 as total. The last line reads, net income, has $22,000 as total, double underlined.&#10;">
            <a:extLst>
              <a:ext uri="{FF2B5EF4-FFF2-40B4-BE49-F238E27FC236}">
                <a16:creationId xmlns:a16="http://schemas.microsoft.com/office/drawing/2014/main" id="{B051C658-3BD6-4C5B-8514-875FA106DD19}"/>
              </a:ext>
            </a:extLst>
          </p:cNvPr>
          <p:cNvPicPr>
            <a:picLocks noGrp="1" noChangeAspect="1"/>
          </p:cNvPicPr>
          <p:nvPr>
            <p:ph sz="quarter" idx="17"/>
          </p:nvPr>
        </p:nvPicPr>
        <p:blipFill>
          <a:blip r:embed="rId2"/>
          <a:stretch>
            <a:fillRect/>
          </a:stretch>
        </p:blipFill>
        <p:spPr>
          <a:xfrm>
            <a:off x="1022868" y="2667000"/>
            <a:ext cx="7022063" cy="3505200"/>
          </a:xfrm>
          <a:prstGeom prst="rect">
            <a:avLst/>
          </a:prstGeom>
        </p:spPr>
      </p:pic>
      <p:sp>
        <p:nvSpPr>
          <p:cNvPr id="5" name="Slide Number Placeholder 4">
            <a:extLst>
              <a:ext uri="{FF2B5EF4-FFF2-40B4-BE49-F238E27FC236}">
                <a16:creationId xmlns:a16="http://schemas.microsoft.com/office/drawing/2014/main" id="{62E5B45C-269A-4F0D-B5B7-FBF6F5EBD76F}"/>
              </a:ext>
            </a:extLst>
          </p:cNvPr>
          <p:cNvSpPr>
            <a:spLocks noGrp="1"/>
          </p:cNvSpPr>
          <p:nvPr>
            <p:ph type="sldNum" sz="quarter" idx="10"/>
          </p:nvPr>
        </p:nvSpPr>
        <p:spPr/>
        <p:txBody>
          <a:bodyPr/>
          <a:lstStyle/>
          <a:p>
            <a:fld id="{67B19427-F580-D146-B60E-4CADEE75497F}" type="slidenum">
              <a:rPr lang="en-US" smtClean="0"/>
              <a:pPr/>
              <a:t>53</a:t>
            </a:fld>
            <a:endParaRPr lang="en-US" dirty="0"/>
          </a:p>
        </p:txBody>
      </p:sp>
      <p:sp>
        <p:nvSpPr>
          <p:cNvPr id="6" name="Footer Placeholder 5">
            <a:extLst>
              <a:ext uri="{FF2B5EF4-FFF2-40B4-BE49-F238E27FC236}">
                <a16:creationId xmlns:a16="http://schemas.microsoft.com/office/drawing/2014/main" id="{B8E0D503-D43B-4691-92F6-53E5D956118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490293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A90D4-C97F-4A44-A31D-41BA07228CA5}"/>
              </a:ext>
            </a:extLst>
          </p:cNvPr>
          <p:cNvSpPr>
            <a:spLocks noGrp="1"/>
          </p:cNvSpPr>
          <p:nvPr>
            <p:ph type="title"/>
          </p:nvPr>
        </p:nvSpPr>
        <p:spPr/>
        <p:txBody>
          <a:bodyPr/>
          <a:lstStyle/>
          <a:p>
            <a:r>
              <a:rPr lang="en-US" b="1" dirty="0">
                <a:solidFill>
                  <a:srgbClr val="006666"/>
                </a:solidFill>
                <a:latin typeface="Calibri" panose="020F0502020204030204" pitchFamily="34" charset="0"/>
                <a:ea typeface="Source Sans Pro" charset="0"/>
                <a:cs typeface="Calibri" panose="020F0502020204030204" pitchFamily="34" charset="0"/>
              </a:rPr>
              <a:t>Break-Even Analysis </a:t>
            </a:r>
            <a:r>
              <a:rPr lang="en-US" sz="2400" dirty="0">
                <a:solidFill>
                  <a:srgbClr val="006666"/>
                </a:solidFill>
                <a:latin typeface="Calibri" panose="020F0502020204030204" pitchFamily="34" charset="0"/>
                <a:ea typeface="Source Sans Pro" charset="0"/>
                <a:cs typeface="Calibri" panose="020F0502020204030204" pitchFamily="34" charset="0"/>
              </a:rPr>
              <a:t>(1 of 3)</a:t>
            </a:r>
            <a:endParaRPr lang="en-US" sz="2400" dirty="0"/>
          </a:p>
        </p:txBody>
      </p:sp>
      <p:sp>
        <p:nvSpPr>
          <p:cNvPr id="3" name="Content Placeholder 2">
            <a:extLst>
              <a:ext uri="{FF2B5EF4-FFF2-40B4-BE49-F238E27FC236}">
                <a16:creationId xmlns:a16="http://schemas.microsoft.com/office/drawing/2014/main" id="{7A262927-85BA-4536-8510-1F085E22C27E}"/>
              </a:ext>
            </a:extLst>
          </p:cNvPr>
          <p:cNvSpPr>
            <a:spLocks noGrp="1"/>
          </p:cNvSpPr>
          <p:nvPr>
            <p:ph sz="quarter" idx="16"/>
          </p:nvPr>
        </p:nvSpPr>
        <p:spPr/>
        <p:txBody>
          <a:bodyPr/>
          <a:lstStyle/>
          <a:p>
            <a:pPr marL="292608" indent="-292608">
              <a:buClr>
                <a:schemeClr val="accent2"/>
              </a:buClr>
              <a:buFont typeface="Arial" panose="020B0604020202020204" pitchFamily="34" charset="0"/>
              <a:buChar char="•"/>
            </a:pPr>
            <a:r>
              <a:rPr lang="en-US" altLang="en-US" sz="2600" dirty="0">
                <a:latin typeface="+mn-lt"/>
              </a:rPr>
              <a:t>Process of finding </a:t>
            </a:r>
            <a:r>
              <a:rPr lang="en-US" altLang="en-US" sz="2600" b="1" dirty="0">
                <a:latin typeface="+mn-lt"/>
              </a:rPr>
              <a:t>break-even point </a:t>
            </a:r>
            <a:r>
              <a:rPr lang="en-US" altLang="en-US" sz="2600" dirty="0">
                <a:latin typeface="+mn-lt"/>
              </a:rPr>
              <a:t>level of activity at </a:t>
            </a:r>
            <a:r>
              <a:rPr lang="en-US" altLang="en-US" sz="2600" b="1" dirty="0">
                <a:latin typeface="+mn-lt"/>
              </a:rPr>
              <a:t>which total revenues equal total costs </a:t>
            </a:r>
            <a:r>
              <a:rPr lang="en-US" altLang="en-US" sz="2600" dirty="0">
                <a:latin typeface="+mn-lt"/>
              </a:rPr>
              <a:t>(both fixed and variable)</a:t>
            </a:r>
          </a:p>
          <a:p>
            <a:pPr marL="292608" indent="-292608">
              <a:buClr>
                <a:schemeClr val="accent2"/>
              </a:buClr>
              <a:buFont typeface="Arial" panose="020B0604020202020204" pitchFamily="34" charset="0"/>
              <a:buChar char="•"/>
            </a:pPr>
            <a:r>
              <a:rPr lang="en-US" altLang="en-US" sz="2600" kern="0" dirty="0">
                <a:latin typeface="+mn-lt"/>
              </a:rPr>
              <a:t>Can be computed or derived</a:t>
            </a:r>
          </a:p>
          <a:p>
            <a:pPr marL="621792" lvl="1" indent="-320040">
              <a:buClr>
                <a:schemeClr val="accent2"/>
              </a:buClr>
              <a:buSzPct val="80000"/>
              <a:buFont typeface="Courier New" panose="02070309020205020404" pitchFamily="49" charset="0"/>
              <a:buChar char="o"/>
            </a:pPr>
            <a:r>
              <a:rPr lang="en-US" altLang="en-US" kern="0" dirty="0"/>
              <a:t>from a </a:t>
            </a:r>
            <a:r>
              <a:rPr lang="en-US" altLang="en-US" b="1" dirty="0"/>
              <a:t>mathematical equation</a:t>
            </a:r>
            <a:r>
              <a:rPr lang="en-US" altLang="en-US" kern="0" dirty="0"/>
              <a:t>,</a:t>
            </a:r>
          </a:p>
          <a:p>
            <a:pPr marL="621792" lvl="1" indent="-320040">
              <a:buClr>
                <a:schemeClr val="accent2"/>
              </a:buClr>
              <a:buSzPct val="80000"/>
              <a:buFont typeface="Courier New" panose="02070309020205020404" pitchFamily="49" charset="0"/>
              <a:buChar char="o"/>
            </a:pPr>
            <a:r>
              <a:rPr lang="en-US" altLang="en-US" kern="0" dirty="0"/>
              <a:t>by using </a:t>
            </a:r>
            <a:r>
              <a:rPr lang="en-US" altLang="en-US" b="1" dirty="0"/>
              <a:t>contribution margin</a:t>
            </a:r>
            <a:r>
              <a:rPr lang="en-US" altLang="en-US" kern="0" dirty="0"/>
              <a:t>, or</a:t>
            </a:r>
          </a:p>
          <a:p>
            <a:pPr marL="621792" lvl="1" indent="-320040">
              <a:buClr>
                <a:schemeClr val="accent2"/>
              </a:buClr>
              <a:buSzPct val="80000"/>
              <a:buFont typeface="Courier New" panose="02070309020205020404" pitchFamily="49" charset="0"/>
              <a:buChar char="o"/>
            </a:pPr>
            <a:r>
              <a:rPr lang="en-US" altLang="en-US" kern="0" dirty="0"/>
              <a:t>from a </a:t>
            </a:r>
            <a:r>
              <a:rPr lang="en-US" altLang="en-US" b="1" dirty="0"/>
              <a:t>cost-volume profit (C</a:t>
            </a:r>
            <a:r>
              <a:rPr lang="en-US" altLang="en-US" sz="100" b="1" dirty="0"/>
              <a:t> </a:t>
            </a:r>
            <a:r>
              <a:rPr lang="en-US" altLang="en-US" b="1" dirty="0"/>
              <a:t>V</a:t>
            </a:r>
            <a:r>
              <a:rPr lang="en-US" altLang="en-US" sz="100" b="1" dirty="0"/>
              <a:t> </a:t>
            </a:r>
            <a:r>
              <a:rPr lang="en-US" altLang="en-US" b="1" dirty="0"/>
              <a:t>P) graph</a:t>
            </a:r>
            <a:r>
              <a:rPr lang="en-US" altLang="en-US" kern="0" dirty="0"/>
              <a:t>.</a:t>
            </a:r>
          </a:p>
          <a:p>
            <a:pPr marL="292608" indent="-292608">
              <a:buClr>
                <a:schemeClr val="accent2"/>
              </a:buClr>
              <a:buFont typeface="Arial" panose="020B0604020202020204" pitchFamily="34" charset="0"/>
              <a:buChar char="•"/>
            </a:pPr>
            <a:r>
              <a:rPr lang="en-US" altLang="en-US" sz="2600" kern="0" dirty="0">
                <a:latin typeface="+mn-lt"/>
              </a:rPr>
              <a:t>Expressed either in </a:t>
            </a:r>
            <a:r>
              <a:rPr lang="en-US" altLang="en-US" sz="2600" b="1" dirty="0">
                <a:latin typeface="+mn-lt"/>
              </a:rPr>
              <a:t>sales units </a:t>
            </a:r>
            <a:r>
              <a:rPr lang="en-US" altLang="en-US" sz="2600" kern="0" dirty="0">
                <a:latin typeface="+mn-lt"/>
              </a:rPr>
              <a:t>or in </a:t>
            </a:r>
            <a:r>
              <a:rPr lang="en-US" altLang="en-US" sz="2600" b="1" dirty="0">
                <a:latin typeface="+mn-lt"/>
              </a:rPr>
              <a:t>sales dollars</a:t>
            </a:r>
            <a:endParaRPr lang="en-US" sz="2600" dirty="0">
              <a:latin typeface="+mn-lt"/>
            </a:endParaRPr>
          </a:p>
        </p:txBody>
      </p:sp>
      <p:sp>
        <p:nvSpPr>
          <p:cNvPr id="4" name="Slide Number Placeholder 3">
            <a:extLst>
              <a:ext uri="{FF2B5EF4-FFF2-40B4-BE49-F238E27FC236}">
                <a16:creationId xmlns:a16="http://schemas.microsoft.com/office/drawing/2014/main" id="{0FEBB824-A878-420E-ACA3-4D57419391A2}"/>
              </a:ext>
            </a:extLst>
          </p:cNvPr>
          <p:cNvSpPr>
            <a:spLocks noGrp="1"/>
          </p:cNvSpPr>
          <p:nvPr>
            <p:ph type="sldNum" sz="quarter" idx="10"/>
          </p:nvPr>
        </p:nvSpPr>
        <p:spPr/>
        <p:txBody>
          <a:bodyPr/>
          <a:lstStyle/>
          <a:p>
            <a:fld id="{67B19427-F580-D146-B60E-4CADEE75497F}" type="slidenum">
              <a:rPr lang="en-US" smtClean="0"/>
              <a:pPr/>
              <a:t>54</a:t>
            </a:fld>
            <a:endParaRPr lang="en-US" dirty="0"/>
          </a:p>
        </p:txBody>
      </p:sp>
      <p:sp>
        <p:nvSpPr>
          <p:cNvPr id="5" name="Footer Placeholder 4">
            <a:extLst>
              <a:ext uri="{FF2B5EF4-FFF2-40B4-BE49-F238E27FC236}">
                <a16:creationId xmlns:a16="http://schemas.microsoft.com/office/drawing/2014/main" id="{199AC3C5-AB8C-4447-8A92-DED678D99EC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4555879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43F34-26B7-48C8-A10B-53600D8D8761}"/>
              </a:ext>
            </a:extLst>
          </p:cNvPr>
          <p:cNvSpPr>
            <a:spLocks noGrp="1"/>
          </p:cNvSpPr>
          <p:nvPr>
            <p:ph type="title"/>
          </p:nvPr>
        </p:nvSpPr>
        <p:spPr>
          <a:xfrm>
            <a:off x="304800" y="762001"/>
            <a:ext cx="8534400" cy="761999"/>
          </a:xfrm>
        </p:spPr>
        <p:txBody>
          <a:bodyPr/>
          <a:lstStyle/>
          <a:p>
            <a:r>
              <a:rPr lang="en-US" b="1" dirty="0">
                <a:solidFill>
                  <a:srgbClr val="006666"/>
                </a:solidFill>
                <a:latin typeface="Calibri" panose="020F0502020204030204" pitchFamily="34" charset="0"/>
                <a:ea typeface="Source Sans Pro" charset="0"/>
                <a:cs typeface="Calibri" panose="020F0502020204030204" pitchFamily="34" charset="0"/>
              </a:rPr>
              <a:t>Mathematical Equation </a:t>
            </a:r>
            <a:r>
              <a:rPr lang="en-US" sz="2400" dirty="0">
                <a:solidFill>
                  <a:srgbClr val="006666"/>
                </a:solidFill>
                <a:latin typeface="Calibri" panose="020F0502020204030204" pitchFamily="34" charset="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4F889D1C-AE72-4556-BC46-E0AC2451CD62}"/>
              </a:ext>
            </a:extLst>
          </p:cNvPr>
          <p:cNvSpPr>
            <a:spLocks noGrp="1"/>
          </p:cNvSpPr>
          <p:nvPr>
            <p:ph sz="quarter" idx="16"/>
          </p:nvPr>
        </p:nvSpPr>
        <p:spPr>
          <a:xfrm>
            <a:off x="304800" y="1752600"/>
            <a:ext cx="8458200" cy="685800"/>
          </a:xfrm>
        </p:spPr>
        <p:txBody>
          <a:bodyPr/>
          <a:lstStyle/>
          <a:p>
            <a:r>
              <a:rPr lang="en-US" altLang="en-US" sz="2400" dirty="0"/>
              <a:t>Break-even occurs where total sales equal variable costs plus fixed costs; that is, net income is zero.</a:t>
            </a:r>
            <a:endParaRPr lang="en-US" sz="2400" dirty="0"/>
          </a:p>
        </p:txBody>
      </p:sp>
      <p:pic>
        <p:nvPicPr>
          <p:cNvPr id="7" name="Content Placeholder 6" descr="An illustration displays computation of break-even point in units. Required sales minus variable costs minus fixed costs = net income. $500 Q minus $300 Q minus $200,000 = $0. $500 Q minus $300 Q = $200,000 + $0. $200 Q = $200,000. Q = $200,000 over $200 = fixed costs over unit contribution margin displayed in red. Q = 1000 units. Q is the sales volume in units. $500 is the selling price. $300 is variable costs per unit. $200,000 is the total fixed costs.">
            <a:extLst>
              <a:ext uri="{FF2B5EF4-FFF2-40B4-BE49-F238E27FC236}">
                <a16:creationId xmlns:a16="http://schemas.microsoft.com/office/drawing/2014/main" id="{730D1AD6-045B-4B80-BAD4-9067CEC96AD0}"/>
              </a:ext>
            </a:extLst>
          </p:cNvPr>
          <p:cNvPicPr>
            <a:picLocks noGrp="1" noChangeAspect="1"/>
          </p:cNvPicPr>
          <p:nvPr>
            <p:ph sz="quarter" idx="17"/>
          </p:nvPr>
        </p:nvPicPr>
        <p:blipFill>
          <a:blip r:embed="rId2"/>
          <a:stretch>
            <a:fillRect/>
          </a:stretch>
        </p:blipFill>
        <p:spPr>
          <a:xfrm>
            <a:off x="925723" y="2590800"/>
            <a:ext cx="7292553" cy="3657600"/>
          </a:xfrm>
          <a:prstGeom prst="rect">
            <a:avLst/>
          </a:prstGeom>
        </p:spPr>
      </p:pic>
      <p:sp>
        <p:nvSpPr>
          <p:cNvPr id="5" name="Slide Number Placeholder 4">
            <a:extLst>
              <a:ext uri="{FF2B5EF4-FFF2-40B4-BE49-F238E27FC236}">
                <a16:creationId xmlns:a16="http://schemas.microsoft.com/office/drawing/2014/main" id="{E1A51C3B-AFC6-405D-A8FA-E0D99C281190}"/>
              </a:ext>
            </a:extLst>
          </p:cNvPr>
          <p:cNvSpPr>
            <a:spLocks noGrp="1"/>
          </p:cNvSpPr>
          <p:nvPr>
            <p:ph type="sldNum" sz="quarter" idx="10"/>
          </p:nvPr>
        </p:nvSpPr>
        <p:spPr/>
        <p:txBody>
          <a:bodyPr/>
          <a:lstStyle/>
          <a:p>
            <a:fld id="{67B19427-F580-D146-B60E-4CADEE75497F}" type="slidenum">
              <a:rPr lang="en-US" smtClean="0"/>
              <a:pPr/>
              <a:t>55</a:t>
            </a:fld>
            <a:endParaRPr lang="en-US" dirty="0"/>
          </a:p>
        </p:txBody>
      </p:sp>
      <p:sp>
        <p:nvSpPr>
          <p:cNvPr id="6" name="Footer Placeholder 5">
            <a:extLst>
              <a:ext uri="{FF2B5EF4-FFF2-40B4-BE49-F238E27FC236}">
                <a16:creationId xmlns:a16="http://schemas.microsoft.com/office/drawing/2014/main" id="{2D3E9538-3B66-4112-AD82-6418ACA9185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9410187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ADFC-3E91-437A-BD87-92A774EC89A7}"/>
              </a:ext>
            </a:extLst>
          </p:cNvPr>
          <p:cNvSpPr>
            <a:spLocks noGrp="1"/>
          </p:cNvSpPr>
          <p:nvPr>
            <p:ph type="title"/>
          </p:nvPr>
        </p:nvSpPr>
        <p:spPr>
          <a:xfrm>
            <a:off x="304800" y="762001"/>
            <a:ext cx="8534400" cy="838200"/>
          </a:xfrm>
        </p:spPr>
        <p:txBody>
          <a:bodyPr/>
          <a:lstStyle/>
          <a:p>
            <a:r>
              <a:rPr lang="en-US" b="1" dirty="0">
                <a:solidFill>
                  <a:srgbClr val="006666"/>
                </a:solidFill>
                <a:latin typeface="Calibri" panose="020F0502020204030204" pitchFamily="34" charset="0"/>
                <a:ea typeface="Source Sans Pro" charset="0"/>
                <a:cs typeface="Calibri" panose="020F0502020204030204" pitchFamily="34" charset="0"/>
              </a:rPr>
              <a:t>Contribution Margin Technique </a:t>
            </a:r>
            <a:r>
              <a:rPr lang="en-US" sz="2400" dirty="0">
                <a:solidFill>
                  <a:srgbClr val="006666"/>
                </a:solidFill>
                <a:latin typeface="Calibri" panose="020F0502020204030204" pitchFamily="34" charset="0"/>
                <a:ea typeface="Source Sans Pro" charset="0"/>
                <a:cs typeface="Calibri" panose="020F0502020204030204" pitchFamily="34" charset="0"/>
              </a:rPr>
              <a:t>(1 of 3)</a:t>
            </a:r>
            <a:endParaRPr lang="en-US" sz="2400" dirty="0"/>
          </a:p>
        </p:txBody>
      </p:sp>
      <p:sp>
        <p:nvSpPr>
          <p:cNvPr id="3" name="Content Placeholder 2">
            <a:extLst>
              <a:ext uri="{FF2B5EF4-FFF2-40B4-BE49-F238E27FC236}">
                <a16:creationId xmlns:a16="http://schemas.microsoft.com/office/drawing/2014/main" id="{27BD189D-5555-4562-952A-864CDAEAD304}"/>
              </a:ext>
            </a:extLst>
          </p:cNvPr>
          <p:cNvSpPr>
            <a:spLocks noGrp="1"/>
          </p:cNvSpPr>
          <p:nvPr>
            <p:ph sz="quarter" idx="16"/>
          </p:nvPr>
        </p:nvSpPr>
        <p:spPr>
          <a:xfrm>
            <a:off x="304800" y="1828800"/>
            <a:ext cx="8229600" cy="838200"/>
          </a:xfrm>
        </p:spPr>
        <p:txBody>
          <a:bodyPr/>
          <a:lstStyle/>
          <a:p>
            <a:pPr marL="292608" indent="-292608">
              <a:buClr>
                <a:schemeClr val="accent2"/>
              </a:buClr>
              <a:buFont typeface="Arial" panose="020B0604020202020204" pitchFamily="34" charset="0"/>
              <a:buChar char="•"/>
            </a:pPr>
            <a:r>
              <a:rPr lang="en-US" altLang="en-US" sz="2400" dirty="0"/>
              <a:t>At the break-even point, contribution margin must equal total fixed costs </a:t>
            </a:r>
          </a:p>
        </p:txBody>
      </p:sp>
      <p:sp>
        <p:nvSpPr>
          <p:cNvPr id="6" name="Content Placeholder 5"/>
          <p:cNvSpPr>
            <a:spLocks noGrp="1"/>
          </p:cNvSpPr>
          <p:nvPr>
            <p:ph sz="quarter" idx="17"/>
          </p:nvPr>
        </p:nvSpPr>
        <p:spPr>
          <a:xfrm>
            <a:off x="304800" y="2743199"/>
            <a:ext cx="8534400" cy="1295402"/>
          </a:xfrm>
        </p:spPr>
        <p:txBody>
          <a:bodyPr/>
          <a:lstStyle/>
          <a:p>
            <a:pPr marL="222250" algn="ctr">
              <a:buClr>
                <a:schemeClr val="accent2"/>
              </a:buClr>
            </a:pPr>
            <a:r>
              <a:rPr lang="en-US" altLang="en-US" sz="2400" dirty="0"/>
              <a:t>(C</a:t>
            </a:r>
            <a:r>
              <a:rPr lang="en-US" altLang="en-US" sz="100" dirty="0"/>
              <a:t> </a:t>
            </a:r>
            <a:r>
              <a:rPr lang="en-US" altLang="en-US" sz="2400" dirty="0"/>
              <a:t>M = total revenues – variable costs) </a:t>
            </a:r>
          </a:p>
          <a:p>
            <a:pPr marL="292608" indent="-292608">
              <a:buClr>
                <a:schemeClr val="accent2"/>
              </a:buClr>
              <a:buFont typeface="Arial" panose="020B0604020202020204" pitchFamily="34" charset="0"/>
              <a:buChar char="•"/>
            </a:pPr>
            <a:r>
              <a:rPr lang="en-US" altLang="en-US" sz="2400" dirty="0"/>
              <a:t>Break-even point can be computed using either contribution margin per unit or contribution margin ratio</a:t>
            </a:r>
            <a:endParaRPr lang="en-US" sz="2400" dirty="0"/>
          </a:p>
        </p:txBody>
      </p:sp>
      <p:sp>
        <p:nvSpPr>
          <p:cNvPr id="4" name="Slide Number Placeholder 3">
            <a:extLst>
              <a:ext uri="{FF2B5EF4-FFF2-40B4-BE49-F238E27FC236}">
                <a16:creationId xmlns:a16="http://schemas.microsoft.com/office/drawing/2014/main" id="{F424B16E-1C6F-4C66-BEFB-5F7598C04547}"/>
              </a:ext>
            </a:extLst>
          </p:cNvPr>
          <p:cNvSpPr>
            <a:spLocks noGrp="1"/>
          </p:cNvSpPr>
          <p:nvPr>
            <p:ph type="sldNum" sz="quarter" idx="10"/>
          </p:nvPr>
        </p:nvSpPr>
        <p:spPr/>
        <p:txBody>
          <a:bodyPr/>
          <a:lstStyle/>
          <a:p>
            <a:fld id="{67B19427-F580-D146-B60E-4CADEE75497F}" type="slidenum">
              <a:rPr lang="en-US" smtClean="0"/>
              <a:pPr/>
              <a:t>56</a:t>
            </a:fld>
            <a:endParaRPr lang="en-US" dirty="0"/>
          </a:p>
        </p:txBody>
      </p:sp>
      <p:sp>
        <p:nvSpPr>
          <p:cNvPr id="5" name="Footer Placeholder 4">
            <a:extLst>
              <a:ext uri="{FF2B5EF4-FFF2-40B4-BE49-F238E27FC236}">
                <a16:creationId xmlns:a16="http://schemas.microsoft.com/office/drawing/2014/main" id="{52E909AC-606E-45B4-AB6C-C0633BD6DA5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2638728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0327-5B4C-4775-B15B-F06BEA09BC60}"/>
              </a:ext>
            </a:extLst>
          </p:cNvPr>
          <p:cNvSpPr>
            <a:spLocks noGrp="1"/>
          </p:cNvSpPr>
          <p:nvPr>
            <p:ph type="title"/>
          </p:nvPr>
        </p:nvSpPr>
        <p:spPr/>
        <p:txBody>
          <a:bodyPr/>
          <a:lstStyle/>
          <a:p>
            <a:r>
              <a:rPr lang="en-US" b="1" dirty="0">
                <a:solidFill>
                  <a:srgbClr val="006666"/>
                </a:solidFill>
                <a:latin typeface="Calibri" panose="020F0502020204030204" pitchFamily="34" charset="0"/>
                <a:ea typeface="Source Sans Pro" charset="0"/>
                <a:cs typeface="Calibri" panose="020F0502020204030204" pitchFamily="34" charset="0"/>
              </a:rPr>
              <a:t>Contribution Margin Technique </a:t>
            </a:r>
            <a:r>
              <a:rPr lang="en-US" sz="2400" dirty="0">
                <a:solidFill>
                  <a:srgbClr val="006666"/>
                </a:solidFill>
                <a:latin typeface="Calibri" panose="020F0502020204030204" pitchFamily="34" charset="0"/>
                <a:ea typeface="Source Sans Pro" charset="0"/>
                <a:cs typeface="Calibri" panose="020F0502020204030204" pitchFamily="34" charset="0"/>
              </a:rPr>
              <a:t>(2 of 3)</a:t>
            </a:r>
            <a:endParaRPr lang="en-US" dirty="0"/>
          </a:p>
        </p:txBody>
      </p:sp>
      <p:sp>
        <p:nvSpPr>
          <p:cNvPr id="3" name="Content Placeholder 2">
            <a:extLst>
              <a:ext uri="{FF2B5EF4-FFF2-40B4-BE49-F238E27FC236}">
                <a16:creationId xmlns:a16="http://schemas.microsoft.com/office/drawing/2014/main" id="{D852FB7E-E1A2-4CE8-AFE0-ED010B3952E4}"/>
              </a:ext>
            </a:extLst>
          </p:cNvPr>
          <p:cNvSpPr>
            <a:spLocks noGrp="1"/>
          </p:cNvSpPr>
          <p:nvPr>
            <p:ph sz="quarter" idx="16"/>
          </p:nvPr>
        </p:nvSpPr>
        <p:spPr>
          <a:xfrm>
            <a:off x="304800" y="1828800"/>
            <a:ext cx="8534400" cy="1600200"/>
          </a:xfrm>
        </p:spPr>
        <p:txBody>
          <a:bodyPr/>
          <a:lstStyle/>
          <a:p>
            <a:pPr>
              <a:buClr>
                <a:schemeClr val="accent2"/>
              </a:buClr>
            </a:pPr>
            <a:r>
              <a:rPr lang="en-US" altLang="en-US" sz="2600" b="1" dirty="0"/>
              <a:t>Contribution Margin in Units</a:t>
            </a:r>
          </a:p>
          <a:p>
            <a:pPr marL="292608" indent="-292608">
              <a:buClr>
                <a:schemeClr val="accent2"/>
              </a:buClr>
              <a:buFont typeface="Arial" panose="020B0604020202020204" pitchFamily="34" charset="0"/>
              <a:buChar char="•"/>
            </a:pPr>
            <a:r>
              <a:rPr lang="en-US" altLang="en-US" sz="2400" dirty="0"/>
              <a:t>When break-even-point in </a:t>
            </a:r>
            <a:r>
              <a:rPr lang="en-US" altLang="en-US" sz="2400" b="1" dirty="0"/>
              <a:t>units</a:t>
            </a:r>
            <a:r>
              <a:rPr lang="en-US" altLang="en-US" sz="2400" dirty="0"/>
              <a:t> is desired, contribution margin </a:t>
            </a:r>
            <a:r>
              <a:rPr lang="en-US" altLang="en-US" sz="2400" b="1" dirty="0"/>
              <a:t>per unit </a:t>
            </a:r>
            <a:r>
              <a:rPr lang="en-US" altLang="en-US" sz="2400" dirty="0"/>
              <a:t>is used in the following formula which shows computation for Vargo Electronics:</a:t>
            </a:r>
            <a:endParaRPr lang="en-US" sz="2400" dirty="0"/>
          </a:p>
        </p:txBody>
      </p:sp>
      <p:graphicFrame>
        <p:nvGraphicFramePr>
          <p:cNvPr id="4" name="Content Placeholder 3" descr="Fixed costs divided by unit contribution margin =  break-even points in units, displayed in red color. Fixed costs of $200,000 divided by unit contribution margin of $200 =  1,000 break-even points, displayed in red color."/>
          <p:cNvGraphicFramePr>
            <a:graphicFrameLocks noGrp="1" noChangeAspect="1"/>
          </p:cNvGraphicFramePr>
          <p:nvPr>
            <p:ph sz="quarter" idx="18"/>
            <p:extLst>
              <p:ext uri="{D42A27DB-BD31-4B8C-83A1-F6EECF244321}">
                <p14:modId xmlns:p14="http://schemas.microsoft.com/office/powerpoint/2010/main" val="2041939872"/>
              </p:ext>
            </p:extLst>
          </p:nvPr>
        </p:nvGraphicFramePr>
        <p:xfrm>
          <a:off x="822772" y="3993132"/>
          <a:ext cx="8000099" cy="1373637"/>
        </p:xfrm>
        <a:graphic>
          <a:graphicData uri="http://schemas.openxmlformats.org/presentationml/2006/ole">
            <mc:AlternateContent xmlns:mc="http://schemas.openxmlformats.org/markup-compatibility/2006">
              <mc:Choice xmlns:v="urn:schemas-microsoft-com:vml" Requires="v">
                <p:oleObj spid="_x0000_s11316" name="Equation" r:id="rId3" imgW="3771720" imgH="647640" progId="Equation.DSMT4">
                  <p:embed/>
                </p:oleObj>
              </mc:Choice>
              <mc:Fallback>
                <p:oleObj name="Equation" r:id="rId3" imgW="3771720" imgH="647640" progId="Equation.DSMT4">
                  <p:embed/>
                  <p:pic>
                    <p:nvPicPr>
                      <p:cNvPr id="0" name=""/>
                      <p:cNvPicPr/>
                      <p:nvPr/>
                    </p:nvPicPr>
                    <p:blipFill>
                      <a:blip r:embed="rId4"/>
                      <a:stretch>
                        <a:fillRect/>
                      </a:stretch>
                    </p:blipFill>
                    <p:spPr>
                      <a:xfrm>
                        <a:off x="822772" y="3993132"/>
                        <a:ext cx="8000099" cy="1373637"/>
                      </a:xfrm>
                      <a:prstGeom prst="rect">
                        <a:avLst/>
                      </a:prstGeom>
                      <a:ln w="12700">
                        <a:solidFill>
                          <a:schemeClr val="tx1"/>
                        </a:solidFill>
                      </a:ln>
                    </p:spPr>
                  </p:pic>
                </p:oleObj>
              </mc:Fallback>
            </mc:AlternateContent>
          </a:graphicData>
        </a:graphic>
      </p:graphicFrame>
      <p:sp>
        <p:nvSpPr>
          <p:cNvPr id="6" name="Slide Number Placeholder 5">
            <a:extLst>
              <a:ext uri="{FF2B5EF4-FFF2-40B4-BE49-F238E27FC236}">
                <a16:creationId xmlns:a16="http://schemas.microsoft.com/office/drawing/2014/main" id="{27550CC5-EC80-42E1-A4D5-73E8CA92D87B}"/>
              </a:ext>
            </a:extLst>
          </p:cNvPr>
          <p:cNvSpPr>
            <a:spLocks noGrp="1"/>
          </p:cNvSpPr>
          <p:nvPr>
            <p:ph type="sldNum" sz="quarter" idx="10"/>
          </p:nvPr>
        </p:nvSpPr>
        <p:spPr/>
        <p:txBody>
          <a:bodyPr/>
          <a:lstStyle/>
          <a:p>
            <a:fld id="{67B19427-F580-D146-B60E-4CADEE75497F}" type="slidenum">
              <a:rPr lang="en-US" smtClean="0"/>
              <a:pPr/>
              <a:t>57</a:t>
            </a:fld>
            <a:endParaRPr lang="en-US" dirty="0"/>
          </a:p>
        </p:txBody>
      </p:sp>
      <p:sp>
        <p:nvSpPr>
          <p:cNvPr id="7" name="Footer Placeholder 6">
            <a:extLst>
              <a:ext uri="{FF2B5EF4-FFF2-40B4-BE49-F238E27FC236}">
                <a16:creationId xmlns:a16="http://schemas.microsoft.com/office/drawing/2014/main" id="{0FAB2133-3076-40D1-8DCB-226B4A075B3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027768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0327-5B4C-4775-B15B-F06BEA09BC60}"/>
              </a:ext>
            </a:extLst>
          </p:cNvPr>
          <p:cNvSpPr>
            <a:spLocks noGrp="1"/>
          </p:cNvSpPr>
          <p:nvPr>
            <p:ph type="title"/>
          </p:nvPr>
        </p:nvSpPr>
        <p:spPr>
          <a:xfrm>
            <a:off x="304800" y="762001"/>
            <a:ext cx="8534400" cy="803606"/>
          </a:xfrm>
        </p:spPr>
        <p:txBody>
          <a:bodyPr/>
          <a:lstStyle/>
          <a:p>
            <a:r>
              <a:rPr lang="en-US" b="1" dirty="0">
                <a:solidFill>
                  <a:srgbClr val="006666"/>
                </a:solidFill>
                <a:latin typeface="Calibri" panose="020F0502020204030204" pitchFamily="34" charset="0"/>
                <a:ea typeface="Source Sans Pro" charset="0"/>
                <a:cs typeface="Calibri" panose="020F0502020204030204" pitchFamily="34" charset="0"/>
              </a:rPr>
              <a:t>Contribution Margin Technique </a:t>
            </a:r>
            <a:r>
              <a:rPr lang="en-US" sz="2400" dirty="0">
                <a:solidFill>
                  <a:srgbClr val="006666"/>
                </a:solidFill>
                <a:latin typeface="Calibri" panose="020F0502020204030204" pitchFamily="34" charset="0"/>
                <a:ea typeface="Source Sans Pro" charset="0"/>
                <a:cs typeface="Calibri" panose="020F0502020204030204" pitchFamily="34" charset="0"/>
              </a:rPr>
              <a:t>(3 of 3)</a:t>
            </a:r>
            <a:endParaRPr lang="en-US" dirty="0"/>
          </a:p>
        </p:txBody>
      </p:sp>
      <p:sp>
        <p:nvSpPr>
          <p:cNvPr id="3" name="Content Placeholder 2">
            <a:extLst>
              <a:ext uri="{FF2B5EF4-FFF2-40B4-BE49-F238E27FC236}">
                <a16:creationId xmlns:a16="http://schemas.microsoft.com/office/drawing/2014/main" id="{D852FB7E-E1A2-4CE8-AFE0-ED010B3952E4}"/>
              </a:ext>
            </a:extLst>
          </p:cNvPr>
          <p:cNvSpPr>
            <a:spLocks noGrp="1"/>
          </p:cNvSpPr>
          <p:nvPr>
            <p:ph sz="quarter" idx="16"/>
          </p:nvPr>
        </p:nvSpPr>
        <p:spPr>
          <a:xfrm>
            <a:off x="304800" y="1828800"/>
            <a:ext cx="8534400" cy="1600200"/>
          </a:xfrm>
        </p:spPr>
        <p:txBody>
          <a:bodyPr/>
          <a:lstStyle/>
          <a:p>
            <a:pPr>
              <a:buClr>
                <a:schemeClr val="accent2"/>
              </a:buClr>
            </a:pPr>
            <a:r>
              <a:rPr lang="en-US" altLang="en-US" sz="2600" b="1" dirty="0"/>
              <a:t>Contribution Margin Ratio</a:t>
            </a:r>
          </a:p>
          <a:p>
            <a:pPr marL="292608" indent="-292608">
              <a:buClr>
                <a:schemeClr val="accent2"/>
              </a:buClr>
              <a:buFont typeface="Arial" panose="020B0604020202020204" pitchFamily="34" charset="0"/>
              <a:buChar char="•"/>
            </a:pPr>
            <a:r>
              <a:rPr lang="en-US" altLang="en-US" sz="2400" dirty="0"/>
              <a:t>When break-even-point in </a:t>
            </a:r>
            <a:r>
              <a:rPr lang="en-US" altLang="en-US" sz="2400" b="1" dirty="0"/>
              <a:t>dollars </a:t>
            </a:r>
            <a:r>
              <a:rPr lang="en-US" altLang="en-US" sz="2400" dirty="0"/>
              <a:t>is desired, contribution margin </a:t>
            </a:r>
            <a:r>
              <a:rPr lang="en-US" altLang="en-US" sz="2400" b="1" dirty="0"/>
              <a:t>ratio</a:t>
            </a:r>
            <a:r>
              <a:rPr lang="en-US" altLang="en-US" sz="2400" dirty="0"/>
              <a:t> is used in the following formula which shows computation for Vargo Electronics:</a:t>
            </a:r>
            <a:endParaRPr lang="en-US" sz="2400" dirty="0"/>
          </a:p>
        </p:txBody>
      </p:sp>
      <p:graphicFrame>
        <p:nvGraphicFramePr>
          <p:cNvPr id="4" name="Content Placeholder 3" descr="Fixed costs divided by contribution margin ratio =  break-even points in dollars, displayed in red color. Fixed costs of $200,000 divided by contribution margin ratio of 40% =  500,000 dollars break-even points, displayed in red color."/>
          <p:cNvGraphicFramePr>
            <a:graphicFrameLocks noGrp="1" noChangeAspect="1"/>
          </p:cNvGraphicFramePr>
          <p:nvPr>
            <p:ph sz="quarter" idx="18"/>
            <p:extLst>
              <p:ext uri="{D42A27DB-BD31-4B8C-83A1-F6EECF244321}">
                <p14:modId xmlns:p14="http://schemas.microsoft.com/office/powerpoint/2010/main" val="1479450466"/>
              </p:ext>
            </p:extLst>
          </p:nvPr>
        </p:nvGraphicFramePr>
        <p:xfrm>
          <a:off x="1282011" y="4067509"/>
          <a:ext cx="6579977" cy="1224884"/>
        </p:xfrm>
        <a:graphic>
          <a:graphicData uri="http://schemas.openxmlformats.org/presentationml/2006/ole">
            <mc:AlternateContent xmlns:mc="http://schemas.openxmlformats.org/markup-compatibility/2006">
              <mc:Choice xmlns:v="urn:schemas-microsoft-com:vml" Requires="v">
                <p:oleObj spid="_x0000_s12340" name="Equation" r:id="rId3" imgW="3479760" imgH="647640" progId="Equation.DSMT4">
                  <p:embed/>
                </p:oleObj>
              </mc:Choice>
              <mc:Fallback>
                <p:oleObj name="Equation" r:id="rId3" imgW="3479760" imgH="647640" progId="Equation.DSMT4">
                  <p:embed/>
                  <p:pic>
                    <p:nvPicPr>
                      <p:cNvPr id="0" name=""/>
                      <p:cNvPicPr/>
                      <p:nvPr/>
                    </p:nvPicPr>
                    <p:blipFill>
                      <a:blip r:embed="rId4"/>
                      <a:stretch>
                        <a:fillRect/>
                      </a:stretch>
                    </p:blipFill>
                    <p:spPr>
                      <a:xfrm>
                        <a:off x="1282011" y="4067509"/>
                        <a:ext cx="6579977" cy="1224884"/>
                      </a:xfrm>
                      <a:prstGeom prst="rect">
                        <a:avLst/>
                      </a:prstGeom>
                      <a:ln w="12700">
                        <a:solidFill>
                          <a:schemeClr val="tx1"/>
                        </a:solidFill>
                      </a:ln>
                    </p:spPr>
                  </p:pic>
                </p:oleObj>
              </mc:Fallback>
            </mc:AlternateContent>
          </a:graphicData>
        </a:graphic>
      </p:graphicFrame>
      <p:sp>
        <p:nvSpPr>
          <p:cNvPr id="6" name="Slide Number Placeholder 5">
            <a:extLst>
              <a:ext uri="{FF2B5EF4-FFF2-40B4-BE49-F238E27FC236}">
                <a16:creationId xmlns:a16="http://schemas.microsoft.com/office/drawing/2014/main" id="{27550CC5-EC80-42E1-A4D5-73E8CA92D87B}"/>
              </a:ext>
            </a:extLst>
          </p:cNvPr>
          <p:cNvSpPr>
            <a:spLocks noGrp="1"/>
          </p:cNvSpPr>
          <p:nvPr>
            <p:ph type="sldNum" sz="quarter" idx="10"/>
          </p:nvPr>
        </p:nvSpPr>
        <p:spPr/>
        <p:txBody>
          <a:bodyPr/>
          <a:lstStyle/>
          <a:p>
            <a:fld id="{67B19427-F580-D146-B60E-4CADEE75497F}" type="slidenum">
              <a:rPr lang="en-US" smtClean="0"/>
              <a:pPr/>
              <a:t>58</a:t>
            </a:fld>
            <a:endParaRPr lang="en-US" dirty="0"/>
          </a:p>
        </p:txBody>
      </p:sp>
      <p:sp>
        <p:nvSpPr>
          <p:cNvPr id="7" name="Footer Placeholder 6">
            <a:extLst>
              <a:ext uri="{FF2B5EF4-FFF2-40B4-BE49-F238E27FC236}">
                <a16:creationId xmlns:a16="http://schemas.microsoft.com/office/drawing/2014/main" id="{0FAB2133-3076-40D1-8DCB-226B4A075B39}"/>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4506356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268A-433D-4361-BF64-7B05D9000194}"/>
              </a:ext>
            </a:extLst>
          </p:cNvPr>
          <p:cNvSpPr>
            <a:spLocks noGrp="1"/>
          </p:cNvSpPr>
          <p:nvPr>
            <p:ph type="title"/>
          </p:nvPr>
        </p:nvSpPr>
        <p:spPr/>
        <p:txBody>
          <a:bodyPr/>
          <a:lstStyle/>
          <a:p>
            <a:r>
              <a:rPr lang="en-US" b="1" dirty="0">
                <a:solidFill>
                  <a:srgbClr val="006666"/>
                </a:solidFill>
                <a:latin typeface="Calibri" panose="020F0502020204030204" pitchFamily="34" charset="0"/>
                <a:ea typeface="Source Sans Pro" charset="0"/>
                <a:cs typeface="Calibri" panose="020F0502020204030204" pitchFamily="34" charset="0"/>
              </a:rPr>
              <a:t>Graphic Presentation</a:t>
            </a:r>
            <a:endParaRPr lang="en-US" dirty="0"/>
          </a:p>
        </p:txBody>
      </p:sp>
      <p:pic>
        <p:nvPicPr>
          <p:cNvPr id="7" name="Content Placeholder 6" descr="An illustration displays C V P graph. The graph plots dollars versus units of sales. The graph displays a parallel line to x axis at 200 which is the fixed cost line. The area under fixed cost line is fixed costs. The break-even point in units is at 1000 and break-even point in dollars is at 500. The graph displays loss area between points, (0,0), (0, 200) and (1000, 500). The area between (1,000, 500) and (1,800, 720), and (1,800, 900) is the profit area. The range between (0, 200), (1,800, 200), and (1,800, 720) has variable costs. The line that passes through (0, 200) and (1,800, 720) represents the total cost line. The line that passes through (0,0) and (1,800, 900) represents the sales line.">
            <a:extLst>
              <a:ext uri="{FF2B5EF4-FFF2-40B4-BE49-F238E27FC236}">
                <a16:creationId xmlns:a16="http://schemas.microsoft.com/office/drawing/2014/main" id="{9C173F31-0E73-4D62-95A1-E97A595EB458}"/>
              </a:ext>
            </a:extLst>
          </p:cNvPr>
          <p:cNvPicPr>
            <a:picLocks noGrp="1" noChangeAspect="1"/>
          </p:cNvPicPr>
          <p:nvPr>
            <p:ph sz="quarter" idx="17"/>
          </p:nvPr>
        </p:nvPicPr>
        <p:blipFill>
          <a:blip r:embed="rId2"/>
          <a:stretch>
            <a:fillRect/>
          </a:stretch>
        </p:blipFill>
        <p:spPr>
          <a:xfrm>
            <a:off x="2185033" y="1741715"/>
            <a:ext cx="4773934" cy="4274820"/>
          </a:xfrm>
          <a:prstGeom prst="rect">
            <a:avLst/>
          </a:prstGeom>
        </p:spPr>
      </p:pic>
      <p:sp>
        <p:nvSpPr>
          <p:cNvPr id="5" name="Slide Number Placeholder 4">
            <a:extLst>
              <a:ext uri="{FF2B5EF4-FFF2-40B4-BE49-F238E27FC236}">
                <a16:creationId xmlns:a16="http://schemas.microsoft.com/office/drawing/2014/main" id="{9B2D5300-9A0F-41DD-A73E-204F4814B445}"/>
              </a:ext>
            </a:extLst>
          </p:cNvPr>
          <p:cNvSpPr>
            <a:spLocks noGrp="1"/>
          </p:cNvSpPr>
          <p:nvPr>
            <p:ph type="sldNum" sz="quarter" idx="10"/>
          </p:nvPr>
        </p:nvSpPr>
        <p:spPr/>
        <p:txBody>
          <a:bodyPr/>
          <a:lstStyle/>
          <a:p>
            <a:fld id="{67B19427-F580-D146-B60E-4CADEE75497F}" type="slidenum">
              <a:rPr lang="en-US" smtClean="0"/>
              <a:pPr/>
              <a:t>59</a:t>
            </a:fld>
            <a:endParaRPr lang="en-US" dirty="0"/>
          </a:p>
        </p:txBody>
      </p:sp>
      <p:sp>
        <p:nvSpPr>
          <p:cNvPr id="6" name="Footer Placeholder 5">
            <a:extLst>
              <a:ext uri="{FF2B5EF4-FFF2-40B4-BE49-F238E27FC236}">
                <a16:creationId xmlns:a16="http://schemas.microsoft.com/office/drawing/2014/main" id="{DBA6E508-11D0-4070-A915-A4717D42559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811132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FE1BC-B239-4C2F-8114-98B649DEBCAA}"/>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Variable Costs </a:t>
            </a:r>
            <a:r>
              <a:rPr lang="en-US" sz="2400" dirty="0">
                <a:latin typeface="Calibri" panose="020F0502020204030204" pitchFamily="34" charset="0"/>
                <a:ea typeface="Source Sans Pro" charset="0"/>
                <a:cs typeface="Calibri" panose="020F0502020204030204" pitchFamily="34" charset="0"/>
              </a:rPr>
              <a:t>(1 of 4)</a:t>
            </a:r>
            <a:endParaRPr lang="en-US" dirty="0"/>
          </a:p>
        </p:txBody>
      </p:sp>
      <p:sp>
        <p:nvSpPr>
          <p:cNvPr id="3" name="Content Placeholder 2">
            <a:extLst>
              <a:ext uri="{FF2B5EF4-FFF2-40B4-BE49-F238E27FC236}">
                <a16:creationId xmlns:a16="http://schemas.microsoft.com/office/drawing/2014/main" id="{43843F6D-C1E7-4BF0-B0CD-649A3D004438}"/>
              </a:ext>
            </a:extLst>
          </p:cNvPr>
          <p:cNvSpPr>
            <a:spLocks noGrp="1"/>
          </p:cNvSpPr>
          <p:nvPr>
            <p:ph sz="quarter" idx="16"/>
          </p:nvPr>
        </p:nvSpPr>
        <p:spPr/>
        <p:txBody>
          <a:bodyPr/>
          <a:lstStyle/>
          <a:p>
            <a:pPr marL="292608" indent="-292608">
              <a:buClr>
                <a:schemeClr val="accent2"/>
              </a:buClr>
              <a:buFont typeface="Arial" panose="020B0604020202020204" pitchFamily="34" charset="0"/>
              <a:buChar char="•"/>
            </a:pPr>
            <a:r>
              <a:rPr lang="en-US" altLang="en-US" sz="2600" dirty="0">
                <a:latin typeface="+mn-lt"/>
                <a:ea typeface="Calibri" panose="020F0502020204030204" pitchFamily="34" charset="0"/>
                <a:cs typeface="Calibri" panose="020F0502020204030204" pitchFamily="34" charset="0"/>
              </a:rPr>
              <a:t>Costs that vary in total directly and proportionately with changes in the activity level</a:t>
            </a:r>
          </a:p>
          <a:p>
            <a:pPr marL="621792" lvl="2" indent="-320040">
              <a:buClr>
                <a:srgbClr val="990000"/>
              </a:buClr>
              <a:buSzPct val="80000"/>
              <a:buFont typeface="Courier New" panose="02070309020205020404" pitchFamily="49" charset="0"/>
              <a:buChar char="o"/>
            </a:pPr>
            <a:r>
              <a:rPr lang="en-US" altLang="en-US" sz="2400" b="1" dirty="0">
                <a:ea typeface="Calibri" panose="020F0502020204030204" pitchFamily="34" charset="0"/>
                <a:cs typeface="Calibri" panose="020F0502020204030204" pitchFamily="34" charset="0"/>
              </a:rPr>
              <a:t>Example: </a:t>
            </a:r>
            <a:r>
              <a:rPr lang="en-US" altLang="en-US" sz="2400" dirty="0">
                <a:ea typeface="Calibri" panose="020F0502020204030204" pitchFamily="34" charset="0"/>
                <a:cs typeface="Calibri" panose="020F0502020204030204" pitchFamily="34" charset="0"/>
              </a:rPr>
              <a:t>If activity level increases 10 percent, total variable costs increase 10 percent</a:t>
            </a:r>
          </a:p>
          <a:p>
            <a:pPr marL="621792" lvl="2" indent="-320040">
              <a:buClr>
                <a:srgbClr val="990000"/>
              </a:buClr>
              <a:buSzPct val="80000"/>
              <a:buFont typeface="Courier New" panose="02070309020205020404" pitchFamily="49" charset="0"/>
              <a:buChar char="o"/>
            </a:pPr>
            <a:r>
              <a:rPr lang="en-US" altLang="en-US" sz="2400" b="1" dirty="0">
                <a:ea typeface="Calibri" panose="020F0502020204030204" pitchFamily="34" charset="0"/>
                <a:cs typeface="Calibri" panose="020F0502020204030204" pitchFamily="34" charset="0"/>
              </a:rPr>
              <a:t>Example: </a:t>
            </a:r>
            <a:r>
              <a:rPr lang="en-US" altLang="en-US" sz="2400" dirty="0">
                <a:ea typeface="Calibri" panose="020F0502020204030204" pitchFamily="34" charset="0"/>
                <a:cs typeface="Calibri" panose="020F0502020204030204" pitchFamily="34" charset="0"/>
              </a:rPr>
              <a:t>If activity level decreases by 25 percent, total variable costs decrease by 25 percent</a:t>
            </a:r>
          </a:p>
          <a:p>
            <a:pPr marL="292608" lvl="1" indent="-292608">
              <a:spcBef>
                <a:spcPts val="1000"/>
              </a:spcBef>
              <a:buClr>
                <a:srgbClr val="990000"/>
              </a:buClr>
              <a:buSzPct val="100000"/>
            </a:pPr>
            <a:r>
              <a:rPr lang="en-US" altLang="en-US" sz="2600" dirty="0">
                <a:ea typeface="Calibri" panose="020F0502020204030204" pitchFamily="34" charset="0"/>
                <a:cs typeface="Calibri" panose="020F0502020204030204" pitchFamily="34" charset="0"/>
              </a:rPr>
              <a:t>Variable costs </a:t>
            </a:r>
            <a:r>
              <a:rPr lang="en-US" altLang="en-US" sz="2600" b="1" dirty="0">
                <a:ea typeface="Calibri" panose="020F0502020204030204" pitchFamily="34" charset="0"/>
                <a:cs typeface="Calibri" panose="020F0502020204030204" pitchFamily="34" charset="0"/>
              </a:rPr>
              <a:t>remain the same </a:t>
            </a:r>
            <a:r>
              <a:rPr lang="en-US" altLang="en-US" sz="2600" b="1" i="1" dirty="0">
                <a:ea typeface="Calibri" panose="020F0502020204030204" pitchFamily="34" charset="0"/>
                <a:cs typeface="Calibri" panose="020F0502020204030204" pitchFamily="34" charset="0"/>
              </a:rPr>
              <a:t>per unit </a:t>
            </a:r>
            <a:r>
              <a:rPr lang="en-US" altLang="en-US" sz="2600" b="1" dirty="0">
                <a:ea typeface="Calibri" panose="020F0502020204030204" pitchFamily="34" charset="0"/>
                <a:cs typeface="Calibri" panose="020F0502020204030204" pitchFamily="34" charset="0"/>
              </a:rPr>
              <a:t>at every level of activity</a:t>
            </a:r>
            <a:endParaRPr lang="en-US" sz="2600" dirty="0"/>
          </a:p>
        </p:txBody>
      </p:sp>
      <p:sp>
        <p:nvSpPr>
          <p:cNvPr id="4" name="Slide Number Placeholder 3">
            <a:extLst>
              <a:ext uri="{FF2B5EF4-FFF2-40B4-BE49-F238E27FC236}">
                <a16:creationId xmlns:a16="http://schemas.microsoft.com/office/drawing/2014/main" id="{52D286C9-9948-4A0F-81F5-0895165C16C2}"/>
              </a:ext>
            </a:extLst>
          </p:cNvPr>
          <p:cNvSpPr>
            <a:spLocks noGrp="1"/>
          </p:cNvSpPr>
          <p:nvPr>
            <p:ph type="sldNum" sz="quarter" idx="10"/>
          </p:nvPr>
        </p:nvSpPr>
        <p:spPr/>
        <p:txBody>
          <a:bodyPr/>
          <a:lstStyle/>
          <a:p>
            <a:fld id="{67B19427-F580-D146-B60E-4CADEE75497F}" type="slidenum">
              <a:rPr lang="en-US" smtClean="0"/>
              <a:pPr/>
              <a:t>6</a:t>
            </a:fld>
            <a:endParaRPr lang="en-US" dirty="0"/>
          </a:p>
        </p:txBody>
      </p:sp>
      <p:sp>
        <p:nvSpPr>
          <p:cNvPr id="5" name="Footer Placeholder 4">
            <a:extLst>
              <a:ext uri="{FF2B5EF4-FFF2-40B4-BE49-F238E27FC236}">
                <a16:creationId xmlns:a16="http://schemas.microsoft.com/office/drawing/2014/main" id="{B565B3E7-DCD2-4B28-85F5-EC057E44C36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9997896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871A-0E12-4D30-8DB4-309D70F5535C}"/>
              </a:ext>
            </a:extLst>
          </p:cNvPr>
          <p:cNvSpPr>
            <a:spLocks noGrp="1"/>
          </p:cNvSpPr>
          <p:nvPr>
            <p:ph type="title"/>
          </p:nvPr>
        </p:nvSpPr>
        <p:spPr>
          <a:xfrm>
            <a:off x="304800" y="762001"/>
            <a:ext cx="8534400" cy="806449"/>
          </a:xfrm>
        </p:spPr>
        <p:txBody>
          <a:bodyPr/>
          <a:lstStyle/>
          <a:p>
            <a:r>
              <a:rPr lang="en-US" b="1" dirty="0">
                <a:solidFill>
                  <a:srgbClr val="006666"/>
                </a:solidFill>
                <a:latin typeface="Calibri" panose="020F0502020204030204" pitchFamily="34" charset="0"/>
                <a:ea typeface="Source Sans Pro" charset="0"/>
                <a:cs typeface="Calibri" panose="020F0502020204030204" pitchFamily="34" charset="0"/>
              </a:rPr>
              <a:t>Break-Even Analysis </a:t>
            </a:r>
            <a:r>
              <a:rPr lang="en-US" sz="2400" dirty="0">
                <a:solidFill>
                  <a:srgbClr val="006666"/>
                </a:solidFill>
                <a:latin typeface="Calibri" panose="020F0502020204030204" pitchFamily="34" charset="0"/>
                <a:ea typeface="Source Sans Pro" charset="0"/>
                <a:cs typeface="Calibri" panose="020F0502020204030204" pitchFamily="34" charset="0"/>
              </a:rPr>
              <a:t>(2 of 3)</a:t>
            </a:r>
            <a:endParaRPr lang="en-US" sz="2400" dirty="0"/>
          </a:p>
        </p:txBody>
      </p:sp>
      <p:sp>
        <p:nvSpPr>
          <p:cNvPr id="3" name="Content Placeholder 2">
            <a:extLst>
              <a:ext uri="{FF2B5EF4-FFF2-40B4-BE49-F238E27FC236}">
                <a16:creationId xmlns:a16="http://schemas.microsoft.com/office/drawing/2014/main" id="{17E75355-89D7-4230-B940-F84B1321FA87}"/>
              </a:ext>
            </a:extLst>
          </p:cNvPr>
          <p:cNvSpPr>
            <a:spLocks noGrp="1"/>
          </p:cNvSpPr>
          <p:nvPr>
            <p:ph sz="quarter" idx="16"/>
          </p:nvPr>
        </p:nvSpPr>
        <p:spPr/>
        <p:txBody>
          <a:bodyPr/>
          <a:lstStyle/>
          <a:p>
            <a:pPr marL="0" lvl="1" indent="0">
              <a:buClr>
                <a:schemeClr val="tx1"/>
              </a:buClr>
              <a:buNone/>
            </a:pPr>
            <a:r>
              <a:rPr lang="en-US" sz="2600" dirty="0" err="1"/>
              <a:t>Gossen</a:t>
            </a:r>
            <a:r>
              <a:rPr lang="en-US" sz="2600" dirty="0"/>
              <a:t> Company is planning to sell 200,000 pliers for $4 per unit. The contribution margin ratio is 25%. If </a:t>
            </a:r>
            <a:r>
              <a:rPr lang="en-US" sz="2600" dirty="0" err="1"/>
              <a:t>Gossen</a:t>
            </a:r>
            <a:r>
              <a:rPr lang="en-US" sz="2600" dirty="0"/>
              <a:t> will break even at this level of sales, what are the fixed costs?</a:t>
            </a:r>
            <a:endParaRPr lang="en-US" altLang="en-US" sz="2600" dirty="0"/>
          </a:p>
          <a:p>
            <a:pPr marL="339725" lvl="1" indent="-339725">
              <a:buClr>
                <a:schemeClr val="tx1"/>
              </a:buClr>
              <a:buNone/>
            </a:pPr>
            <a:r>
              <a:rPr lang="en-US" altLang="en-US" sz="2600" dirty="0">
                <a:solidFill>
                  <a:schemeClr val="accent2"/>
                </a:solidFill>
              </a:rPr>
              <a:t>a.</a:t>
            </a:r>
            <a:r>
              <a:rPr lang="en-US" altLang="en-US" sz="2600" dirty="0"/>
              <a:t> </a:t>
            </a:r>
            <a:r>
              <a:rPr lang="en-US" sz="2600" dirty="0"/>
              <a:t>$100,000</a:t>
            </a:r>
            <a:endParaRPr lang="en-US" altLang="en-US" sz="2600" dirty="0"/>
          </a:p>
          <a:p>
            <a:pPr marL="339725" lvl="1" indent="-339725">
              <a:buClr>
                <a:schemeClr val="tx1"/>
              </a:buClr>
              <a:buNone/>
            </a:pPr>
            <a:r>
              <a:rPr lang="en-US" altLang="en-US" sz="2600" dirty="0">
                <a:solidFill>
                  <a:schemeClr val="accent2"/>
                </a:solidFill>
              </a:rPr>
              <a:t>b.</a:t>
            </a:r>
            <a:r>
              <a:rPr lang="en-US" altLang="en-US" sz="2600" dirty="0"/>
              <a:t> </a:t>
            </a:r>
            <a:r>
              <a:rPr lang="en-US" sz="2600" dirty="0"/>
              <a:t>$160,000</a:t>
            </a:r>
            <a:endParaRPr lang="en-US" altLang="en-US" sz="2600" dirty="0"/>
          </a:p>
          <a:p>
            <a:pPr marL="339725" lvl="1" indent="-339725">
              <a:buClr>
                <a:schemeClr val="tx1"/>
              </a:buClr>
              <a:buNone/>
            </a:pPr>
            <a:r>
              <a:rPr lang="en-US" altLang="en-US" sz="2600" dirty="0">
                <a:solidFill>
                  <a:schemeClr val="accent2"/>
                </a:solidFill>
              </a:rPr>
              <a:t>c.</a:t>
            </a:r>
            <a:r>
              <a:rPr lang="en-US" altLang="en-US" sz="2600" dirty="0"/>
              <a:t> </a:t>
            </a:r>
            <a:r>
              <a:rPr lang="en-US" sz="2600" dirty="0"/>
              <a:t>$200,000</a:t>
            </a:r>
            <a:endParaRPr lang="en-US" altLang="en-US" sz="2600" dirty="0"/>
          </a:p>
          <a:p>
            <a:pPr marL="339725" lvl="1" indent="-339725">
              <a:buClr>
                <a:schemeClr val="tx1"/>
              </a:buClr>
              <a:buNone/>
            </a:pPr>
            <a:r>
              <a:rPr lang="en-US" altLang="en-US" sz="2600" dirty="0">
                <a:solidFill>
                  <a:schemeClr val="accent2"/>
                </a:solidFill>
              </a:rPr>
              <a:t>d.</a:t>
            </a:r>
            <a:r>
              <a:rPr lang="en-US" altLang="en-US" sz="2600" dirty="0"/>
              <a:t> </a:t>
            </a:r>
            <a:r>
              <a:rPr lang="en-US" sz="2600" dirty="0"/>
              <a:t>$300,000</a:t>
            </a:r>
            <a:r>
              <a:rPr lang="en-US" altLang="en-US" sz="2600" dirty="0"/>
              <a:t> </a:t>
            </a:r>
          </a:p>
        </p:txBody>
      </p:sp>
      <p:sp>
        <p:nvSpPr>
          <p:cNvPr id="4" name="Slide Number Placeholder 3">
            <a:extLst>
              <a:ext uri="{FF2B5EF4-FFF2-40B4-BE49-F238E27FC236}">
                <a16:creationId xmlns:a16="http://schemas.microsoft.com/office/drawing/2014/main" id="{6C4400D9-18BC-4582-B09F-8D15AB5D35F6}"/>
              </a:ext>
            </a:extLst>
          </p:cNvPr>
          <p:cNvSpPr>
            <a:spLocks noGrp="1"/>
          </p:cNvSpPr>
          <p:nvPr>
            <p:ph type="sldNum" sz="quarter" idx="10"/>
          </p:nvPr>
        </p:nvSpPr>
        <p:spPr/>
        <p:txBody>
          <a:bodyPr/>
          <a:lstStyle/>
          <a:p>
            <a:fld id="{67B19427-F580-D146-B60E-4CADEE75497F}" type="slidenum">
              <a:rPr lang="en-US" smtClean="0"/>
              <a:pPr/>
              <a:t>60</a:t>
            </a:fld>
            <a:endParaRPr lang="en-US" dirty="0"/>
          </a:p>
        </p:txBody>
      </p:sp>
      <p:sp>
        <p:nvSpPr>
          <p:cNvPr id="5" name="Footer Placeholder 4">
            <a:extLst>
              <a:ext uri="{FF2B5EF4-FFF2-40B4-BE49-F238E27FC236}">
                <a16:creationId xmlns:a16="http://schemas.microsoft.com/office/drawing/2014/main" id="{3AF2CD25-9DC7-4E3D-B444-7A237B976B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2759488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871A-0E12-4D30-8DB4-309D70F5535C}"/>
              </a:ext>
            </a:extLst>
          </p:cNvPr>
          <p:cNvSpPr>
            <a:spLocks noGrp="1"/>
          </p:cNvSpPr>
          <p:nvPr>
            <p:ph type="title"/>
          </p:nvPr>
        </p:nvSpPr>
        <p:spPr>
          <a:xfrm>
            <a:off x="304800" y="762001"/>
            <a:ext cx="8534400" cy="806449"/>
          </a:xfrm>
        </p:spPr>
        <p:txBody>
          <a:bodyPr/>
          <a:lstStyle/>
          <a:p>
            <a:r>
              <a:rPr lang="en-US" b="1" dirty="0">
                <a:solidFill>
                  <a:srgbClr val="006666"/>
                </a:solidFill>
                <a:latin typeface="Calibri" panose="020F0502020204030204" pitchFamily="34" charset="0"/>
                <a:ea typeface="Source Sans Pro" charset="0"/>
                <a:cs typeface="Calibri" panose="020F0502020204030204" pitchFamily="34" charset="0"/>
              </a:rPr>
              <a:t>Break-Even Analysis </a:t>
            </a:r>
            <a:r>
              <a:rPr lang="en-US" sz="2400" dirty="0">
                <a:solidFill>
                  <a:srgbClr val="006666"/>
                </a:solidFill>
                <a:latin typeface="Calibri" panose="020F0502020204030204" pitchFamily="34" charset="0"/>
                <a:ea typeface="Source Sans Pro" charset="0"/>
                <a:cs typeface="Calibri" panose="020F0502020204030204" pitchFamily="34" charset="0"/>
              </a:rPr>
              <a:t>(3 of 3)</a:t>
            </a:r>
            <a:endParaRPr lang="en-US" sz="2400" dirty="0"/>
          </a:p>
        </p:txBody>
      </p:sp>
      <p:sp>
        <p:nvSpPr>
          <p:cNvPr id="3" name="Content Placeholder 2">
            <a:extLst>
              <a:ext uri="{FF2B5EF4-FFF2-40B4-BE49-F238E27FC236}">
                <a16:creationId xmlns:a16="http://schemas.microsoft.com/office/drawing/2014/main" id="{17E75355-89D7-4230-B940-F84B1321FA87}"/>
              </a:ext>
            </a:extLst>
          </p:cNvPr>
          <p:cNvSpPr>
            <a:spLocks noGrp="1"/>
          </p:cNvSpPr>
          <p:nvPr>
            <p:ph sz="quarter" idx="16"/>
          </p:nvPr>
        </p:nvSpPr>
        <p:spPr/>
        <p:txBody>
          <a:bodyPr/>
          <a:lstStyle/>
          <a:p>
            <a:pPr marL="0" lvl="1" indent="0">
              <a:buClr>
                <a:schemeClr val="tx1"/>
              </a:buClr>
              <a:buNone/>
            </a:pPr>
            <a:r>
              <a:rPr lang="en-US" sz="2600" dirty="0" err="1"/>
              <a:t>Gossen</a:t>
            </a:r>
            <a:r>
              <a:rPr lang="en-US" sz="2600" dirty="0"/>
              <a:t> Company is planning to sell 200,000 pliers for $4 per unit. The contribution margin ratio is 25%. If </a:t>
            </a:r>
            <a:r>
              <a:rPr lang="en-US" sz="2600" dirty="0" err="1"/>
              <a:t>Gossen</a:t>
            </a:r>
            <a:r>
              <a:rPr lang="en-US" sz="2600" dirty="0"/>
              <a:t> will break even at this level of sales, what are the fixed costs?</a:t>
            </a:r>
            <a:endParaRPr lang="en-US" altLang="en-US" sz="2600" dirty="0"/>
          </a:p>
          <a:p>
            <a:pPr marL="339725" lvl="1" indent="-339725">
              <a:buClr>
                <a:schemeClr val="tx1"/>
              </a:buClr>
              <a:buNone/>
            </a:pPr>
            <a:r>
              <a:rPr lang="en-US" altLang="en-US" sz="2600" dirty="0">
                <a:solidFill>
                  <a:schemeClr val="accent2"/>
                </a:solidFill>
              </a:rPr>
              <a:t>a.</a:t>
            </a:r>
            <a:r>
              <a:rPr lang="en-US" altLang="en-US" sz="2600" dirty="0"/>
              <a:t> </a:t>
            </a:r>
            <a:r>
              <a:rPr lang="en-US" sz="2600" dirty="0"/>
              <a:t>$100,000</a:t>
            </a:r>
            <a:endParaRPr lang="en-US" altLang="en-US" sz="2600" dirty="0"/>
          </a:p>
          <a:p>
            <a:pPr marL="339725" lvl="1" indent="-339725">
              <a:buClr>
                <a:schemeClr val="tx1"/>
              </a:buClr>
              <a:buNone/>
            </a:pPr>
            <a:r>
              <a:rPr lang="en-US" altLang="en-US" sz="2600" dirty="0">
                <a:solidFill>
                  <a:schemeClr val="accent2"/>
                </a:solidFill>
              </a:rPr>
              <a:t>b.</a:t>
            </a:r>
            <a:r>
              <a:rPr lang="en-US" altLang="en-US" sz="2600" dirty="0"/>
              <a:t> </a:t>
            </a:r>
            <a:r>
              <a:rPr lang="en-US" sz="2600" dirty="0"/>
              <a:t>$160,000</a:t>
            </a:r>
            <a:endParaRPr lang="en-US" altLang="en-US" sz="2600" dirty="0"/>
          </a:p>
          <a:p>
            <a:pPr marL="339725" lvl="1" indent="-339725">
              <a:buClr>
                <a:schemeClr val="tx1"/>
              </a:buClr>
              <a:buNone/>
            </a:pPr>
            <a:r>
              <a:rPr lang="en-US" altLang="en-US" sz="2600" dirty="0">
                <a:solidFill>
                  <a:schemeClr val="accent2"/>
                </a:solidFill>
              </a:rPr>
              <a:t>c.</a:t>
            </a:r>
            <a:r>
              <a:rPr lang="en-US" altLang="en-US" sz="2600" dirty="0"/>
              <a:t> Answer: </a:t>
            </a:r>
            <a:r>
              <a:rPr lang="en-US" sz="2600" dirty="0"/>
              <a:t>$200,000</a:t>
            </a:r>
            <a:endParaRPr lang="en-US" altLang="en-US" sz="2600" dirty="0"/>
          </a:p>
          <a:p>
            <a:pPr marL="339725" lvl="1" indent="-339725">
              <a:buClr>
                <a:schemeClr val="tx1"/>
              </a:buClr>
              <a:buNone/>
            </a:pPr>
            <a:r>
              <a:rPr lang="en-US" altLang="en-US" sz="2600" dirty="0">
                <a:solidFill>
                  <a:schemeClr val="accent2"/>
                </a:solidFill>
              </a:rPr>
              <a:t>d.</a:t>
            </a:r>
            <a:r>
              <a:rPr lang="en-US" altLang="en-US" sz="2600" dirty="0"/>
              <a:t> </a:t>
            </a:r>
            <a:r>
              <a:rPr lang="en-US" sz="2600" dirty="0"/>
              <a:t>$300,000</a:t>
            </a:r>
            <a:r>
              <a:rPr lang="en-US" altLang="en-US" sz="2600" dirty="0"/>
              <a:t> </a:t>
            </a:r>
          </a:p>
        </p:txBody>
      </p:sp>
      <p:sp>
        <p:nvSpPr>
          <p:cNvPr id="4" name="Slide Number Placeholder 3">
            <a:extLst>
              <a:ext uri="{FF2B5EF4-FFF2-40B4-BE49-F238E27FC236}">
                <a16:creationId xmlns:a16="http://schemas.microsoft.com/office/drawing/2014/main" id="{6C4400D9-18BC-4582-B09F-8D15AB5D35F6}"/>
              </a:ext>
            </a:extLst>
          </p:cNvPr>
          <p:cNvSpPr>
            <a:spLocks noGrp="1"/>
          </p:cNvSpPr>
          <p:nvPr>
            <p:ph type="sldNum" sz="quarter" idx="10"/>
          </p:nvPr>
        </p:nvSpPr>
        <p:spPr/>
        <p:txBody>
          <a:bodyPr/>
          <a:lstStyle/>
          <a:p>
            <a:fld id="{67B19427-F580-D146-B60E-4CADEE75497F}" type="slidenum">
              <a:rPr lang="en-US" smtClean="0"/>
              <a:pPr/>
              <a:t>61</a:t>
            </a:fld>
            <a:endParaRPr lang="en-US" dirty="0"/>
          </a:p>
        </p:txBody>
      </p:sp>
      <p:sp>
        <p:nvSpPr>
          <p:cNvPr id="5" name="Footer Placeholder 4">
            <a:extLst>
              <a:ext uri="{FF2B5EF4-FFF2-40B4-BE49-F238E27FC236}">
                <a16:creationId xmlns:a16="http://schemas.microsoft.com/office/drawing/2014/main" id="{3AF2CD25-9DC7-4E3D-B444-7A237B976B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381927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8839-8773-4B72-A6BE-97FBDDE875BA}"/>
              </a:ext>
            </a:extLst>
          </p:cNvPr>
          <p:cNvSpPr>
            <a:spLocks noGrp="1"/>
          </p:cNvSpPr>
          <p:nvPr>
            <p:ph type="title"/>
          </p:nvPr>
        </p:nvSpPr>
        <p:spPr/>
        <p:txBody>
          <a:bodyPr/>
          <a:lstStyle/>
          <a:p>
            <a:r>
              <a:rPr lang="en-US" altLang="en-US" b="1" dirty="0">
                <a:solidFill>
                  <a:srgbClr val="006666"/>
                </a:solidFill>
                <a:latin typeface="Calibri" panose="020F0502020204030204" pitchFamily="34" charset="0"/>
                <a:ea typeface="Source Sans Pro" charset="0"/>
                <a:cs typeface="Calibri" panose="020F0502020204030204" pitchFamily="34" charset="0"/>
              </a:rPr>
              <a:t>Do It! 4: </a:t>
            </a:r>
            <a:r>
              <a:rPr lang="en-US" b="1" dirty="0">
                <a:solidFill>
                  <a:srgbClr val="006666"/>
                </a:solidFill>
                <a:latin typeface="Calibri" panose="020F0502020204030204" pitchFamily="34" charset="0"/>
                <a:ea typeface="Source Sans Pro" charset="0"/>
                <a:cs typeface="Calibri" panose="020F0502020204030204" pitchFamily="34" charset="0"/>
              </a:rPr>
              <a:t>Break-Even Analysis </a:t>
            </a:r>
            <a:r>
              <a:rPr lang="en-US" sz="2400" dirty="0">
                <a:solidFill>
                  <a:srgbClr val="006666"/>
                </a:solidFill>
                <a:latin typeface="Calibri" panose="020F0502020204030204" pitchFamily="34" charset="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41345005-D0CD-4B5A-ABE3-E94B4D9C5009}"/>
              </a:ext>
            </a:extLst>
          </p:cNvPr>
          <p:cNvSpPr>
            <a:spLocks noGrp="1"/>
          </p:cNvSpPr>
          <p:nvPr>
            <p:ph sz="quarter" idx="16"/>
          </p:nvPr>
        </p:nvSpPr>
        <p:spPr>
          <a:xfrm>
            <a:off x="304800" y="1828799"/>
            <a:ext cx="8534400" cy="1136693"/>
          </a:xfrm>
        </p:spPr>
        <p:txBody>
          <a:bodyPr/>
          <a:lstStyle/>
          <a:p>
            <a:r>
              <a:rPr lang="en-US" altLang="en-US" sz="2400" dirty="0"/>
              <a:t>Lombardi Company has a unit selling price of $400, variable costs per unit of $240, and fixed costs of $180,000. Compute the break-even point in units </a:t>
            </a:r>
            <a:r>
              <a:rPr lang="en-US" altLang="en-US" sz="2400" b="1" dirty="0"/>
              <a:t>using (a) a mathematical equation</a:t>
            </a:r>
            <a:endParaRPr lang="en-US" sz="2400" dirty="0"/>
          </a:p>
        </p:txBody>
      </p:sp>
      <p:graphicFrame>
        <p:nvGraphicFramePr>
          <p:cNvPr id="11" name="Content Placeholder 10" descr="Required Sales minus Variable Costs minus Fixed Costs = Net Income"/>
          <p:cNvGraphicFramePr>
            <a:graphicFrameLocks noGrp="1" noChangeAspect="1"/>
          </p:cNvGraphicFramePr>
          <p:nvPr>
            <p:ph sz="quarter" idx="18"/>
            <p:extLst>
              <p:ext uri="{D42A27DB-BD31-4B8C-83A1-F6EECF244321}">
                <p14:modId xmlns:p14="http://schemas.microsoft.com/office/powerpoint/2010/main" val="3794645329"/>
              </p:ext>
            </p:extLst>
          </p:nvPr>
        </p:nvGraphicFramePr>
        <p:xfrm>
          <a:off x="1857375" y="3313113"/>
          <a:ext cx="4768850" cy="593725"/>
        </p:xfrm>
        <a:graphic>
          <a:graphicData uri="http://schemas.openxmlformats.org/presentationml/2006/ole">
            <mc:AlternateContent xmlns:mc="http://schemas.openxmlformats.org/markup-compatibility/2006">
              <mc:Choice xmlns:v="urn:schemas-microsoft-com:vml" Requires="v">
                <p:oleObj spid="_x0000_s20586" name="Equation" r:id="rId3" imgW="2857320" imgH="355320" progId="Equation.DSMT4">
                  <p:embed/>
                </p:oleObj>
              </mc:Choice>
              <mc:Fallback>
                <p:oleObj name="Equation" r:id="rId3" imgW="2857320" imgH="355320" progId="Equation.DSMT4">
                  <p:embed/>
                  <p:pic>
                    <p:nvPicPr>
                      <p:cNvPr id="0" name=""/>
                      <p:cNvPicPr/>
                      <p:nvPr/>
                    </p:nvPicPr>
                    <p:blipFill>
                      <a:blip r:embed="rId4"/>
                      <a:stretch>
                        <a:fillRect/>
                      </a:stretch>
                    </p:blipFill>
                    <p:spPr>
                      <a:xfrm>
                        <a:off x="1857375" y="3313113"/>
                        <a:ext cx="4768850" cy="593725"/>
                      </a:xfrm>
                      <a:prstGeom prst="rect">
                        <a:avLst/>
                      </a:prstGeom>
                    </p:spPr>
                  </p:pic>
                </p:oleObj>
              </mc:Fallback>
            </mc:AlternateContent>
          </a:graphicData>
        </a:graphic>
      </p:graphicFrame>
      <p:graphicFrame>
        <p:nvGraphicFramePr>
          <p:cNvPr id="12" name="Content Placeholder 11" descr="Required Sales, $400Q, minus Variable Costs, $240Q, minus Fixed Costs, $180,000 = Net Income, $0"/>
          <p:cNvGraphicFramePr>
            <a:graphicFrameLocks noGrp="1" noChangeAspect="1"/>
          </p:cNvGraphicFramePr>
          <p:nvPr>
            <p:ph sz="quarter" idx="19"/>
            <p:extLst>
              <p:ext uri="{D42A27DB-BD31-4B8C-83A1-F6EECF244321}">
                <p14:modId xmlns:p14="http://schemas.microsoft.com/office/powerpoint/2010/main" val="1639948104"/>
              </p:ext>
            </p:extLst>
          </p:nvPr>
        </p:nvGraphicFramePr>
        <p:xfrm>
          <a:off x="1857375" y="3879963"/>
          <a:ext cx="3966874" cy="340403"/>
        </p:xfrm>
        <a:graphic>
          <a:graphicData uri="http://schemas.openxmlformats.org/presentationml/2006/ole">
            <mc:AlternateContent xmlns:mc="http://schemas.openxmlformats.org/markup-compatibility/2006">
              <mc:Choice xmlns:v="urn:schemas-microsoft-com:vml" Requires="v">
                <p:oleObj spid="_x0000_s20587" name="Equation" r:id="rId5" imgW="2514600" imgH="215640" progId="Equation.DSMT4">
                  <p:embed/>
                </p:oleObj>
              </mc:Choice>
              <mc:Fallback>
                <p:oleObj name="Equation" r:id="rId5" imgW="2514600" imgH="215640" progId="Equation.DSMT4">
                  <p:embed/>
                  <p:pic>
                    <p:nvPicPr>
                      <p:cNvPr id="0" name=""/>
                      <p:cNvPicPr/>
                      <p:nvPr/>
                    </p:nvPicPr>
                    <p:blipFill>
                      <a:blip r:embed="rId6"/>
                      <a:stretch>
                        <a:fillRect/>
                      </a:stretch>
                    </p:blipFill>
                    <p:spPr>
                      <a:xfrm>
                        <a:off x="1857375" y="3879963"/>
                        <a:ext cx="3966874" cy="340403"/>
                      </a:xfrm>
                      <a:prstGeom prst="rect">
                        <a:avLst/>
                      </a:prstGeom>
                    </p:spPr>
                  </p:pic>
                </p:oleObj>
              </mc:Fallback>
            </mc:AlternateContent>
          </a:graphicData>
        </a:graphic>
      </p:graphicFrame>
      <p:graphicFrame>
        <p:nvGraphicFramePr>
          <p:cNvPr id="13" name="Content Placeholder 12" descr="$160Q = $180,000"/>
          <p:cNvGraphicFramePr>
            <a:graphicFrameLocks noGrp="1" noChangeAspect="1"/>
          </p:cNvGraphicFramePr>
          <p:nvPr>
            <p:ph sz="quarter" idx="20"/>
            <p:extLst>
              <p:ext uri="{D42A27DB-BD31-4B8C-83A1-F6EECF244321}">
                <p14:modId xmlns:p14="http://schemas.microsoft.com/office/powerpoint/2010/main" val="1430806129"/>
              </p:ext>
            </p:extLst>
          </p:nvPr>
        </p:nvGraphicFramePr>
        <p:xfrm>
          <a:off x="1857375" y="4211359"/>
          <a:ext cx="2138472" cy="345458"/>
        </p:xfrm>
        <a:graphic>
          <a:graphicData uri="http://schemas.openxmlformats.org/presentationml/2006/ole">
            <mc:AlternateContent xmlns:mc="http://schemas.openxmlformats.org/markup-compatibility/2006">
              <mc:Choice xmlns:v="urn:schemas-microsoft-com:vml" Requires="v">
                <p:oleObj spid="_x0000_s20588" name="Equation" r:id="rId7" imgW="1333440" imgH="215640" progId="Equation.DSMT4">
                  <p:embed/>
                </p:oleObj>
              </mc:Choice>
              <mc:Fallback>
                <p:oleObj name="Equation" r:id="rId7" imgW="1333440" imgH="215640" progId="Equation.DSMT4">
                  <p:embed/>
                  <p:pic>
                    <p:nvPicPr>
                      <p:cNvPr id="0" name=""/>
                      <p:cNvPicPr/>
                      <p:nvPr/>
                    </p:nvPicPr>
                    <p:blipFill>
                      <a:blip r:embed="rId8"/>
                      <a:stretch>
                        <a:fillRect/>
                      </a:stretch>
                    </p:blipFill>
                    <p:spPr>
                      <a:xfrm>
                        <a:off x="1857375" y="4211359"/>
                        <a:ext cx="2138472" cy="345458"/>
                      </a:xfrm>
                      <a:prstGeom prst="rect">
                        <a:avLst/>
                      </a:prstGeom>
                    </p:spPr>
                  </p:pic>
                </p:oleObj>
              </mc:Fallback>
            </mc:AlternateContent>
          </a:graphicData>
        </a:graphic>
      </p:graphicFrame>
      <p:graphicFrame>
        <p:nvGraphicFramePr>
          <p:cNvPr id="15" name="Content Placeholder 14" descr="Q = 1,125 units, displayed in red. "/>
          <p:cNvGraphicFramePr>
            <a:graphicFrameLocks noGrp="1" noChangeAspect="1"/>
          </p:cNvGraphicFramePr>
          <p:nvPr>
            <p:ph sz="quarter" idx="17"/>
            <p:extLst>
              <p:ext uri="{D42A27DB-BD31-4B8C-83A1-F6EECF244321}">
                <p14:modId xmlns:p14="http://schemas.microsoft.com/office/powerpoint/2010/main" val="3102896029"/>
              </p:ext>
            </p:extLst>
          </p:nvPr>
        </p:nvGraphicFramePr>
        <p:xfrm>
          <a:off x="1830609" y="4550175"/>
          <a:ext cx="1874838" cy="333375"/>
        </p:xfrm>
        <a:graphic>
          <a:graphicData uri="http://schemas.openxmlformats.org/presentationml/2006/ole">
            <mc:AlternateContent xmlns:mc="http://schemas.openxmlformats.org/markup-compatibility/2006">
              <mc:Choice xmlns:v="urn:schemas-microsoft-com:vml" Requires="v">
                <p:oleObj spid="_x0000_s20589" name="Equation" r:id="rId9" imgW="1143000" imgH="203040" progId="Equation.DSMT4">
                  <p:embed/>
                </p:oleObj>
              </mc:Choice>
              <mc:Fallback>
                <p:oleObj name="Equation" r:id="rId9" imgW="1143000" imgH="203040" progId="Equation.DSMT4">
                  <p:embed/>
                  <p:pic>
                    <p:nvPicPr>
                      <p:cNvPr id="0" name=""/>
                      <p:cNvPicPr/>
                      <p:nvPr/>
                    </p:nvPicPr>
                    <p:blipFill>
                      <a:blip r:embed="rId10"/>
                      <a:stretch>
                        <a:fillRect/>
                      </a:stretch>
                    </p:blipFill>
                    <p:spPr>
                      <a:xfrm>
                        <a:off x="1830609" y="4550175"/>
                        <a:ext cx="1874838" cy="333375"/>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CFDA40AA-AD55-4AEA-B543-043447DE1645}"/>
              </a:ext>
            </a:extLst>
          </p:cNvPr>
          <p:cNvSpPr>
            <a:spLocks noGrp="1"/>
          </p:cNvSpPr>
          <p:nvPr>
            <p:ph type="sldNum" sz="quarter" idx="10"/>
          </p:nvPr>
        </p:nvSpPr>
        <p:spPr/>
        <p:txBody>
          <a:bodyPr/>
          <a:lstStyle/>
          <a:p>
            <a:fld id="{67B19427-F580-D146-B60E-4CADEE75497F}" type="slidenum">
              <a:rPr lang="en-US" smtClean="0"/>
              <a:pPr/>
              <a:t>62</a:t>
            </a:fld>
            <a:endParaRPr lang="en-US" dirty="0"/>
          </a:p>
        </p:txBody>
      </p:sp>
      <p:sp>
        <p:nvSpPr>
          <p:cNvPr id="6" name="Footer Placeholder 5">
            <a:extLst>
              <a:ext uri="{FF2B5EF4-FFF2-40B4-BE49-F238E27FC236}">
                <a16:creationId xmlns:a16="http://schemas.microsoft.com/office/drawing/2014/main" id="{36F424B6-4C1E-4E75-8F94-92287447B22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29627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8839-8773-4B72-A6BE-97FBDDE875BA}"/>
              </a:ext>
            </a:extLst>
          </p:cNvPr>
          <p:cNvSpPr>
            <a:spLocks noGrp="1"/>
          </p:cNvSpPr>
          <p:nvPr>
            <p:ph type="title"/>
          </p:nvPr>
        </p:nvSpPr>
        <p:spPr/>
        <p:txBody>
          <a:bodyPr/>
          <a:lstStyle/>
          <a:p>
            <a:r>
              <a:rPr lang="en-US" altLang="en-US" b="1" dirty="0">
                <a:solidFill>
                  <a:srgbClr val="006666"/>
                </a:solidFill>
                <a:latin typeface="Calibri" panose="020F0502020204030204" pitchFamily="34" charset="0"/>
                <a:ea typeface="Source Sans Pro" charset="0"/>
                <a:cs typeface="Calibri" panose="020F0502020204030204" pitchFamily="34" charset="0"/>
              </a:rPr>
              <a:t>Do It! 4: </a:t>
            </a:r>
            <a:r>
              <a:rPr lang="en-US" b="1" dirty="0">
                <a:solidFill>
                  <a:srgbClr val="006666"/>
                </a:solidFill>
                <a:latin typeface="Calibri" panose="020F0502020204030204" pitchFamily="34" charset="0"/>
                <a:ea typeface="Source Sans Pro" charset="0"/>
                <a:cs typeface="Calibri" panose="020F0502020204030204" pitchFamily="34" charset="0"/>
              </a:rPr>
              <a:t>Break-Even Analysis </a:t>
            </a:r>
            <a:r>
              <a:rPr lang="en-US" sz="2400" dirty="0">
                <a:solidFill>
                  <a:srgbClr val="006666"/>
                </a:solidFill>
                <a:latin typeface="Calibri" panose="020F0502020204030204" pitchFamily="34" charset="0"/>
                <a:ea typeface="Source Sans Pro" charset="0"/>
                <a:cs typeface="Calibri" panose="020F0502020204030204" pitchFamily="34" charset="0"/>
              </a:rPr>
              <a:t>(2 of 2)</a:t>
            </a:r>
            <a:endParaRPr lang="en-US" sz="2400" dirty="0"/>
          </a:p>
        </p:txBody>
      </p:sp>
      <p:sp>
        <p:nvSpPr>
          <p:cNvPr id="3" name="Content Placeholder 2">
            <a:extLst>
              <a:ext uri="{FF2B5EF4-FFF2-40B4-BE49-F238E27FC236}">
                <a16:creationId xmlns:a16="http://schemas.microsoft.com/office/drawing/2014/main" id="{41345005-D0CD-4B5A-ABE3-E94B4D9C5009}"/>
              </a:ext>
            </a:extLst>
          </p:cNvPr>
          <p:cNvSpPr>
            <a:spLocks noGrp="1"/>
          </p:cNvSpPr>
          <p:nvPr>
            <p:ph sz="quarter" idx="16"/>
          </p:nvPr>
        </p:nvSpPr>
        <p:spPr>
          <a:xfrm>
            <a:off x="304800" y="1828800"/>
            <a:ext cx="8534400" cy="1248328"/>
          </a:xfrm>
        </p:spPr>
        <p:txBody>
          <a:bodyPr/>
          <a:lstStyle/>
          <a:p>
            <a:r>
              <a:rPr lang="en-US" altLang="en-US" sz="2400" dirty="0"/>
              <a:t>Lombardi Company has a unit selling price of $400, variable costs per unit of $240, and fixed costs of $180,000. Compute the break-even point in units using </a:t>
            </a:r>
            <a:r>
              <a:rPr lang="en-US" altLang="en-US" sz="2400" b="1" dirty="0"/>
              <a:t>(b) contribution margin per unit</a:t>
            </a:r>
            <a:r>
              <a:rPr lang="en-US" altLang="en-US" sz="2400" dirty="0"/>
              <a:t>.</a:t>
            </a:r>
            <a:endParaRPr lang="en-US" sz="2400" dirty="0"/>
          </a:p>
        </p:txBody>
      </p:sp>
      <p:graphicFrame>
        <p:nvGraphicFramePr>
          <p:cNvPr id="8" name="Content Placeholder 7" descr="Fixed costs divided by contribution margin per unit =  break-even points in units, displayed in red color."/>
          <p:cNvGraphicFramePr>
            <a:graphicFrameLocks noGrp="1" noChangeAspect="1"/>
          </p:cNvGraphicFramePr>
          <p:nvPr>
            <p:ph sz="quarter" idx="18"/>
            <p:extLst>
              <p:ext uri="{D42A27DB-BD31-4B8C-83A1-F6EECF244321}">
                <p14:modId xmlns:p14="http://schemas.microsoft.com/office/powerpoint/2010/main" val="3900250524"/>
              </p:ext>
            </p:extLst>
          </p:nvPr>
        </p:nvGraphicFramePr>
        <p:xfrm>
          <a:off x="647700" y="3479800"/>
          <a:ext cx="7516813" cy="939800"/>
        </p:xfrm>
        <a:graphic>
          <a:graphicData uri="http://schemas.openxmlformats.org/presentationml/2006/ole">
            <mc:AlternateContent xmlns:mc="http://schemas.openxmlformats.org/markup-compatibility/2006">
              <mc:Choice xmlns:v="urn:schemas-microsoft-com:vml" Requires="v">
                <p:oleObj spid="_x0000_s13364" name="Equation" r:id="rId3" imgW="3251160" imgH="406080" progId="Equation.DSMT4">
                  <p:embed/>
                </p:oleObj>
              </mc:Choice>
              <mc:Fallback>
                <p:oleObj name="Equation" r:id="rId3" imgW="3251160" imgH="406080" progId="Equation.DSMT4">
                  <p:embed/>
                  <p:pic>
                    <p:nvPicPr>
                      <p:cNvPr id="0" name=""/>
                      <p:cNvPicPr/>
                      <p:nvPr/>
                    </p:nvPicPr>
                    <p:blipFill>
                      <a:blip r:embed="rId4"/>
                      <a:stretch>
                        <a:fillRect/>
                      </a:stretch>
                    </p:blipFill>
                    <p:spPr>
                      <a:xfrm>
                        <a:off x="647700" y="3479800"/>
                        <a:ext cx="7516813" cy="939800"/>
                      </a:xfrm>
                      <a:prstGeom prst="rect">
                        <a:avLst/>
                      </a:prstGeom>
                    </p:spPr>
                  </p:pic>
                </p:oleObj>
              </mc:Fallback>
            </mc:AlternateContent>
          </a:graphicData>
        </a:graphic>
      </p:graphicFrame>
      <p:graphicFrame>
        <p:nvGraphicFramePr>
          <p:cNvPr id="10" name="Content Placeholder 9" descr="Fixed costs of $180,000 divided by contribution margin per unit of $160 =  1,125 break-even points, displayed in red color."/>
          <p:cNvGraphicFramePr>
            <a:graphicFrameLocks noGrp="1" noChangeAspect="1"/>
          </p:cNvGraphicFramePr>
          <p:nvPr>
            <p:ph sz="quarter" idx="17"/>
            <p:extLst>
              <p:ext uri="{D42A27DB-BD31-4B8C-83A1-F6EECF244321}">
                <p14:modId xmlns:p14="http://schemas.microsoft.com/office/powerpoint/2010/main" val="232571804"/>
              </p:ext>
            </p:extLst>
          </p:nvPr>
        </p:nvGraphicFramePr>
        <p:xfrm>
          <a:off x="838199" y="4580490"/>
          <a:ext cx="7135813" cy="433388"/>
        </p:xfrm>
        <a:graphic>
          <a:graphicData uri="http://schemas.openxmlformats.org/presentationml/2006/ole">
            <mc:AlternateContent xmlns:mc="http://schemas.openxmlformats.org/markup-compatibility/2006">
              <mc:Choice xmlns:v="urn:schemas-microsoft-com:vml" Requires="v">
                <p:oleObj spid="_x0000_s13365" name="Equation" r:id="rId5" imgW="3136680" imgH="190440" progId="Equation.DSMT4">
                  <p:embed/>
                </p:oleObj>
              </mc:Choice>
              <mc:Fallback>
                <p:oleObj name="Equation" r:id="rId5" imgW="3136680" imgH="190440" progId="Equation.DSMT4">
                  <p:embed/>
                  <p:pic>
                    <p:nvPicPr>
                      <p:cNvPr id="0" name=""/>
                      <p:cNvPicPr/>
                      <p:nvPr/>
                    </p:nvPicPr>
                    <p:blipFill>
                      <a:blip r:embed="rId6"/>
                      <a:stretch>
                        <a:fillRect/>
                      </a:stretch>
                    </p:blipFill>
                    <p:spPr>
                      <a:xfrm>
                        <a:off x="838199" y="4580490"/>
                        <a:ext cx="7135813" cy="433388"/>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CFDA40AA-AD55-4AEA-B543-043447DE1645}"/>
              </a:ext>
            </a:extLst>
          </p:cNvPr>
          <p:cNvSpPr>
            <a:spLocks noGrp="1"/>
          </p:cNvSpPr>
          <p:nvPr>
            <p:ph type="sldNum" sz="quarter" idx="10"/>
          </p:nvPr>
        </p:nvSpPr>
        <p:spPr/>
        <p:txBody>
          <a:bodyPr/>
          <a:lstStyle/>
          <a:p>
            <a:fld id="{67B19427-F580-D146-B60E-4CADEE75497F}" type="slidenum">
              <a:rPr lang="en-US" smtClean="0"/>
              <a:pPr/>
              <a:t>63</a:t>
            </a:fld>
            <a:endParaRPr lang="en-US" dirty="0"/>
          </a:p>
        </p:txBody>
      </p:sp>
      <p:sp>
        <p:nvSpPr>
          <p:cNvPr id="6" name="Footer Placeholder 5">
            <a:extLst>
              <a:ext uri="{FF2B5EF4-FFF2-40B4-BE49-F238E27FC236}">
                <a16:creationId xmlns:a16="http://schemas.microsoft.com/office/drawing/2014/main" id="{36F424B6-4C1E-4E75-8F94-92287447B22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695711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F017-7361-489B-B282-213AB25BD8EA}"/>
              </a:ext>
            </a:extLst>
          </p:cNvPr>
          <p:cNvSpPr>
            <a:spLocks noGrp="1"/>
          </p:cNvSpPr>
          <p:nvPr>
            <p:ph type="title"/>
          </p:nvPr>
        </p:nvSpPr>
        <p:spPr/>
        <p:txBody>
          <a:bodyPr>
            <a:normAutofit fontScale="90000"/>
          </a:bodyPr>
          <a:lstStyle/>
          <a:p>
            <a:r>
              <a:rPr lang="en-US" b="1" dirty="0">
                <a:solidFill>
                  <a:srgbClr val="006666"/>
                </a:solidFill>
                <a:latin typeface="Calibri" panose="020F0502020204030204" pitchFamily="34" charset="0"/>
                <a:ea typeface="Source Sans Pro" charset="0"/>
                <a:cs typeface="Calibri" panose="020F0502020204030204" pitchFamily="34" charset="0"/>
              </a:rPr>
              <a:t>Target Net Income and Margin of Safety</a:t>
            </a:r>
            <a:endParaRPr lang="en-US" dirty="0"/>
          </a:p>
        </p:txBody>
      </p:sp>
      <p:sp>
        <p:nvSpPr>
          <p:cNvPr id="3" name="Content Placeholder 2">
            <a:extLst>
              <a:ext uri="{FF2B5EF4-FFF2-40B4-BE49-F238E27FC236}">
                <a16:creationId xmlns:a16="http://schemas.microsoft.com/office/drawing/2014/main" id="{93B729F0-A505-44EC-87A0-DEDDFD191847}"/>
              </a:ext>
            </a:extLst>
          </p:cNvPr>
          <p:cNvSpPr>
            <a:spLocks noGrp="1"/>
          </p:cNvSpPr>
          <p:nvPr>
            <p:ph sz="quarter" idx="16"/>
          </p:nvPr>
        </p:nvSpPr>
        <p:spPr/>
        <p:txBody>
          <a:bodyPr/>
          <a:lstStyle/>
          <a:p>
            <a:pPr>
              <a:buClr>
                <a:schemeClr val="accent2"/>
              </a:buClr>
            </a:pPr>
            <a:r>
              <a:rPr lang="en-US" altLang="en-US" sz="2600" b="1" dirty="0">
                <a:solidFill>
                  <a:srgbClr val="990000"/>
                </a:solidFill>
                <a:latin typeface="+mn-lt"/>
              </a:rPr>
              <a:t>Target Net Income</a:t>
            </a:r>
          </a:p>
          <a:p>
            <a:pPr marL="292608" indent="-292608">
              <a:buClr>
                <a:schemeClr val="accent2"/>
              </a:buClr>
              <a:buFont typeface="Arial" panose="020B0604020202020204" pitchFamily="34" charset="0"/>
              <a:buChar char="•"/>
            </a:pPr>
            <a:r>
              <a:rPr lang="en-US" altLang="en-US" sz="2400" dirty="0">
                <a:latin typeface="+mn-lt"/>
              </a:rPr>
              <a:t>Level of sales necessary to achieve a target income</a:t>
            </a:r>
          </a:p>
          <a:p>
            <a:pPr marL="292608" indent="-292608">
              <a:buClr>
                <a:schemeClr val="accent2"/>
              </a:buClr>
              <a:buFont typeface="Arial" panose="020B0604020202020204" pitchFamily="34" charset="0"/>
              <a:buChar char="•"/>
            </a:pPr>
            <a:r>
              <a:rPr lang="en-US" altLang="en-US" sz="2400" dirty="0">
                <a:latin typeface="+mn-lt"/>
              </a:rPr>
              <a:t>Can be determined from each approach used to determine break-even sales/units:</a:t>
            </a:r>
          </a:p>
          <a:p>
            <a:pPr marL="621792" lvl="1" indent="-320040">
              <a:buClr>
                <a:schemeClr val="accent2"/>
              </a:buClr>
              <a:buSzPct val="80000"/>
              <a:buFont typeface="Courier New" panose="02070309020205020404" pitchFamily="49" charset="0"/>
              <a:buChar char="o"/>
            </a:pPr>
            <a:r>
              <a:rPr lang="en-US" altLang="en-US" sz="2200" dirty="0"/>
              <a:t>from a </a:t>
            </a:r>
            <a:r>
              <a:rPr lang="en-US" altLang="en-US" sz="2200" b="1" dirty="0"/>
              <a:t>mathematical equation</a:t>
            </a:r>
            <a:r>
              <a:rPr lang="en-US" altLang="en-US" sz="2200" dirty="0"/>
              <a:t>,</a:t>
            </a:r>
          </a:p>
          <a:p>
            <a:pPr marL="621792" lvl="1" indent="-320040">
              <a:buClr>
                <a:schemeClr val="accent2"/>
              </a:buClr>
              <a:buSzPct val="80000"/>
              <a:buFont typeface="Courier New" panose="02070309020205020404" pitchFamily="49" charset="0"/>
              <a:buChar char="o"/>
            </a:pPr>
            <a:r>
              <a:rPr lang="en-US" altLang="en-US" sz="2200" dirty="0"/>
              <a:t>by using </a:t>
            </a:r>
            <a:r>
              <a:rPr lang="en-US" altLang="en-US" sz="2200" b="1" dirty="0"/>
              <a:t>contribution margin technique</a:t>
            </a:r>
            <a:r>
              <a:rPr lang="en-US" altLang="en-US" sz="2200" dirty="0"/>
              <a:t>, or</a:t>
            </a:r>
          </a:p>
          <a:p>
            <a:pPr marL="621792" lvl="1" indent="-320040">
              <a:buClr>
                <a:schemeClr val="accent2"/>
              </a:buClr>
              <a:buSzPct val="80000"/>
              <a:buFont typeface="Courier New" panose="02070309020205020404" pitchFamily="49" charset="0"/>
              <a:buChar char="o"/>
            </a:pPr>
            <a:r>
              <a:rPr lang="en-US" altLang="en-US" sz="2200" dirty="0"/>
              <a:t>from a cost-volume profit </a:t>
            </a:r>
            <a:r>
              <a:rPr lang="en-US" altLang="en-US" sz="2200" b="1" dirty="0"/>
              <a:t>(C</a:t>
            </a:r>
            <a:r>
              <a:rPr lang="en-US" altLang="en-US" sz="100" b="1" dirty="0"/>
              <a:t> </a:t>
            </a:r>
            <a:r>
              <a:rPr lang="en-US" altLang="en-US" sz="2200" b="1" dirty="0"/>
              <a:t>V</a:t>
            </a:r>
            <a:r>
              <a:rPr lang="en-US" altLang="en-US" sz="100" b="1" dirty="0"/>
              <a:t> </a:t>
            </a:r>
            <a:r>
              <a:rPr lang="en-US" altLang="en-US" sz="2200" b="1" dirty="0"/>
              <a:t>P) graph</a:t>
            </a:r>
          </a:p>
          <a:p>
            <a:pPr marL="292608" indent="-292608">
              <a:buClr>
                <a:schemeClr val="accent2"/>
              </a:buClr>
              <a:buFont typeface="Arial" panose="020B0604020202020204" pitchFamily="34" charset="0"/>
              <a:buChar char="•"/>
            </a:pPr>
            <a:r>
              <a:rPr lang="en-US" altLang="en-US" sz="2400" dirty="0">
                <a:latin typeface="+mn-lt"/>
              </a:rPr>
              <a:t>Expressed either in </a:t>
            </a:r>
            <a:r>
              <a:rPr lang="en-US" altLang="en-US" sz="2400" b="1" dirty="0">
                <a:latin typeface="+mn-lt"/>
              </a:rPr>
              <a:t>sales units </a:t>
            </a:r>
            <a:r>
              <a:rPr lang="en-US" altLang="en-US" sz="2400" dirty="0">
                <a:latin typeface="+mn-lt"/>
              </a:rPr>
              <a:t>or in </a:t>
            </a:r>
            <a:r>
              <a:rPr lang="en-US" altLang="en-US" sz="2400" b="1" dirty="0">
                <a:latin typeface="+mn-lt"/>
              </a:rPr>
              <a:t>sales dollars</a:t>
            </a:r>
            <a:endParaRPr lang="en-US" sz="2400" dirty="0">
              <a:latin typeface="+mn-lt"/>
            </a:endParaRPr>
          </a:p>
        </p:txBody>
      </p:sp>
      <p:sp>
        <p:nvSpPr>
          <p:cNvPr id="4" name="Slide Number Placeholder 3">
            <a:extLst>
              <a:ext uri="{FF2B5EF4-FFF2-40B4-BE49-F238E27FC236}">
                <a16:creationId xmlns:a16="http://schemas.microsoft.com/office/drawing/2014/main" id="{A69139BC-1B43-43DE-9D30-DEEFC48ED376}"/>
              </a:ext>
            </a:extLst>
          </p:cNvPr>
          <p:cNvSpPr>
            <a:spLocks noGrp="1"/>
          </p:cNvSpPr>
          <p:nvPr>
            <p:ph type="sldNum" sz="quarter" idx="10"/>
          </p:nvPr>
        </p:nvSpPr>
        <p:spPr/>
        <p:txBody>
          <a:bodyPr/>
          <a:lstStyle/>
          <a:p>
            <a:fld id="{67B19427-F580-D146-B60E-4CADEE75497F}" type="slidenum">
              <a:rPr lang="en-US" smtClean="0"/>
              <a:pPr/>
              <a:t>64</a:t>
            </a:fld>
            <a:endParaRPr lang="en-US" dirty="0"/>
          </a:p>
        </p:txBody>
      </p:sp>
      <p:sp>
        <p:nvSpPr>
          <p:cNvPr id="5" name="Footer Placeholder 4">
            <a:extLst>
              <a:ext uri="{FF2B5EF4-FFF2-40B4-BE49-F238E27FC236}">
                <a16:creationId xmlns:a16="http://schemas.microsoft.com/office/drawing/2014/main" id="{AF8B2049-002E-42BC-AC38-53C837706D3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385738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E3F8-4E99-45EC-9E0E-32D219F912FE}"/>
              </a:ext>
            </a:extLst>
          </p:cNvPr>
          <p:cNvSpPr>
            <a:spLocks noGrp="1"/>
          </p:cNvSpPr>
          <p:nvPr>
            <p:ph type="title"/>
          </p:nvPr>
        </p:nvSpPr>
        <p:spPr/>
        <p:txBody>
          <a:bodyPr/>
          <a:lstStyle/>
          <a:p>
            <a:r>
              <a:rPr lang="en-US" b="1" dirty="0">
                <a:solidFill>
                  <a:srgbClr val="006666"/>
                </a:solidFill>
                <a:latin typeface="Calibri" panose="020F0502020204030204" pitchFamily="34" charset="0"/>
                <a:ea typeface="Source Sans Pro" charset="0"/>
                <a:cs typeface="Calibri" panose="020F0502020204030204" pitchFamily="34" charset="0"/>
              </a:rPr>
              <a:t>Target Net Income </a:t>
            </a:r>
            <a:r>
              <a:rPr lang="en-US" sz="2400" dirty="0">
                <a:solidFill>
                  <a:srgbClr val="006666"/>
                </a:solidFill>
                <a:latin typeface="Calibri" panose="020F0502020204030204" pitchFamily="34" charset="0"/>
                <a:ea typeface="Source Sans Pro" charset="0"/>
                <a:cs typeface="Calibri" panose="020F0502020204030204" pitchFamily="34" charset="0"/>
              </a:rPr>
              <a:t>(1 of 6)</a:t>
            </a:r>
            <a:endParaRPr lang="en-US" sz="2400" dirty="0"/>
          </a:p>
        </p:txBody>
      </p:sp>
      <p:sp>
        <p:nvSpPr>
          <p:cNvPr id="3" name="Content Placeholder 2">
            <a:extLst>
              <a:ext uri="{FF2B5EF4-FFF2-40B4-BE49-F238E27FC236}">
                <a16:creationId xmlns:a16="http://schemas.microsoft.com/office/drawing/2014/main" id="{B1E30D2C-4E2C-441D-8E51-AEF2D203A758}"/>
              </a:ext>
            </a:extLst>
          </p:cNvPr>
          <p:cNvSpPr>
            <a:spLocks noGrp="1"/>
          </p:cNvSpPr>
          <p:nvPr>
            <p:ph sz="quarter" idx="16"/>
          </p:nvPr>
        </p:nvSpPr>
        <p:spPr/>
        <p:txBody>
          <a:bodyPr/>
          <a:lstStyle/>
          <a:p>
            <a:pPr>
              <a:buClr>
                <a:schemeClr val="accent2"/>
              </a:buClr>
            </a:pPr>
            <a:r>
              <a:rPr lang="en-US" altLang="en-US" sz="2600" b="1" dirty="0"/>
              <a:t>Mathematical Equation</a:t>
            </a:r>
          </a:p>
          <a:p>
            <a:pPr>
              <a:buClr>
                <a:schemeClr val="accent2"/>
              </a:buClr>
            </a:pPr>
            <a:r>
              <a:rPr lang="en-US" altLang="en-US" sz="2400" dirty="0"/>
              <a:t>Formula for required sales to meet target net income.</a:t>
            </a:r>
            <a:endParaRPr lang="en-US" sz="2400" dirty="0"/>
          </a:p>
        </p:txBody>
      </p:sp>
      <p:graphicFrame>
        <p:nvGraphicFramePr>
          <p:cNvPr id="5" name="Content Placeholder 4" descr="An illustration of formula for sales to meet target net income displays, sales minus variable costs minus fixed costs = target net income."/>
          <p:cNvGraphicFramePr>
            <a:graphicFrameLocks noGrp="1" noChangeAspect="1"/>
          </p:cNvGraphicFramePr>
          <p:nvPr>
            <p:ph sz="quarter" idx="17"/>
            <p:extLst>
              <p:ext uri="{D42A27DB-BD31-4B8C-83A1-F6EECF244321}">
                <p14:modId xmlns:p14="http://schemas.microsoft.com/office/powerpoint/2010/main" val="153200139"/>
              </p:ext>
            </p:extLst>
          </p:nvPr>
        </p:nvGraphicFramePr>
        <p:xfrm>
          <a:off x="1170532" y="3352800"/>
          <a:ext cx="6802936" cy="793294"/>
        </p:xfrm>
        <a:graphic>
          <a:graphicData uri="http://schemas.openxmlformats.org/presentationml/2006/ole">
            <mc:AlternateContent xmlns:mc="http://schemas.openxmlformats.org/markup-compatibility/2006">
              <mc:Choice xmlns:v="urn:schemas-microsoft-com:vml" Requires="v">
                <p:oleObj spid="_x0000_s14364" name="Equation" r:id="rId3" imgW="3377880" imgH="393480" progId="Equation.DSMT4">
                  <p:embed/>
                </p:oleObj>
              </mc:Choice>
              <mc:Fallback>
                <p:oleObj name="Equation" r:id="rId3" imgW="3377880" imgH="393480" progId="Equation.DSMT4">
                  <p:embed/>
                  <p:pic>
                    <p:nvPicPr>
                      <p:cNvPr id="0" name=""/>
                      <p:cNvPicPr/>
                      <p:nvPr/>
                    </p:nvPicPr>
                    <p:blipFill>
                      <a:blip r:embed="rId4"/>
                      <a:stretch>
                        <a:fillRect/>
                      </a:stretch>
                    </p:blipFill>
                    <p:spPr>
                      <a:xfrm>
                        <a:off x="1170532" y="3352800"/>
                        <a:ext cx="6802936" cy="793294"/>
                      </a:xfrm>
                      <a:prstGeom prst="rect">
                        <a:avLst/>
                      </a:prstGeom>
                      <a:ln w="12700">
                        <a:solidFill>
                          <a:schemeClr val="tx1"/>
                        </a:solidFill>
                      </a:ln>
                    </p:spPr>
                  </p:pic>
                </p:oleObj>
              </mc:Fallback>
            </mc:AlternateContent>
          </a:graphicData>
        </a:graphic>
      </p:graphicFrame>
      <p:sp>
        <p:nvSpPr>
          <p:cNvPr id="6" name="Slide Number Placeholder 5">
            <a:extLst>
              <a:ext uri="{FF2B5EF4-FFF2-40B4-BE49-F238E27FC236}">
                <a16:creationId xmlns:a16="http://schemas.microsoft.com/office/drawing/2014/main" id="{6C11325D-A528-4F27-8A02-DC2EE1A1486C}"/>
              </a:ext>
            </a:extLst>
          </p:cNvPr>
          <p:cNvSpPr>
            <a:spLocks noGrp="1"/>
          </p:cNvSpPr>
          <p:nvPr>
            <p:ph type="sldNum" sz="quarter" idx="10"/>
          </p:nvPr>
        </p:nvSpPr>
        <p:spPr/>
        <p:txBody>
          <a:bodyPr/>
          <a:lstStyle/>
          <a:p>
            <a:fld id="{67B19427-F580-D146-B60E-4CADEE75497F}" type="slidenum">
              <a:rPr lang="en-US" smtClean="0"/>
              <a:pPr/>
              <a:t>65</a:t>
            </a:fld>
            <a:endParaRPr lang="en-US" dirty="0"/>
          </a:p>
        </p:txBody>
      </p:sp>
      <p:sp>
        <p:nvSpPr>
          <p:cNvPr id="7" name="Footer Placeholder 6">
            <a:extLst>
              <a:ext uri="{FF2B5EF4-FFF2-40B4-BE49-F238E27FC236}">
                <a16:creationId xmlns:a16="http://schemas.microsoft.com/office/drawing/2014/main" id="{9218480D-910D-4628-A6FD-A915A4EA168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2601742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DBDE2-83A2-45C4-97F7-9E73B769700A}"/>
              </a:ext>
            </a:extLst>
          </p:cNvPr>
          <p:cNvSpPr>
            <a:spLocks noGrp="1"/>
          </p:cNvSpPr>
          <p:nvPr>
            <p:ph type="title"/>
          </p:nvPr>
        </p:nvSpPr>
        <p:spPr/>
        <p:txBody>
          <a:bodyPr/>
          <a:lstStyle/>
          <a:p>
            <a:r>
              <a:rPr lang="en-US" b="1" dirty="0">
                <a:solidFill>
                  <a:srgbClr val="006666"/>
                </a:solidFill>
                <a:latin typeface="Calibri" panose="020F0502020204030204" pitchFamily="34" charset="0"/>
                <a:ea typeface="Source Sans Pro" charset="0"/>
                <a:cs typeface="Calibri" panose="020F0502020204030204" pitchFamily="34" charset="0"/>
              </a:rPr>
              <a:t>Mathematical Equation </a:t>
            </a:r>
            <a:r>
              <a:rPr lang="en-US" sz="2400" dirty="0">
                <a:solidFill>
                  <a:srgbClr val="006666"/>
                </a:solidFill>
                <a:latin typeface="Calibri" panose="020F0502020204030204" pitchFamily="34" charset="0"/>
                <a:ea typeface="Source Sans Pro" charset="0"/>
                <a:cs typeface="Calibri" panose="020F0502020204030204" pitchFamily="34" charset="0"/>
              </a:rPr>
              <a:t>(2 of 2)</a:t>
            </a:r>
            <a:endParaRPr lang="en-US" sz="2400" dirty="0"/>
          </a:p>
        </p:txBody>
      </p:sp>
      <p:sp>
        <p:nvSpPr>
          <p:cNvPr id="3" name="Content Placeholder 2">
            <a:extLst>
              <a:ext uri="{FF2B5EF4-FFF2-40B4-BE49-F238E27FC236}">
                <a16:creationId xmlns:a16="http://schemas.microsoft.com/office/drawing/2014/main" id="{6BD549CB-B7E3-424F-A18F-A1AF03B0A200}"/>
              </a:ext>
            </a:extLst>
          </p:cNvPr>
          <p:cNvSpPr>
            <a:spLocks noGrp="1"/>
          </p:cNvSpPr>
          <p:nvPr>
            <p:ph sz="quarter" idx="16"/>
          </p:nvPr>
        </p:nvSpPr>
        <p:spPr>
          <a:xfrm>
            <a:off x="304800" y="1828800"/>
            <a:ext cx="8534400" cy="457200"/>
          </a:xfrm>
        </p:spPr>
        <p:txBody>
          <a:bodyPr/>
          <a:lstStyle/>
          <a:p>
            <a:r>
              <a:rPr lang="en-US" altLang="en-US" sz="2600" dirty="0"/>
              <a:t>Break-even point formula including desired net income.</a:t>
            </a:r>
            <a:endParaRPr lang="en-US" sz="2600" dirty="0"/>
          </a:p>
        </p:txBody>
      </p:sp>
      <p:pic>
        <p:nvPicPr>
          <p:cNvPr id="9" name="Content Placeholder 8" descr="An illustration of computation of break-even point formula. Required sales minus variable costs minus fixed costs = net income. $500 Q minus $300 Q minus $200,000 = $0. $500 Q minus $300 Q = $200,000 + $120,000. $200 Q = $200,000 + $120,000. Q = $200,000 + $120,000 over $200 = fixed costs + target net income over unit contribution margin displayed in red. Q = 1,600. Where, Q is the sales volume, $500 is the selling price. $300 is the variable cost per unit. $200,000 is the total fixed costs and $120,000 is the target net income.">
            <a:extLst>
              <a:ext uri="{FF2B5EF4-FFF2-40B4-BE49-F238E27FC236}">
                <a16:creationId xmlns:a16="http://schemas.microsoft.com/office/drawing/2014/main" id="{4E5C4CE4-9808-4FA7-9DAE-97D9DBCAC1F8}"/>
              </a:ext>
            </a:extLst>
          </p:cNvPr>
          <p:cNvPicPr>
            <a:picLocks noGrp="1" noChangeAspect="1"/>
          </p:cNvPicPr>
          <p:nvPr>
            <p:ph sz="quarter" idx="17"/>
          </p:nvPr>
        </p:nvPicPr>
        <p:blipFill>
          <a:blip r:embed="rId2"/>
          <a:stretch>
            <a:fillRect/>
          </a:stretch>
        </p:blipFill>
        <p:spPr>
          <a:xfrm>
            <a:off x="861666" y="2514600"/>
            <a:ext cx="7420667" cy="3733800"/>
          </a:xfrm>
          <a:prstGeom prst="rect">
            <a:avLst/>
          </a:prstGeom>
        </p:spPr>
      </p:pic>
      <p:sp>
        <p:nvSpPr>
          <p:cNvPr id="6" name="Slide Number Placeholder 5">
            <a:extLst>
              <a:ext uri="{FF2B5EF4-FFF2-40B4-BE49-F238E27FC236}">
                <a16:creationId xmlns:a16="http://schemas.microsoft.com/office/drawing/2014/main" id="{DBD6C0EC-FCE3-4B39-805C-454B8B7448E2}"/>
              </a:ext>
            </a:extLst>
          </p:cNvPr>
          <p:cNvSpPr>
            <a:spLocks noGrp="1"/>
          </p:cNvSpPr>
          <p:nvPr>
            <p:ph type="sldNum" sz="quarter" idx="10"/>
          </p:nvPr>
        </p:nvSpPr>
        <p:spPr/>
        <p:txBody>
          <a:bodyPr/>
          <a:lstStyle/>
          <a:p>
            <a:fld id="{67B19427-F580-D146-B60E-4CADEE75497F}" type="slidenum">
              <a:rPr lang="en-US" smtClean="0"/>
              <a:pPr/>
              <a:t>66</a:t>
            </a:fld>
            <a:endParaRPr lang="en-US" dirty="0"/>
          </a:p>
        </p:txBody>
      </p:sp>
      <p:sp>
        <p:nvSpPr>
          <p:cNvPr id="7" name="Footer Placeholder 6">
            <a:extLst>
              <a:ext uri="{FF2B5EF4-FFF2-40B4-BE49-F238E27FC236}">
                <a16:creationId xmlns:a16="http://schemas.microsoft.com/office/drawing/2014/main" id="{7CE58870-25EC-4E22-B219-B4233EBB185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030443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E3F8-4E99-45EC-9E0E-32D219F912FE}"/>
              </a:ext>
            </a:extLst>
          </p:cNvPr>
          <p:cNvSpPr>
            <a:spLocks noGrp="1"/>
          </p:cNvSpPr>
          <p:nvPr>
            <p:ph type="title"/>
          </p:nvPr>
        </p:nvSpPr>
        <p:spPr/>
        <p:txBody>
          <a:bodyPr/>
          <a:lstStyle/>
          <a:p>
            <a:r>
              <a:rPr lang="en-US" b="1" dirty="0">
                <a:solidFill>
                  <a:srgbClr val="006666"/>
                </a:solidFill>
                <a:latin typeface="Calibri" panose="020F0502020204030204" pitchFamily="34" charset="0"/>
                <a:ea typeface="Source Sans Pro" charset="0"/>
                <a:cs typeface="Calibri" panose="020F0502020204030204" pitchFamily="34" charset="0"/>
              </a:rPr>
              <a:t>Target Net Income </a:t>
            </a:r>
            <a:r>
              <a:rPr lang="en-US" sz="2400" dirty="0">
                <a:solidFill>
                  <a:srgbClr val="006666"/>
                </a:solidFill>
                <a:latin typeface="Calibri" panose="020F0502020204030204" pitchFamily="34" charset="0"/>
                <a:ea typeface="Source Sans Pro" charset="0"/>
                <a:cs typeface="Calibri" panose="020F0502020204030204" pitchFamily="34" charset="0"/>
              </a:rPr>
              <a:t>(2 of 6)</a:t>
            </a:r>
            <a:endParaRPr lang="en-US" sz="2400" dirty="0"/>
          </a:p>
        </p:txBody>
      </p:sp>
      <p:sp>
        <p:nvSpPr>
          <p:cNvPr id="3" name="Content Placeholder 2">
            <a:extLst>
              <a:ext uri="{FF2B5EF4-FFF2-40B4-BE49-F238E27FC236}">
                <a16:creationId xmlns:a16="http://schemas.microsoft.com/office/drawing/2014/main" id="{B1E30D2C-4E2C-441D-8E51-AEF2D203A758}"/>
              </a:ext>
            </a:extLst>
          </p:cNvPr>
          <p:cNvSpPr>
            <a:spLocks noGrp="1"/>
          </p:cNvSpPr>
          <p:nvPr>
            <p:ph sz="quarter" idx="16"/>
          </p:nvPr>
        </p:nvSpPr>
        <p:spPr>
          <a:xfrm>
            <a:off x="304800" y="1828800"/>
            <a:ext cx="8534400" cy="990600"/>
          </a:xfrm>
        </p:spPr>
        <p:txBody>
          <a:bodyPr/>
          <a:lstStyle/>
          <a:p>
            <a:pPr>
              <a:buClr>
                <a:schemeClr val="accent2"/>
              </a:buClr>
            </a:pPr>
            <a:r>
              <a:rPr lang="en-US" altLang="en-US" b="1" dirty="0"/>
              <a:t>Contribution Margin Technique</a:t>
            </a:r>
            <a:endParaRPr lang="en-US" altLang="en-US" sz="2600" b="1" dirty="0"/>
          </a:p>
          <a:p>
            <a:pPr>
              <a:buClr>
                <a:schemeClr val="accent2"/>
              </a:buClr>
            </a:pPr>
            <a:r>
              <a:rPr lang="en-US" altLang="en-US" sz="2400" dirty="0"/>
              <a:t>To determine required </a:t>
            </a:r>
            <a:r>
              <a:rPr lang="en-US" altLang="en-US" sz="2400" b="1" dirty="0"/>
              <a:t>sales in units </a:t>
            </a:r>
            <a:r>
              <a:rPr lang="en-US" altLang="en-US" sz="2400" dirty="0"/>
              <a:t>for Vargo Electronics:</a:t>
            </a:r>
            <a:endParaRPr lang="en-US" sz="2400" dirty="0"/>
          </a:p>
        </p:txBody>
      </p:sp>
      <p:graphicFrame>
        <p:nvGraphicFramePr>
          <p:cNvPr id="4" name="Content Placeholder 3" descr="Fixed cost + target net income divided by unit contribution margin = sales in units. Fixed cost + target net income of $200,000 + $120,000 divided by unit contribution margin of $200 = sales of 1,600 units. &#10; "/>
          <p:cNvGraphicFramePr>
            <a:graphicFrameLocks noGrp="1" noChangeAspect="1"/>
          </p:cNvGraphicFramePr>
          <p:nvPr>
            <p:ph sz="quarter" idx="18"/>
            <p:extLst>
              <p:ext uri="{D42A27DB-BD31-4B8C-83A1-F6EECF244321}">
                <p14:modId xmlns:p14="http://schemas.microsoft.com/office/powerpoint/2010/main" val="3433832683"/>
              </p:ext>
            </p:extLst>
          </p:nvPr>
        </p:nvGraphicFramePr>
        <p:xfrm>
          <a:off x="385811" y="3125449"/>
          <a:ext cx="8372377" cy="1462425"/>
        </p:xfrm>
        <a:graphic>
          <a:graphicData uri="http://schemas.openxmlformats.org/presentationml/2006/ole">
            <mc:AlternateContent xmlns:mc="http://schemas.openxmlformats.org/markup-compatibility/2006">
              <mc:Choice xmlns:v="urn:schemas-microsoft-com:vml" Requires="v">
                <p:oleObj spid="_x0000_s15414" name="Equation" r:id="rId3" imgW="4216320" imgH="736560" progId="Equation.DSMT4">
                  <p:embed/>
                </p:oleObj>
              </mc:Choice>
              <mc:Fallback>
                <p:oleObj name="Equation" r:id="rId3" imgW="4216320" imgH="736560" progId="Equation.DSMT4">
                  <p:embed/>
                  <p:pic>
                    <p:nvPicPr>
                      <p:cNvPr id="0" name=""/>
                      <p:cNvPicPr/>
                      <p:nvPr/>
                    </p:nvPicPr>
                    <p:blipFill>
                      <a:blip r:embed="rId4"/>
                      <a:stretch>
                        <a:fillRect/>
                      </a:stretch>
                    </p:blipFill>
                    <p:spPr>
                      <a:xfrm>
                        <a:off x="385811" y="3125449"/>
                        <a:ext cx="8372377" cy="1462425"/>
                      </a:xfrm>
                      <a:prstGeom prst="rect">
                        <a:avLst/>
                      </a:prstGeom>
                      <a:ln w="12700">
                        <a:solidFill>
                          <a:schemeClr val="tx1"/>
                        </a:solidFill>
                      </a:ln>
                    </p:spPr>
                  </p:pic>
                </p:oleObj>
              </mc:Fallback>
            </mc:AlternateContent>
          </a:graphicData>
        </a:graphic>
      </p:graphicFrame>
      <p:sp>
        <p:nvSpPr>
          <p:cNvPr id="6" name="Slide Number Placeholder 5">
            <a:extLst>
              <a:ext uri="{FF2B5EF4-FFF2-40B4-BE49-F238E27FC236}">
                <a16:creationId xmlns:a16="http://schemas.microsoft.com/office/drawing/2014/main" id="{6C11325D-A528-4F27-8A02-DC2EE1A1486C}"/>
              </a:ext>
            </a:extLst>
          </p:cNvPr>
          <p:cNvSpPr>
            <a:spLocks noGrp="1"/>
          </p:cNvSpPr>
          <p:nvPr>
            <p:ph type="sldNum" sz="quarter" idx="10"/>
          </p:nvPr>
        </p:nvSpPr>
        <p:spPr/>
        <p:txBody>
          <a:bodyPr/>
          <a:lstStyle/>
          <a:p>
            <a:fld id="{67B19427-F580-D146-B60E-4CADEE75497F}" type="slidenum">
              <a:rPr lang="en-US" smtClean="0"/>
              <a:pPr/>
              <a:t>67</a:t>
            </a:fld>
            <a:endParaRPr lang="en-US" dirty="0"/>
          </a:p>
        </p:txBody>
      </p:sp>
      <p:sp>
        <p:nvSpPr>
          <p:cNvPr id="7" name="Footer Placeholder 6">
            <a:extLst>
              <a:ext uri="{FF2B5EF4-FFF2-40B4-BE49-F238E27FC236}">
                <a16:creationId xmlns:a16="http://schemas.microsoft.com/office/drawing/2014/main" id="{9218480D-910D-4628-A6FD-A915A4EA168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659763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E3F8-4E99-45EC-9E0E-32D219F912FE}"/>
              </a:ext>
            </a:extLst>
          </p:cNvPr>
          <p:cNvSpPr>
            <a:spLocks noGrp="1"/>
          </p:cNvSpPr>
          <p:nvPr>
            <p:ph type="title"/>
          </p:nvPr>
        </p:nvSpPr>
        <p:spPr/>
        <p:txBody>
          <a:bodyPr/>
          <a:lstStyle/>
          <a:p>
            <a:r>
              <a:rPr lang="en-US" b="1" dirty="0">
                <a:solidFill>
                  <a:srgbClr val="006666"/>
                </a:solidFill>
                <a:latin typeface="Calibri" panose="020F0502020204030204" pitchFamily="34" charset="0"/>
                <a:ea typeface="Source Sans Pro" charset="0"/>
                <a:cs typeface="Calibri" panose="020F0502020204030204" pitchFamily="34" charset="0"/>
              </a:rPr>
              <a:t>Target Net Income </a:t>
            </a:r>
            <a:r>
              <a:rPr lang="en-US" sz="2400" dirty="0">
                <a:solidFill>
                  <a:srgbClr val="006666"/>
                </a:solidFill>
                <a:latin typeface="Calibri" panose="020F0502020204030204" pitchFamily="34" charset="0"/>
                <a:ea typeface="Source Sans Pro" charset="0"/>
                <a:cs typeface="Calibri" panose="020F0502020204030204" pitchFamily="34" charset="0"/>
              </a:rPr>
              <a:t>(3 of 6)</a:t>
            </a:r>
            <a:endParaRPr lang="en-US" sz="2400" dirty="0"/>
          </a:p>
        </p:txBody>
      </p:sp>
      <p:sp>
        <p:nvSpPr>
          <p:cNvPr id="3" name="Content Placeholder 2">
            <a:extLst>
              <a:ext uri="{FF2B5EF4-FFF2-40B4-BE49-F238E27FC236}">
                <a16:creationId xmlns:a16="http://schemas.microsoft.com/office/drawing/2014/main" id="{B1E30D2C-4E2C-441D-8E51-AEF2D203A758}"/>
              </a:ext>
            </a:extLst>
          </p:cNvPr>
          <p:cNvSpPr>
            <a:spLocks noGrp="1"/>
          </p:cNvSpPr>
          <p:nvPr>
            <p:ph sz="quarter" idx="16"/>
          </p:nvPr>
        </p:nvSpPr>
        <p:spPr>
          <a:xfrm>
            <a:off x="304800" y="1828800"/>
            <a:ext cx="8534400" cy="990600"/>
          </a:xfrm>
        </p:spPr>
        <p:txBody>
          <a:bodyPr/>
          <a:lstStyle/>
          <a:p>
            <a:pPr>
              <a:buClr>
                <a:schemeClr val="accent2"/>
              </a:buClr>
            </a:pPr>
            <a:r>
              <a:rPr lang="en-US" altLang="en-US" b="1" dirty="0"/>
              <a:t>Contribution Margin Technique</a:t>
            </a:r>
            <a:endParaRPr lang="en-US" altLang="en-US" sz="2600" b="1" dirty="0"/>
          </a:p>
          <a:p>
            <a:pPr>
              <a:buClr>
                <a:schemeClr val="accent2"/>
              </a:buClr>
            </a:pPr>
            <a:r>
              <a:rPr lang="en-US" altLang="en-US" sz="2400" dirty="0"/>
              <a:t>To determine required </a:t>
            </a:r>
            <a:r>
              <a:rPr lang="en-US" altLang="en-US" sz="2400" b="1" dirty="0"/>
              <a:t>sales in dollars </a:t>
            </a:r>
            <a:r>
              <a:rPr lang="en-US" altLang="en-US" sz="2400" dirty="0"/>
              <a:t>for Vargo Electronics:</a:t>
            </a:r>
            <a:endParaRPr lang="en-US" sz="2400" dirty="0"/>
          </a:p>
        </p:txBody>
      </p:sp>
      <p:graphicFrame>
        <p:nvGraphicFramePr>
          <p:cNvPr id="4" name="Content Placeholder 3" descr="Fixed cost + target net income divided by contribution margin ratio of 40% = sales in dollars. Fixed cost + target net income of $200,000 + $120,000 divided by contribution margin ratio of 40% = sales of $800,000 dollars. "/>
          <p:cNvGraphicFramePr>
            <a:graphicFrameLocks noGrp="1" noChangeAspect="1"/>
          </p:cNvGraphicFramePr>
          <p:nvPr>
            <p:ph sz="quarter" idx="18"/>
            <p:extLst>
              <p:ext uri="{D42A27DB-BD31-4B8C-83A1-F6EECF244321}">
                <p14:modId xmlns:p14="http://schemas.microsoft.com/office/powerpoint/2010/main" val="1447216010"/>
              </p:ext>
            </p:extLst>
          </p:nvPr>
        </p:nvGraphicFramePr>
        <p:xfrm>
          <a:off x="356962" y="3331294"/>
          <a:ext cx="8487681" cy="1414613"/>
        </p:xfrm>
        <a:graphic>
          <a:graphicData uri="http://schemas.openxmlformats.org/presentationml/2006/ole">
            <mc:AlternateContent xmlns:mc="http://schemas.openxmlformats.org/markup-compatibility/2006">
              <mc:Choice xmlns:v="urn:schemas-microsoft-com:vml" Requires="v">
                <p:oleObj spid="_x0000_s16438" name="Equation" r:id="rId3" imgW="4419360" imgH="736560" progId="Equation.DSMT4">
                  <p:embed/>
                </p:oleObj>
              </mc:Choice>
              <mc:Fallback>
                <p:oleObj name="Equation" r:id="rId3" imgW="4419360" imgH="736560" progId="Equation.DSMT4">
                  <p:embed/>
                  <p:pic>
                    <p:nvPicPr>
                      <p:cNvPr id="0" name=""/>
                      <p:cNvPicPr/>
                      <p:nvPr/>
                    </p:nvPicPr>
                    <p:blipFill>
                      <a:blip r:embed="rId4"/>
                      <a:stretch>
                        <a:fillRect/>
                      </a:stretch>
                    </p:blipFill>
                    <p:spPr>
                      <a:xfrm>
                        <a:off x="356962" y="3331294"/>
                        <a:ext cx="8487681" cy="1414613"/>
                      </a:xfrm>
                      <a:prstGeom prst="rect">
                        <a:avLst/>
                      </a:prstGeom>
                      <a:ln w="12700">
                        <a:solidFill>
                          <a:schemeClr val="tx1"/>
                        </a:solidFill>
                      </a:ln>
                    </p:spPr>
                  </p:pic>
                </p:oleObj>
              </mc:Fallback>
            </mc:AlternateContent>
          </a:graphicData>
        </a:graphic>
      </p:graphicFrame>
      <p:sp>
        <p:nvSpPr>
          <p:cNvPr id="6" name="Slide Number Placeholder 5">
            <a:extLst>
              <a:ext uri="{FF2B5EF4-FFF2-40B4-BE49-F238E27FC236}">
                <a16:creationId xmlns:a16="http://schemas.microsoft.com/office/drawing/2014/main" id="{6C11325D-A528-4F27-8A02-DC2EE1A1486C}"/>
              </a:ext>
            </a:extLst>
          </p:cNvPr>
          <p:cNvSpPr>
            <a:spLocks noGrp="1"/>
          </p:cNvSpPr>
          <p:nvPr>
            <p:ph type="sldNum" sz="quarter" idx="10"/>
          </p:nvPr>
        </p:nvSpPr>
        <p:spPr/>
        <p:txBody>
          <a:bodyPr/>
          <a:lstStyle/>
          <a:p>
            <a:fld id="{67B19427-F580-D146-B60E-4CADEE75497F}" type="slidenum">
              <a:rPr lang="en-US" smtClean="0"/>
              <a:pPr/>
              <a:t>68</a:t>
            </a:fld>
            <a:endParaRPr lang="en-US" dirty="0"/>
          </a:p>
        </p:txBody>
      </p:sp>
      <p:sp>
        <p:nvSpPr>
          <p:cNvPr id="7" name="Footer Placeholder 6">
            <a:extLst>
              <a:ext uri="{FF2B5EF4-FFF2-40B4-BE49-F238E27FC236}">
                <a16:creationId xmlns:a16="http://schemas.microsoft.com/office/drawing/2014/main" id="{9218480D-910D-4628-A6FD-A915A4EA168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376305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A10-CDEE-4B3A-967E-C68276D32191}"/>
              </a:ext>
            </a:extLst>
          </p:cNvPr>
          <p:cNvSpPr>
            <a:spLocks noGrp="1"/>
          </p:cNvSpPr>
          <p:nvPr>
            <p:ph type="title"/>
          </p:nvPr>
        </p:nvSpPr>
        <p:spPr/>
        <p:txBody>
          <a:bodyPr/>
          <a:lstStyle/>
          <a:p>
            <a:r>
              <a:rPr lang="en-US" b="1" dirty="0">
                <a:solidFill>
                  <a:srgbClr val="006666"/>
                </a:solidFill>
                <a:latin typeface="Calibri" panose="020F0502020204030204" pitchFamily="34" charset="0"/>
                <a:ea typeface="Source Sans Pro" charset="0"/>
                <a:cs typeface="Calibri" panose="020F0502020204030204" pitchFamily="34" charset="0"/>
              </a:rPr>
              <a:t>Target Net Income </a:t>
            </a:r>
            <a:r>
              <a:rPr lang="en-US" sz="2400" dirty="0">
                <a:solidFill>
                  <a:srgbClr val="006666"/>
                </a:solidFill>
                <a:latin typeface="Calibri" panose="020F0502020204030204" pitchFamily="34" charset="0"/>
                <a:ea typeface="Source Sans Pro" charset="0"/>
                <a:cs typeface="Calibri" panose="020F0502020204030204" pitchFamily="34" charset="0"/>
              </a:rPr>
              <a:t>(4 of 6)</a:t>
            </a:r>
            <a:endParaRPr lang="en-US" dirty="0"/>
          </a:p>
        </p:txBody>
      </p:sp>
      <p:sp>
        <p:nvSpPr>
          <p:cNvPr id="3" name="Content Placeholder 2">
            <a:extLst>
              <a:ext uri="{FF2B5EF4-FFF2-40B4-BE49-F238E27FC236}">
                <a16:creationId xmlns:a16="http://schemas.microsoft.com/office/drawing/2014/main" id="{C2913C9E-F083-49C1-A0AC-564F65717E63}"/>
              </a:ext>
            </a:extLst>
          </p:cNvPr>
          <p:cNvSpPr>
            <a:spLocks noGrp="1"/>
          </p:cNvSpPr>
          <p:nvPr>
            <p:ph sz="quarter" idx="16"/>
          </p:nvPr>
        </p:nvSpPr>
        <p:spPr>
          <a:xfrm>
            <a:off x="304800" y="1828800"/>
            <a:ext cx="4114800" cy="4419600"/>
          </a:xfrm>
        </p:spPr>
        <p:txBody>
          <a:bodyPr/>
          <a:lstStyle/>
          <a:p>
            <a:r>
              <a:rPr lang="en-US" altLang="en-US" sz="2600" b="1" dirty="0"/>
              <a:t>Graphic Presentation</a:t>
            </a:r>
          </a:p>
          <a:p>
            <a:r>
              <a:rPr lang="en-US" altLang="en-US" sz="2400" dirty="0"/>
              <a:t>Suppose Vargo Electronics sells 1,400 cell phones. </a:t>
            </a:r>
            <a:r>
              <a:rPr lang="en-US" altLang="en-US" sz="2400" b="1" dirty="0">
                <a:solidFill>
                  <a:srgbClr val="006666"/>
                </a:solidFill>
              </a:rPr>
              <a:t>Illustration 22.23 </a:t>
            </a:r>
            <a:r>
              <a:rPr lang="en-US" altLang="en-US" sz="2400" dirty="0"/>
              <a:t>shows that a vertical line drawn at 1,400 units intersects the sales line at $700,000 and the total cost line at $620,000. The difference between the two amounts represents the net income (profit) of $80,000.</a:t>
            </a:r>
            <a:endParaRPr lang="en-US" sz="2400" dirty="0"/>
          </a:p>
        </p:txBody>
      </p:sp>
      <p:pic>
        <p:nvPicPr>
          <p:cNvPr id="7" name="Content Placeholder 6" descr="An illustration displays C V P graph. The graph plots dollars versus units of sales. The graph displays a parallel line to x axis at 200 which is the fixed cost line. The area under fixed cost line is fixed costs. The break-even point in units is at 1,000 and break-even point in dollars is at 500. The graph displays loss area between points, (0,0), (0, 200) and (1,000, 500). The area between (1,000, 500) and (1,800, 720), and (1,800, 900) is the profit area. The range between (0, 200), (1,800, 200), and (1,800, 720) shows the variable costs. The line that passes through (0, 200) and (1,800, 720) represents the total cost line. The line that passes through (0,0) and (1,800, 900) represents the sales line.&#10;">
            <a:extLst>
              <a:ext uri="{FF2B5EF4-FFF2-40B4-BE49-F238E27FC236}">
                <a16:creationId xmlns:a16="http://schemas.microsoft.com/office/drawing/2014/main" id="{BE5B2CB9-F667-4E4A-AE77-648C2A6B1B58}"/>
              </a:ext>
            </a:extLst>
          </p:cNvPr>
          <p:cNvPicPr>
            <a:picLocks noGrp="1" noChangeAspect="1"/>
          </p:cNvPicPr>
          <p:nvPr>
            <p:ph sz="quarter" idx="17"/>
          </p:nvPr>
        </p:nvPicPr>
        <p:blipFill>
          <a:blip r:embed="rId2"/>
          <a:stretch>
            <a:fillRect/>
          </a:stretch>
        </p:blipFill>
        <p:spPr>
          <a:xfrm>
            <a:off x="4648200" y="2158329"/>
            <a:ext cx="4114800" cy="3684342"/>
          </a:xfrm>
          <a:prstGeom prst="rect">
            <a:avLst/>
          </a:prstGeom>
        </p:spPr>
      </p:pic>
      <p:sp>
        <p:nvSpPr>
          <p:cNvPr id="5" name="Slide Number Placeholder 4">
            <a:extLst>
              <a:ext uri="{FF2B5EF4-FFF2-40B4-BE49-F238E27FC236}">
                <a16:creationId xmlns:a16="http://schemas.microsoft.com/office/drawing/2014/main" id="{F1753267-7FB4-4CB9-BAC4-2058EDB6C163}"/>
              </a:ext>
            </a:extLst>
          </p:cNvPr>
          <p:cNvSpPr>
            <a:spLocks noGrp="1"/>
          </p:cNvSpPr>
          <p:nvPr>
            <p:ph type="sldNum" sz="quarter" idx="10"/>
          </p:nvPr>
        </p:nvSpPr>
        <p:spPr/>
        <p:txBody>
          <a:bodyPr/>
          <a:lstStyle/>
          <a:p>
            <a:fld id="{67B19427-F580-D146-B60E-4CADEE75497F}" type="slidenum">
              <a:rPr lang="en-US" smtClean="0"/>
              <a:pPr/>
              <a:t>69</a:t>
            </a:fld>
            <a:endParaRPr lang="en-US" dirty="0"/>
          </a:p>
        </p:txBody>
      </p:sp>
      <p:sp>
        <p:nvSpPr>
          <p:cNvPr id="6" name="Footer Placeholder 5">
            <a:extLst>
              <a:ext uri="{FF2B5EF4-FFF2-40B4-BE49-F238E27FC236}">
                <a16:creationId xmlns:a16="http://schemas.microsoft.com/office/drawing/2014/main" id="{ECCEA3FC-CDB6-467C-A15D-FEA616E3B07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9678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53A96-4BEE-4290-9C65-6352440A5B8A}"/>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Variable Costs </a:t>
            </a:r>
            <a:r>
              <a:rPr lang="en-US" sz="2400" dirty="0">
                <a:latin typeface="Calibri" panose="020F0502020204030204" pitchFamily="34" charset="0"/>
                <a:ea typeface="Source Sans Pro" charset="0"/>
                <a:cs typeface="Calibri" panose="020F0502020204030204" pitchFamily="34" charset="0"/>
              </a:rPr>
              <a:t>(2 of 4)</a:t>
            </a:r>
            <a:endParaRPr lang="en-US" dirty="0"/>
          </a:p>
        </p:txBody>
      </p:sp>
      <p:sp>
        <p:nvSpPr>
          <p:cNvPr id="3" name="Content Placeholder 2">
            <a:extLst>
              <a:ext uri="{FF2B5EF4-FFF2-40B4-BE49-F238E27FC236}">
                <a16:creationId xmlns:a16="http://schemas.microsoft.com/office/drawing/2014/main" id="{4519B852-4439-40EC-9F58-33B31CB3DE37}"/>
              </a:ext>
            </a:extLst>
          </p:cNvPr>
          <p:cNvSpPr>
            <a:spLocks noGrp="1"/>
          </p:cNvSpPr>
          <p:nvPr>
            <p:ph sz="quarter" idx="16"/>
          </p:nvPr>
        </p:nvSpPr>
        <p:spPr>
          <a:xfrm>
            <a:off x="304800" y="1828800"/>
            <a:ext cx="5410200" cy="4343400"/>
          </a:xfrm>
        </p:spPr>
        <p:txBody>
          <a:bodyPr/>
          <a:lstStyle/>
          <a:p>
            <a:pPr>
              <a:buClr>
                <a:schemeClr val="accent2"/>
              </a:buClr>
            </a:pPr>
            <a:r>
              <a:rPr lang="en-US" sz="2200" b="1" dirty="0">
                <a:ea typeface="Calibri" panose="020F0502020204030204" pitchFamily="34" charset="0"/>
                <a:cs typeface="Calibri" panose="020F0502020204030204" pitchFamily="34" charset="0"/>
              </a:rPr>
              <a:t>Illustration: </a:t>
            </a:r>
            <a:r>
              <a:rPr lang="en-US" sz="2200" dirty="0">
                <a:ea typeface="Calibri" panose="020F0502020204030204" pitchFamily="34" charset="0"/>
                <a:cs typeface="Calibri" panose="020F0502020204030204" pitchFamily="34" charset="0"/>
              </a:rPr>
              <a:t>Damon Company manufactures tablet computers that contain cameras that cost $10. The activity index is the number of tablet computers produced. As Damon manufactures each tablet, the total cost of cameras installed in tablets increases by $10. </a:t>
            </a:r>
            <a:r>
              <a:rPr lang="en-US" sz="2200" b="1" dirty="0">
                <a:ea typeface="Calibri" panose="020F0502020204030204" pitchFamily="34" charset="0"/>
                <a:cs typeface="Calibri" panose="020F0502020204030204" pitchFamily="34" charset="0"/>
              </a:rPr>
              <a:t>As part (a) </a:t>
            </a:r>
            <a:r>
              <a:rPr lang="en-US" sz="2200" dirty="0">
                <a:ea typeface="Calibri" panose="020F0502020204030204" pitchFamily="34" charset="0"/>
                <a:cs typeface="Calibri" panose="020F0502020204030204" pitchFamily="34" charset="0"/>
              </a:rPr>
              <a:t>of </a:t>
            </a:r>
            <a:r>
              <a:rPr lang="en-US" sz="2200" b="1" dirty="0">
                <a:solidFill>
                  <a:srgbClr val="006666"/>
                </a:solidFill>
                <a:ea typeface="Calibri" panose="020F0502020204030204" pitchFamily="34" charset="0"/>
                <a:cs typeface="Calibri" panose="020F0502020204030204" pitchFamily="34" charset="0"/>
              </a:rPr>
              <a:t>Illustration 22.1 </a:t>
            </a:r>
            <a:r>
              <a:rPr lang="en-US" sz="2200" dirty="0">
                <a:ea typeface="Calibri" panose="020F0502020204030204" pitchFamily="34" charset="0"/>
                <a:cs typeface="Calibri" panose="020F0502020204030204" pitchFamily="34" charset="0"/>
              </a:rPr>
              <a:t>shows, total cost of the cameras will be $20,000 (2,000 × $10) if Damon produces 2,000 tablets, and $100,000 when it produces 10,000 tablets. We also can see that a variable cost remains the same per unit as the level of activity changes.</a:t>
            </a:r>
            <a:endParaRPr lang="en-US" sz="2200" dirty="0"/>
          </a:p>
        </p:txBody>
      </p:sp>
      <p:pic>
        <p:nvPicPr>
          <p:cNvPr id="7" name="Content Placeholder 6" descr="A graph of total variable costs plots costs in thousands versus tablet computers produced in thousands. The line passes through the points (2,20), (4,40), (6,60), (8,80), (10, 100).">
            <a:extLst>
              <a:ext uri="{FF2B5EF4-FFF2-40B4-BE49-F238E27FC236}">
                <a16:creationId xmlns:a16="http://schemas.microsoft.com/office/drawing/2014/main" id="{BAD59B15-99A2-4A1C-91E3-828B1F6E906B}"/>
              </a:ext>
            </a:extLst>
          </p:cNvPr>
          <p:cNvPicPr>
            <a:picLocks noGrp="1" noChangeAspect="1"/>
          </p:cNvPicPr>
          <p:nvPr>
            <p:ph sz="quarter" idx="17"/>
          </p:nvPr>
        </p:nvPicPr>
        <p:blipFill>
          <a:blip r:embed="rId2"/>
          <a:stretch>
            <a:fillRect/>
          </a:stretch>
        </p:blipFill>
        <p:spPr>
          <a:xfrm>
            <a:off x="5867400" y="1876857"/>
            <a:ext cx="2839822" cy="2999943"/>
          </a:xfrm>
          <a:prstGeom prst="rect">
            <a:avLst/>
          </a:prstGeom>
        </p:spPr>
      </p:pic>
      <p:sp>
        <p:nvSpPr>
          <p:cNvPr id="5" name="Slide Number Placeholder 4">
            <a:extLst>
              <a:ext uri="{FF2B5EF4-FFF2-40B4-BE49-F238E27FC236}">
                <a16:creationId xmlns:a16="http://schemas.microsoft.com/office/drawing/2014/main" id="{FB03BA68-9601-4C2B-B8C6-0AB405843E31}"/>
              </a:ext>
            </a:extLst>
          </p:cNvPr>
          <p:cNvSpPr>
            <a:spLocks noGrp="1"/>
          </p:cNvSpPr>
          <p:nvPr>
            <p:ph type="sldNum" sz="quarter" idx="10"/>
          </p:nvPr>
        </p:nvSpPr>
        <p:spPr/>
        <p:txBody>
          <a:bodyPr/>
          <a:lstStyle/>
          <a:p>
            <a:fld id="{67B19427-F580-D146-B60E-4CADEE75497F}" type="slidenum">
              <a:rPr lang="en-US" smtClean="0"/>
              <a:pPr/>
              <a:t>7</a:t>
            </a:fld>
            <a:endParaRPr lang="en-US" dirty="0"/>
          </a:p>
        </p:txBody>
      </p:sp>
      <p:sp>
        <p:nvSpPr>
          <p:cNvPr id="6" name="Footer Placeholder 5">
            <a:extLst>
              <a:ext uri="{FF2B5EF4-FFF2-40B4-BE49-F238E27FC236}">
                <a16:creationId xmlns:a16="http://schemas.microsoft.com/office/drawing/2014/main" id="{4589E696-57D6-40E9-91F7-D7025AB6E8A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1732570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871A-0E12-4D30-8DB4-309D70F5535C}"/>
              </a:ext>
            </a:extLst>
          </p:cNvPr>
          <p:cNvSpPr>
            <a:spLocks noGrp="1"/>
          </p:cNvSpPr>
          <p:nvPr>
            <p:ph type="title"/>
          </p:nvPr>
        </p:nvSpPr>
        <p:spPr/>
        <p:txBody>
          <a:bodyPr/>
          <a:lstStyle/>
          <a:p>
            <a:r>
              <a:rPr lang="en-US" b="1" dirty="0">
                <a:solidFill>
                  <a:srgbClr val="006666"/>
                </a:solidFill>
                <a:latin typeface="Calibri" panose="020F0502020204030204" pitchFamily="34" charset="0"/>
                <a:ea typeface="Source Sans Pro" charset="0"/>
                <a:cs typeface="Calibri" panose="020F0502020204030204" pitchFamily="34" charset="0"/>
              </a:rPr>
              <a:t>Target Net Income </a:t>
            </a:r>
            <a:r>
              <a:rPr lang="en-US" sz="2400" dirty="0">
                <a:solidFill>
                  <a:srgbClr val="006666"/>
                </a:solidFill>
                <a:latin typeface="Calibri" panose="020F0502020204030204" pitchFamily="34" charset="0"/>
                <a:ea typeface="Source Sans Pro" charset="0"/>
                <a:cs typeface="Calibri" panose="020F0502020204030204" pitchFamily="34" charset="0"/>
              </a:rPr>
              <a:t>(5 of 6)</a:t>
            </a:r>
            <a:endParaRPr lang="en-US" sz="2400" dirty="0"/>
          </a:p>
        </p:txBody>
      </p:sp>
      <p:sp>
        <p:nvSpPr>
          <p:cNvPr id="3" name="Content Placeholder 2">
            <a:extLst>
              <a:ext uri="{FF2B5EF4-FFF2-40B4-BE49-F238E27FC236}">
                <a16:creationId xmlns:a16="http://schemas.microsoft.com/office/drawing/2014/main" id="{17E75355-89D7-4230-B940-F84B1321FA87}"/>
              </a:ext>
            </a:extLst>
          </p:cNvPr>
          <p:cNvSpPr>
            <a:spLocks noGrp="1"/>
          </p:cNvSpPr>
          <p:nvPr>
            <p:ph sz="quarter" idx="16"/>
          </p:nvPr>
        </p:nvSpPr>
        <p:spPr/>
        <p:txBody>
          <a:bodyPr/>
          <a:lstStyle/>
          <a:p>
            <a:pPr>
              <a:buSzPct val="100000"/>
            </a:pPr>
            <a:r>
              <a:rPr lang="en-US" altLang="en-US" sz="2600" dirty="0"/>
              <a:t>The mathematical equation for computing required sales to obtain target net income is:</a:t>
            </a:r>
          </a:p>
          <a:p>
            <a:pPr>
              <a:buSzPct val="100000"/>
            </a:pPr>
            <a:r>
              <a:rPr lang="en-US" altLang="en-US" sz="2600" dirty="0"/>
              <a:t>Required sales =</a:t>
            </a:r>
          </a:p>
          <a:p>
            <a:pPr marL="339725" lvl="1" indent="-339725">
              <a:buClr>
                <a:schemeClr val="tx1"/>
              </a:buClr>
              <a:buNone/>
            </a:pPr>
            <a:r>
              <a:rPr lang="en-US" altLang="en-US" sz="2600" dirty="0">
                <a:solidFill>
                  <a:schemeClr val="accent2"/>
                </a:solidFill>
              </a:rPr>
              <a:t>a.</a:t>
            </a:r>
            <a:r>
              <a:rPr lang="en-US" altLang="en-US" sz="2600" dirty="0"/>
              <a:t> Variable costs + Target net income</a:t>
            </a:r>
          </a:p>
          <a:p>
            <a:pPr marL="339725" lvl="1" indent="-339725">
              <a:buClr>
                <a:schemeClr val="tx1"/>
              </a:buClr>
              <a:buNone/>
            </a:pPr>
            <a:r>
              <a:rPr lang="en-US" altLang="en-US" sz="2600" dirty="0">
                <a:solidFill>
                  <a:schemeClr val="accent2"/>
                </a:solidFill>
              </a:rPr>
              <a:t>b.</a:t>
            </a:r>
            <a:r>
              <a:rPr lang="en-US" altLang="en-US" sz="2600" dirty="0"/>
              <a:t> Variable costs + Fixed costs + Target net income</a:t>
            </a:r>
          </a:p>
          <a:p>
            <a:pPr marL="339725" lvl="1" indent="-339725">
              <a:buClr>
                <a:schemeClr val="tx1"/>
              </a:buClr>
              <a:buNone/>
            </a:pPr>
            <a:r>
              <a:rPr lang="en-US" altLang="en-US" sz="2600" dirty="0">
                <a:solidFill>
                  <a:schemeClr val="accent2"/>
                </a:solidFill>
              </a:rPr>
              <a:t>c.</a:t>
            </a:r>
            <a:r>
              <a:rPr lang="en-US" altLang="en-US" sz="2600" dirty="0"/>
              <a:t> Fixed costs + Target net income</a:t>
            </a:r>
          </a:p>
          <a:p>
            <a:pPr marL="339725" lvl="1" indent="-339725">
              <a:buClr>
                <a:schemeClr val="tx1"/>
              </a:buClr>
              <a:buNone/>
            </a:pPr>
            <a:r>
              <a:rPr lang="en-US" altLang="en-US" sz="2600" dirty="0">
                <a:solidFill>
                  <a:schemeClr val="accent2"/>
                </a:solidFill>
              </a:rPr>
              <a:t>d.</a:t>
            </a:r>
            <a:r>
              <a:rPr lang="en-US" altLang="en-US" sz="2600" dirty="0"/>
              <a:t> No correct answer is given </a:t>
            </a:r>
          </a:p>
        </p:txBody>
      </p:sp>
      <p:sp>
        <p:nvSpPr>
          <p:cNvPr id="4" name="Slide Number Placeholder 3">
            <a:extLst>
              <a:ext uri="{FF2B5EF4-FFF2-40B4-BE49-F238E27FC236}">
                <a16:creationId xmlns:a16="http://schemas.microsoft.com/office/drawing/2014/main" id="{6C4400D9-18BC-4582-B09F-8D15AB5D35F6}"/>
              </a:ext>
            </a:extLst>
          </p:cNvPr>
          <p:cNvSpPr>
            <a:spLocks noGrp="1"/>
          </p:cNvSpPr>
          <p:nvPr>
            <p:ph type="sldNum" sz="quarter" idx="10"/>
          </p:nvPr>
        </p:nvSpPr>
        <p:spPr/>
        <p:txBody>
          <a:bodyPr/>
          <a:lstStyle/>
          <a:p>
            <a:fld id="{67B19427-F580-D146-B60E-4CADEE75497F}" type="slidenum">
              <a:rPr lang="en-US" smtClean="0"/>
              <a:pPr/>
              <a:t>70</a:t>
            </a:fld>
            <a:endParaRPr lang="en-US" dirty="0"/>
          </a:p>
        </p:txBody>
      </p:sp>
      <p:sp>
        <p:nvSpPr>
          <p:cNvPr id="5" name="Footer Placeholder 4">
            <a:extLst>
              <a:ext uri="{FF2B5EF4-FFF2-40B4-BE49-F238E27FC236}">
                <a16:creationId xmlns:a16="http://schemas.microsoft.com/office/drawing/2014/main" id="{3AF2CD25-9DC7-4E3D-B444-7A237B976B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548213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871A-0E12-4D30-8DB4-309D70F5535C}"/>
              </a:ext>
            </a:extLst>
          </p:cNvPr>
          <p:cNvSpPr>
            <a:spLocks noGrp="1"/>
          </p:cNvSpPr>
          <p:nvPr>
            <p:ph type="title"/>
          </p:nvPr>
        </p:nvSpPr>
        <p:spPr/>
        <p:txBody>
          <a:bodyPr/>
          <a:lstStyle/>
          <a:p>
            <a:r>
              <a:rPr lang="en-US" b="1" dirty="0">
                <a:solidFill>
                  <a:srgbClr val="006666"/>
                </a:solidFill>
                <a:latin typeface="Calibri" panose="020F0502020204030204" pitchFamily="34" charset="0"/>
                <a:ea typeface="Source Sans Pro" charset="0"/>
                <a:cs typeface="Calibri" panose="020F0502020204030204" pitchFamily="34" charset="0"/>
              </a:rPr>
              <a:t>Target Net Income </a:t>
            </a:r>
            <a:r>
              <a:rPr lang="en-US" sz="2400" dirty="0">
                <a:solidFill>
                  <a:srgbClr val="006666"/>
                </a:solidFill>
                <a:latin typeface="Calibri" panose="020F0502020204030204" pitchFamily="34" charset="0"/>
                <a:ea typeface="Source Sans Pro" charset="0"/>
                <a:cs typeface="Calibri" panose="020F0502020204030204" pitchFamily="34" charset="0"/>
              </a:rPr>
              <a:t>(6 of 6)</a:t>
            </a:r>
            <a:endParaRPr lang="en-US" sz="2400" dirty="0"/>
          </a:p>
        </p:txBody>
      </p:sp>
      <p:sp>
        <p:nvSpPr>
          <p:cNvPr id="3" name="Content Placeholder 2">
            <a:extLst>
              <a:ext uri="{FF2B5EF4-FFF2-40B4-BE49-F238E27FC236}">
                <a16:creationId xmlns:a16="http://schemas.microsoft.com/office/drawing/2014/main" id="{17E75355-89D7-4230-B940-F84B1321FA87}"/>
              </a:ext>
            </a:extLst>
          </p:cNvPr>
          <p:cNvSpPr>
            <a:spLocks noGrp="1"/>
          </p:cNvSpPr>
          <p:nvPr>
            <p:ph sz="quarter" idx="16"/>
          </p:nvPr>
        </p:nvSpPr>
        <p:spPr/>
        <p:txBody>
          <a:bodyPr/>
          <a:lstStyle/>
          <a:p>
            <a:pPr>
              <a:buSzPct val="100000"/>
            </a:pPr>
            <a:r>
              <a:rPr lang="en-US" altLang="en-US" sz="2600" dirty="0"/>
              <a:t>The mathematical equation for computing required sales to obtain target net income is:</a:t>
            </a:r>
          </a:p>
          <a:p>
            <a:pPr>
              <a:buSzPct val="100000"/>
            </a:pPr>
            <a:r>
              <a:rPr lang="en-US" altLang="en-US" sz="2600" dirty="0"/>
              <a:t>Required sales =</a:t>
            </a:r>
          </a:p>
          <a:p>
            <a:pPr marL="339725" lvl="1" indent="-339725">
              <a:buClr>
                <a:schemeClr val="tx1"/>
              </a:buClr>
              <a:buNone/>
            </a:pPr>
            <a:r>
              <a:rPr lang="en-US" altLang="en-US" sz="2600" dirty="0">
                <a:solidFill>
                  <a:schemeClr val="accent2"/>
                </a:solidFill>
              </a:rPr>
              <a:t>a.</a:t>
            </a:r>
            <a:r>
              <a:rPr lang="en-US" altLang="en-US" sz="2600" dirty="0"/>
              <a:t> Variable costs + Target net income</a:t>
            </a:r>
          </a:p>
          <a:p>
            <a:pPr marL="339725" lvl="1" indent="-339725">
              <a:buClr>
                <a:schemeClr val="tx1"/>
              </a:buClr>
              <a:buNone/>
            </a:pPr>
            <a:r>
              <a:rPr lang="en-US" altLang="en-US" sz="2600" dirty="0">
                <a:solidFill>
                  <a:schemeClr val="accent2"/>
                </a:solidFill>
              </a:rPr>
              <a:t>b.</a:t>
            </a:r>
            <a:r>
              <a:rPr lang="en-US" altLang="en-US" sz="2600" dirty="0"/>
              <a:t> Answer: Variable costs + Fixed costs + Target net income</a:t>
            </a:r>
          </a:p>
          <a:p>
            <a:pPr marL="339725" lvl="1" indent="-339725">
              <a:buClr>
                <a:schemeClr val="tx1"/>
              </a:buClr>
              <a:buNone/>
            </a:pPr>
            <a:r>
              <a:rPr lang="en-US" altLang="en-US" sz="2600" dirty="0">
                <a:solidFill>
                  <a:schemeClr val="accent2"/>
                </a:solidFill>
              </a:rPr>
              <a:t>c.</a:t>
            </a:r>
            <a:r>
              <a:rPr lang="en-US" altLang="en-US" sz="2600" dirty="0"/>
              <a:t> Fixed costs + Target net income</a:t>
            </a:r>
          </a:p>
          <a:p>
            <a:pPr marL="339725" lvl="1" indent="-339725">
              <a:buClr>
                <a:schemeClr val="tx1"/>
              </a:buClr>
              <a:buNone/>
            </a:pPr>
            <a:r>
              <a:rPr lang="en-US" altLang="en-US" sz="2600" dirty="0">
                <a:solidFill>
                  <a:schemeClr val="accent2"/>
                </a:solidFill>
              </a:rPr>
              <a:t>d.</a:t>
            </a:r>
            <a:r>
              <a:rPr lang="en-US" altLang="en-US" sz="2600" dirty="0"/>
              <a:t> No correct answer is given </a:t>
            </a:r>
          </a:p>
        </p:txBody>
      </p:sp>
      <p:sp>
        <p:nvSpPr>
          <p:cNvPr id="4" name="Slide Number Placeholder 3">
            <a:extLst>
              <a:ext uri="{FF2B5EF4-FFF2-40B4-BE49-F238E27FC236}">
                <a16:creationId xmlns:a16="http://schemas.microsoft.com/office/drawing/2014/main" id="{6C4400D9-18BC-4582-B09F-8D15AB5D35F6}"/>
              </a:ext>
            </a:extLst>
          </p:cNvPr>
          <p:cNvSpPr>
            <a:spLocks noGrp="1"/>
          </p:cNvSpPr>
          <p:nvPr>
            <p:ph type="sldNum" sz="quarter" idx="10"/>
          </p:nvPr>
        </p:nvSpPr>
        <p:spPr/>
        <p:txBody>
          <a:bodyPr/>
          <a:lstStyle/>
          <a:p>
            <a:fld id="{67B19427-F580-D146-B60E-4CADEE75497F}" type="slidenum">
              <a:rPr lang="en-US" smtClean="0"/>
              <a:pPr/>
              <a:t>71</a:t>
            </a:fld>
            <a:endParaRPr lang="en-US" dirty="0"/>
          </a:p>
        </p:txBody>
      </p:sp>
      <p:sp>
        <p:nvSpPr>
          <p:cNvPr id="5" name="Footer Placeholder 4">
            <a:extLst>
              <a:ext uri="{FF2B5EF4-FFF2-40B4-BE49-F238E27FC236}">
                <a16:creationId xmlns:a16="http://schemas.microsoft.com/office/drawing/2014/main" id="{3AF2CD25-9DC7-4E3D-B444-7A237B976B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396158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DC90-E6AB-4CE9-A7A8-5B87AA431D1D}"/>
              </a:ext>
            </a:extLst>
          </p:cNvPr>
          <p:cNvSpPr>
            <a:spLocks noGrp="1"/>
          </p:cNvSpPr>
          <p:nvPr>
            <p:ph type="title"/>
          </p:nvPr>
        </p:nvSpPr>
        <p:spPr/>
        <p:txBody>
          <a:bodyPr/>
          <a:lstStyle/>
          <a:p>
            <a:r>
              <a:rPr lang="en-US" b="1" dirty="0">
                <a:solidFill>
                  <a:srgbClr val="006666"/>
                </a:solidFill>
                <a:latin typeface="Calibri" panose="020F0502020204030204" pitchFamily="34" charset="0"/>
                <a:ea typeface="Source Sans Pro" charset="0"/>
                <a:cs typeface="Calibri" panose="020F0502020204030204" pitchFamily="34" charset="0"/>
              </a:rPr>
              <a:t>Margin of Safety</a:t>
            </a:r>
            <a:endParaRPr lang="en-US" dirty="0"/>
          </a:p>
        </p:txBody>
      </p:sp>
      <p:sp>
        <p:nvSpPr>
          <p:cNvPr id="3" name="Content Placeholder 2">
            <a:extLst>
              <a:ext uri="{FF2B5EF4-FFF2-40B4-BE49-F238E27FC236}">
                <a16:creationId xmlns:a16="http://schemas.microsoft.com/office/drawing/2014/main" id="{DC10F83C-BE3D-407D-AFA5-BEAE53763484}"/>
              </a:ext>
            </a:extLst>
          </p:cNvPr>
          <p:cNvSpPr>
            <a:spLocks noGrp="1"/>
          </p:cNvSpPr>
          <p:nvPr>
            <p:ph sz="quarter" idx="16"/>
          </p:nvPr>
        </p:nvSpPr>
        <p:spPr>
          <a:xfrm>
            <a:off x="304800" y="1828800"/>
            <a:ext cx="8534400" cy="2133600"/>
          </a:xfrm>
        </p:spPr>
        <p:txBody>
          <a:bodyPr/>
          <a:lstStyle/>
          <a:p>
            <a:pPr marL="292608" indent="-292608">
              <a:buClr>
                <a:schemeClr val="accent2"/>
              </a:buClr>
              <a:buFont typeface="Arial" panose="020B0604020202020204" pitchFamily="34" charset="0"/>
              <a:buChar char="•"/>
            </a:pPr>
            <a:r>
              <a:rPr lang="en-US" altLang="en-US" sz="2400" dirty="0"/>
              <a:t>Difference between </a:t>
            </a:r>
            <a:r>
              <a:rPr lang="en-US" altLang="en-US" sz="2400" b="1" dirty="0"/>
              <a:t>actual or expected sales </a:t>
            </a:r>
            <a:r>
              <a:rPr lang="en-US" altLang="en-US" sz="2400" dirty="0"/>
              <a:t>and sales at </a:t>
            </a:r>
            <a:r>
              <a:rPr lang="en-US" altLang="en-US" sz="2400" b="1" dirty="0"/>
              <a:t>break-even point</a:t>
            </a:r>
          </a:p>
          <a:p>
            <a:pPr marL="292608" indent="-292608">
              <a:buClr>
                <a:schemeClr val="accent2"/>
              </a:buClr>
              <a:buFont typeface="Arial" panose="020B0604020202020204" pitchFamily="34" charset="0"/>
              <a:buChar char="•"/>
            </a:pPr>
            <a:r>
              <a:rPr lang="en-US" altLang="en-US" sz="2400" dirty="0"/>
              <a:t>Measures “cushion” that a particular level of sales provides</a:t>
            </a:r>
          </a:p>
          <a:p>
            <a:pPr marL="292608" indent="-292608">
              <a:buClr>
                <a:schemeClr val="accent2"/>
              </a:buClr>
              <a:buFont typeface="Arial" panose="020B0604020202020204" pitchFamily="34" charset="0"/>
              <a:buChar char="•"/>
            </a:pPr>
            <a:r>
              <a:rPr lang="en-US" altLang="en-US" sz="2400" dirty="0"/>
              <a:t>May be expressed </a:t>
            </a:r>
            <a:r>
              <a:rPr lang="en-US" altLang="en-US" sz="2400" b="1" dirty="0"/>
              <a:t>in dollars or as a ratio</a:t>
            </a:r>
          </a:p>
          <a:p>
            <a:pPr marL="292608" indent="-292608">
              <a:buClr>
                <a:schemeClr val="accent2"/>
              </a:buClr>
              <a:buFont typeface="Arial" panose="020B0604020202020204" pitchFamily="34" charset="0"/>
              <a:buChar char="•"/>
            </a:pPr>
            <a:r>
              <a:rPr lang="en-US" altLang="en-US" sz="2400" dirty="0"/>
              <a:t>Assuming actual/expected sales are $750,000:</a:t>
            </a:r>
            <a:endParaRPr lang="en-US" sz="2400" dirty="0"/>
          </a:p>
        </p:txBody>
      </p:sp>
      <p:graphicFrame>
        <p:nvGraphicFramePr>
          <p:cNvPr id="4" name="Content Placeholder 3" descr="Actual sales (expected) minus break even sales = margin of safety in dollars displayed in red color. Actual sales (expected) of $750,000 minus break even sales of $500,000 = $250,000 margin of safety displayed in red color."/>
          <p:cNvGraphicFramePr>
            <a:graphicFrameLocks noGrp="1" noChangeAspect="1"/>
          </p:cNvGraphicFramePr>
          <p:nvPr>
            <p:ph sz="quarter" idx="18"/>
            <p:extLst>
              <p:ext uri="{D42A27DB-BD31-4B8C-83A1-F6EECF244321}">
                <p14:modId xmlns:p14="http://schemas.microsoft.com/office/powerpoint/2010/main" val="1938685345"/>
              </p:ext>
            </p:extLst>
          </p:nvPr>
        </p:nvGraphicFramePr>
        <p:xfrm>
          <a:off x="844385" y="4210017"/>
          <a:ext cx="7455231" cy="1271750"/>
        </p:xfrm>
        <a:graphic>
          <a:graphicData uri="http://schemas.openxmlformats.org/presentationml/2006/ole">
            <mc:AlternateContent xmlns:mc="http://schemas.openxmlformats.org/markup-compatibility/2006">
              <mc:Choice xmlns:v="urn:schemas-microsoft-com:vml" Requires="v">
                <p:oleObj spid="_x0000_s17455" name="Equation" r:id="rId3" imgW="3797280" imgH="647640" progId="Equation.DSMT4">
                  <p:embed/>
                </p:oleObj>
              </mc:Choice>
              <mc:Fallback>
                <p:oleObj name="Equation" r:id="rId3" imgW="3797280" imgH="647640" progId="Equation.DSMT4">
                  <p:embed/>
                  <p:pic>
                    <p:nvPicPr>
                      <p:cNvPr id="0" name=""/>
                      <p:cNvPicPr/>
                      <p:nvPr/>
                    </p:nvPicPr>
                    <p:blipFill>
                      <a:blip r:embed="rId4"/>
                      <a:stretch>
                        <a:fillRect/>
                      </a:stretch>
                    </p:blipFill>
                    <p:spPr>
                      <a:xfrm>
                        <a:off x="844385" y="4210017"/>
                        <a:ext cx="7455231" cy="1271750"/>
                      </a:xfrm>
                      <a:prstGeom prst="rect">
                        <a:avLst/>
                      </a:prstGeom>
                      <a:ln w="12700">
                        <a:solidFill>
                          <a:schemeClr val="tx1"/>
                        </a:solidFill>
                      </a:ln>
                    </p:spPr>
                  </p:pic>
                </p:oleObj>
              </mc:Fallback>
            </mc:AlternateContent>
          </a:graphicData>
        </a:graphic>
      </p:graphicFrame>
      <p:sp>
        <p:nvSpPr>
          <p:cNvPr id="6" name="Slide Number Placeholder 5">
            <a:extLst>
              <a:ext uri="{FF2B5EF4-FFF2-40B4-BE49-F238E27FC236}">
                <a16:creationId xmlns:a16="http://schemas.microsoft.com/office/drawing/2014/main" id="{6992FBC6-A330-4C7E-9FE3-93BCA19A3819}"/>
              </a:ext>
            </a:extLst>
          </p:cNvPr>
          <p:cNvSpPr>
            <a:spLocks noGrp="1"/>
          </p:cNvSpPr>
          <p:nvPr>
            <p:ph type="sldNum" sz="quarter" idx="10"/>
          </p:nvPr>
        </p:nvSpPr>
        <p:spPr/>
        <p:txBody>
          <a:bodyPr/>
          <a:lstStyle/>
          <a:p>
            <a:fld id="{67B19427-F580-D146-B60E-4CADEE75497F}" type="slidenum">
              <a:rPr lang="en-US" smtClean="0"/>
              <a:pPr/>
              <a:t>72</a:t>
            </a:fld>
            <a:endParaRPr lang="en-US" dirty="0"/>
          </a:p>
        </p:txBody>
      </p:sp>
      <p:sp>
        <p:nvSpPr>
          <p:cNvPr id="7" name="Footer Placeholder 6">
            <a:extLst>
              <a:ext uri="{FF2B5EF4-FFF2-40B4-BE49-F238E27FC236}">
                <a16:creationId xmlns:a16="http://schemas.microsoft.com/office/drawing/2014/main" id="{33A295B5-76F7-4442-8FA7-4584AC6A912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6063658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DC90-E6AB-4CE9-A7A8-5B87AA431D1D}"/>
              </a:ext>
            </a:extLst>
          </p:cNvPr>
          <p:cNvSpPr>
            <a:spLocks noGrp="1"/>
          </p:cNvSpPr>
          <p:nvPr>
            <p:ph type="title"/>
          </p:nvPr>
        </p:nvSpPr>
        <p:spPr/>
        <p:txBody>
          <a:bodyPr/>
          <a:lstStyle/>
          <a:p>
            <a:r>
              <a:rPr lang="en-US" b="1" dirty="0">
                <a:solidFill>
                  <a:srgbClr val="006666"/>
                </a:solidFill>
                <a:latin typeface="Calibri" panose="020F0502020204030204" pitchFamily="34" charset="0"/>
                <a:ea typeface="Source Sans Pro" charset="0"/>
                <a:cs typeface="Calibri" panose="020F0502020204030204" pitchFamily="34" charset="0"/>
              </a:rPr>
              <a:t>Margin of Safety Ratio</a:t>
            </a:r>
            <a:endParaRPr lang="en-US" dirty="0"/>
          </a:p>
        </p:txBody>
      </p:sp>
      <p:sp>
        <p:nvSpPr>
          <p:cNvPr id="3" name="Content Placeholder 2">
            <a:extLst>
              <a:ext uri="{FF2B5EF4-FFF2-40B4-BE49-F238E27FC236}">
                <a16:creationId xmlns:a16="http://schemas.microsoft.com/office/drawing/2014/main" id="{DC10F83C-BE3D-407D-AFA5-BEAE53763484}"/>
              </a:ext>
            </a:extLst>
          </p:cNvPr>
          <p:cNvSpPr>
            <a:spLocks noGrp="1"/>
          </p:cNvSpPr>
          <p:nvPr>
            <p:ph sz="quarter" idx="16"/>
          </p:nvPr>
        </p:nvSpPr>
        <p:spPr>
          <a:xfrm>
            <a:off x="304800" y="1828800"/>
            <a:ext cx="8534400" cy="1659890"/>
          </a:xfrm>
        </p:spPr>
        <p:txBody>
          <a:bodyPr/>
          <a:lstStyle/>
          <a:p>
            <a:pPr marL="292608" indent="-292608">
              <a:buClr>
                <a:schemeClr val="accent2"/>
              </a:buClr>
              <a:buFont typeface="Arial" panose="020B0604020202020204" pitchFamily="34" charset="0"/>
              <a:buChar char="•"/>
            </a:pPr>
            <a:r>
              <a:rPr lang="en-US" altLang="en-US" sz="2400" dirty="0"/>
              <a:t>Computed by dividing margin of safety in dollars by actual (or expected) sales</a:t>
            </a:r>
          </a:p>
          <a:p>
            <a:pPr marL="292608" indent="-292608">
              <a:buClr>
                <a:schemeClr val="accent2"/>
              </a:buClr>
              <a:buFont typeface="Arial" charset="0"/>
              <a:buChar char="•"/>
            </a:pPr>
            <a:r>
              <a:rPr lang="en-US" altLang="en-US" sz="2400" dirty="0"/>
              <a:t>Higher dollars or percentage, greater margin of safety</a:t>
            </a:r>
          </a:p>
          <a:p>
            <a:pPr marL="292608" indent="-292608">
              <a:buClr>
                <a:schemeClr val="accent2"/>
              </a:buClr>
              <a:buFont typeface="Arial" panose="020B0604020202020204" pitchFamily="34" charset="0"/>
              <a:buChar char="•"/>
            </a:pPr>
            <a:r>
              <a:rPr lang="en-US" altLang="en-US" sz="2400" dirty="0"/>
              <a:t>Assuming actual/expected sales are $750,000:</a:t>
            </a:r>
            <a:endParaRPr lang="en-US" sz="2400" dirty="0"/>
          </a:p>
        </p:txBody>
      </p:sp>
      <p:graphicFrame>
        <p:nvGraphicFramePr>
          <p:cNvPr id="4" name="Content Placeholder 3" descr="Margin of safety in dollars divided by actual (expected) sales = margin of safety ratio, displayed in red color. &#10;Margin of safety in dollars of $250,000 divided by actual (expected) sales of $750,000 = 33%, margin of safety ratio, displayed in red color."/>
          <p:cNvGraphicFramePr>
            <a:graphicFrameLocks noGrp="1" noChangeAspect="1"/>
          </p:cNvGraphicFramePr>
          <p:nvPr>
            <p:ph sz="quarter" idx="18"/>
            <p:extLst>
              <p:ext uri="{D42A27DB-BD31-4B8C-83A1-F6EECF244321}">
                <p14:modId xmlns:p14="http://schemas.microsoft.com/office/powerpoint/2010/main" val="2099154668"/>
              </p:ext>
            </p:extLst>
          </p:nvPr>
        </p:nvGraphicFramePr>
        <p:xfrm>
          <a:off x="631061" y="3950527"/>
          <a:ext cx="7821555" cy="1231073"/>
        </p:xfrm>
        <a:graphic>
          <a:graphicData uri="http://schemas.openxmlformats.org/presentationml/2006/ole">
            <mc:AlternateContent xmlns:mc="http://schemas.openxmlformats.org/markup-compatibility/2006">
              <mc:Choice xmlns:v="urn:schemas-microsoft-com:vml" Requires="v">
                <p:oleObj spid="_x0000_s18479" name="Equation" r:id="rId3" imgW="4114800" imgH="647640" progId="Equation.DSMT4">
                  <p:embed/>
                </p:oleObj>
              </mc:Choice>
              <mc:Fallback>
                <p:oleObj name="Equation" r:id="rId3" imgW="4114800" imgH="647640" progId="Equation.DSMT4">
                  <p:embed/>
                  <p:pic>
                    <p:nvPicPr>
                      <p:cNvPr id="0" name=""/>
                      <p:cNvPicPr/>
                      <p:nvPr/>
                    </p:nvPicPr>
                    <p:blipFill>
                      <a:blip r:embed="rId4"/>
                      <a:stretch>
                        <a:fillRect/>
                      </a:stretch>
                    </p:blipFill>
                    <p:spPr>
                      <a:xfrm>
                        <a:off x="631061" y="3950527"/>
                        <a:ext cx="7821555" cy="1231073"/>
                      </a:xfrm>
                      <a:prstGeom prst="rect">
                        <a:avLst/>
                      </a:prstGeom>
                      <a:ln w="12700">
                        <a:solidFill>
                          <a:schemeClr val="tx1"/>
                        </a:solidFill>
                      </a:ln>
                    </p:spPr>
                  </p:pic>
                </p:oleObj>
              </mc:Fallback>
            </mc:AlternateContent>
          </a:graphicData>
        </a:graphic>
      </p:graphicFrame>
      <p:sp>
        <p:nvSpPr>
          <p:cNvPr id="6" name="Slide Number Placeholder 5">
            <a:extLst>
              <a:ext uri="{FF2B5EF4-FFF2-40B4-BE49-F238E27FC236}">
                <a16:creationId xmlns:a16="http://schemas.microsoft.com/office/drawing/2014/main" id="{6992FBC6-A330-4C7E-9FE3-93BCA19A3819}"/>
              </a:ext>
            </a:extLst>
          </p:cNvPr>
          <p:cNvSpPr>
            <a:spLocks noGrp="1"/>
          </p:cNvSpPr>
          <p:nvPr>
            <p:ph type="sldNum" sz="quarter" idx="10"/>
          </p:nvPr>
        </p:nvSpPr>
        <p:spPr/>
        <p:txBody>
          <a:bodyPr/>
          <a:lstStyle/>
          <a:p>
            <a:fld id="{67B19427-F580-D146-B60E-4CADEE75497F}" type="slidenum">
              <a:rPr lang="en-US" smtClean="0"/>
              <a:pPr/>
              <a:t>73</a:t>
            </a:fld>
            <a:endParaRPr lang="en-US" dirty="0"/>
          </a:p>
        </p:txBody>
      </p:sp>
      <p:sp>
        <p:nvSpPr>
          <p:cNvPr id="7" name="Footer Placeholder 6">
            <a:extLst>
              <a:ext uri="{FF2B5EF4-FFF2-40B4-BE49-F238E27FC236}">
                <a16:creationId xmlns:a16="http://schemas.microsoft.com/office/drawing/2014/main" id="{33A295B5-76F7-4442-8FA7-4584AC6A912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407966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27B1-8254-4AEE-A394-94FFC5301FB9}"/>
              </a:ext>
            </a:extLst>
          </p:cNvPr>
          <p:cNvSpPr>
            <a:spLocks noGrp="1"/>
          </p:cNvSpPr>
          <p:nvPr>
            <p:ph type="title"/>
          </p:nvPr>
        </p:nvSpPr>
        <p:spPr/>
        <p:txBody>
          <a:bodyPr>
            <a:normAutofit fontScale="90000"/>
          </a:bodyPr>
          <a:lstStyle/>
          <a:p>
            <a:r>
              <a:rPr lang="en-US" altLang="en-US" b="1" dirty="0">
                <a:solidFill>
                  <a:srgbClr val="006666"/>
                </a:solidFill>
                <a:latin typeface="Calibri" panose="020F0502020204030204" pitchFamily="34" charset="0"/>
                <a:ea typeface="Source Sans Pro" charset="0"/>
                <a:cs typeface="Calibri" panose="020F0502020204030204" pitchFamily="34" charset="0"/>
              </a:rPr>
              <a:t>Do It! 5: </a:t>
            </a:r>
            <a:r>
              <a:rPr lang="en-US" b="1" dirty="0">
                <a:solidFill>
                  <a:srgbClr val="006666"/>
                </a:solidFill>
                <a:latin typeface="Calibri" panose="020F0502020204030204" pitchFamily="34" charset="0"/>
                <a:ea typeface="Source Sans Pro" charset="0"/>
                <a:cs typeface="Calibri" panose="020F0502020204030204" pitchFamily="34" charset="0"/>
              </a:rPr>
              <a:t>Break-Even, Margin of Safety, and Target Net Income </a:t>
            </a:r>
            <a:r>
              <a:rPr lang="en-US" sz="2700" dirty="0">
                <a:solidFill>
                  <a:srgbClr val="006666"/>
                </a:solidFill>
                <a:latin typeface="Calibri" panose="020F0502020204030204" pitchFamily="34" charset="0"/>
                <a:ea typeface="Source Sans Pro" charset="0"/>
                <a:cs typeface="Calibri" panose="020F0502020204030204" pitchFamily="34" charset="0"/>
              </a:rPr>
              <a:t>(1 of 4)</a:t>
            </a:r>
            <a:endParaRPr lang="en-US" sz="2700" dirty="0"/>
          </a:p>
        </p:txBody>
      </p:sp>
      <p:sp>
        <p:nvSpPr>
          <p:cNvPr id="3" name="Content Placeholder 2">
            <a:extLst>
              <a:ext uri="{FF2B5EF4-FFF2-40B4-BE49-F238E27FC236}">
                <a16:creationId xmlns:a16="http://schemas.microsoft.com/office/drawing/2014/main" id="{37408A4E-D196-438A-A06D-E859E201E7C4}"/>
              </a:ext>
            </a:extLst>
          </p:cNvPr>
          <p:cNvSpPr>
            <a:spLocks noGrp="1"/>
          </p:cNvSpPr>
          <p:nvPr>
            <p:ph sz="quarter" idx="16"/>
          </p:nvPr>
        </p:nvSpPr>
        <p:spPr>
          <a:xfrm>
            <a:off x="304800" y="2057400"/>
            <a:ext cx="8534400" cy="4191000"/>
          </a:xfrm>
        </p:spPr>
        <p:txBody>
          <a:bodyPr/>
          <a:lstStyle/>
          <a:p>
            <a:r>
              <a:rPr lang="en-US" sz="2400" dirty="0" err="1">
                <a:latin typeface="+mn-lt"/>
              </a:rPr>
              <a:t>Zootsuit</a:t>
            </a:r>
            <a:r>
              <a:rPr lang="en-US" sz="2400" dirty="0">
                <a:latin typeface="+mn-lt"/>
              </a:rPr>
              <a:t> Inc. makes travel bags that sell for $56 each. For the coming year, management expects fixed costs to total $320,000 and variable costs to be $42 per unit. Compute the following: </a:t>
            </a:r>
          </a:p>
          <a:p>
            <a:pPr marL="285750" lvl="1" indent="-285750">
              <a:spcBef>
                <a:spcPts val="1000"/>
              </a:spcBef>
              <a:buClr>
                <a:schemeClr val="accent2"/>
              </a:buClr>
              <a:buNone/>
            </a:pPr>
            <a:r>
              <a:rPr lang="en-US" dirty="0">
                <a:solidFill>
                  <a:schemeClr val="accent2"/>
                </a:solidFill>
              </a:rPr>
              <a:t>a.</a:t>
            </a:r>
            <a:r>
              <a:rPr lang="en-US" dirty="0"/>
              <a:t> Break-even point in dollars using the contribution margin (C</a:t>
            </a:r>
            <a:r>
              <a:rPr lang="en-US" sz="100" dirty="0"/>
              <a:t> </a:t>
            </a:r>
            <a:r>
              <a:rPr lang="en-US" dirty="0"/>
              <a:t>M) ratio</a:t>
            </a:r>
          </a:p>
          <a:p>
            <a:pPr marL="285750" lvl="1" indent="-285750">
              <a:spcBef>
                <a:spcPts val="1000"/>
              </a:spcBef>
              <a:buClr>
                <a:schemeClr val="accent2"/>
              </a:buClr>
              <a:buNone/>
            </a:pPr>
            <a:r>
              <a:rPr lang="en-US" dirty="0">
                <a:solidFill>
                  <a:schemeClr val="accent2"/>
                </a:solidFill>
              </a:rPr>
              <a:t>b.</a:t>
            </a:r>
            <a:r>
              <a:rPr lang="en-US" dirty="0"/>
              <a:t> Margin of safety and margin of safety ratio assuming actual sales are $1,382,400</a:t>
            </a:r>
          </a:p>
          <a:p>
            <a:pPr marL="285750" lvl="1" indent="-285750">
              <a:spcBef>
                <a:spcPts val="1000"/>
              </a:spcBef>
              <a:buClr>
                <a:schemeClr val="accent2"/>
              </a:buClr>
              <a:buNone/>
            </a:pPr>
            <a:r>
              <a:rPr lang="en-US" dirty="0">
                <a:solidFill>
                  <a:schemeClr val="accent2"/>
                </a:solidFill>
              </a:rPr>
              <a:t>c.</a:t>
            </a:r>
            <a:r>
              <a:rPr lang="en-US" dirty="0"/>
              <a:t> Sales dollars required to earn net income of $410,000</a:t>
            </a:r>
          </a:p>
        </p:txBody>
      </p:sp>
      <p:sp>
        <p:nvSpPr>
          <p:cNvPr id="4" name="Slide Number Placeholder 3">
            <a:extLst>
              <a:ext uri="{FF2B5EF4-FFF2-40B4-BE49-F238E27FC236}">
                <a16:creationId xmlns:a16="http://schemas.microsoft.com/office/drawing/2014/main" id="{7EEBDA89-6AD9-497E-BE82-C020794F55DA}"/>
              </a:ext>
            </a:extLst>
          </p:cNvPr>
          <p:cNvSpPr>
            <a:spLocks noGrp="1"/>
          </p:cNvSpPr>
          <p:nvPr>
            <p:ph type="sldNum" sz="quarter" idx="10"/>
          </p:nvPr>
        </p:nvSpPr>
        <p:spPr/>
        <p:txBody>
          <a:bodyPr/>
          <a:lstStyle/>
          <a:p>
            <a:fld id="{67B19427-F580-D146-B60E-4CADEE75497F}" type="slidenum">
              <a:rPr lang="en-US" smtClean="0"/>
              <a:pPr/>
              <a:t>74</a:t>
            </a:fld>
            <a:endParaRPr lang="en-US" dirty="0"/>
          </a:p>
        </p:txBody>
      </p:sp>
      <p:sp>
        <p:nvSpPr>
          <p:cNvPr id="5" name="Footer Placeholder 4">
            <a:extLst>
              <a:ext uri="{FF2B5EF4-FFF2-40B4-BE49-F238E27FC236}">
                <a16:creationId xmlns:a16="http://schemas.microsoft.com/office/drawing/2014/main" id="{4F4564BF-B9A2-458B-B06A-5E0DAFB260C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4926566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3C1A6-C6C5-4883-B96A-601A46255F7E}"/>
              </a:ext>
            </a:extLst>
          </p:cNvPr>
          <p:cNvSpPr>
            <a:spLocks noGrp="1"/>
          </p:cNvSpPr>
          <p:nvPr>
            <p:ph type="title"/>
          </p:nvPr>
        </p:nvSpPr>
        <p:spPr/>
        <p:txBody>
          <a:bodyPr>
            <a:normAutofit fontScale="90000"/>
          </a:bodyPr>
          <a:lstStyle/>
          <a:p>
            <a:r>
              <a:rPr lang="en-US" altLang="en-US" b="1" dirty="0">
                <a:solidFill>
                  <a:srgbClr val="006666"/>
                </a:solidFill>
                <a:latin typeface="Calibri" panose="020F0502020204030204" pitchFamily="34" charset="0"/>
                <a:ea typeface="Source Sans Pro" charset="0"/>
                <a:cs typeface="Calibri" panose="020F0502020204030204" pitchFamily="34" charset="0"/>
              </a:rPr>
              <a:t>Do It! 5: </a:t>
            </a:r>
            <a:r>
              <a:rPr lang="en-US" b="1" dirty="0">
                <a:solidFill>
                  <a:srgbClr val="006666"/>
                </a:solidFill>
                <a:latin typeface="Calibri" panose="020F0502020204030204" pitchFamily="34" charset="0"/>
                <a:ea typeface="Source Sans Pro" charset="0"/>
                <a:cs typeface="Calibri" panose="020F0502020204030204" pitchFamily="34" charset="0"/>
              </a:rPr>
              <a:t>Break-Even, Margin of Safety, and Target Net Income </a:t>
            </a:r>
            <a:r>
              <a:rPr lang="en-US" sz="2700" dirty="0">
                <a:solidFill>
                  <a:srgbClr val="006666"/>
                </a:solidFill>
                <a:latin typeface="Calibri" panose="020F0502020204030204" pitchFamily="34" charset="0"/>
                <a:ea typeface="Source Sans Pro" charset="0"/>
                <a:cs typeface="Calibri" panose="020F0502020204030204" pitchFamily="34" charset="0"/>
              </a:rPr>
              <a:t>(2 of 4)</a:t>
            </a:r>
            <a:endParaRPr lang="en-US" dirty="0"/>
          </a:p>
        </p:txBody>
      </p:sp>
      <p:sp>
        <p:nvSpPr>
          <p:cNvPr id="3" name="Content Placeholder 2">
            <a:extLst>
              <a:ext uri="{FF2B5EF4-FFF2-40B4-BE49-F238E27FC236}">
                <a16:creationId xmlns:a16="http://schemas.microsoft.com/office/drawing/2014/main" id="{EB613FB1-9F34-4BC6-877B-D5ED74854F9E}"/>
              </a:ext>
            </a:extLst>
          </p:cNvPr>
          <p:cNvSpPr>
            <a:spLocks noGrp="1"/>
          </p:cNvSpPr>
          <p:nvPr>
            <p:ph sz="quarter" idx="16"/>
          </p:nvPr>
        </p:nvSpPr>
        <p:spPr>
          <a:xfrm>
            <a:off x="304800" y="1983398"/>
            <a:ext cx="8534400" cy="1445602"/>
          </a:xfrm>
        </p:spPr>
        <p:txBody>
          <a:bodyPr/>
          <a:lstStyle/>
          <a:p>
            <a:r>
              <a:rPr lang="en-US" sz="2400" dirty="0" err="1"/>
              <a:t>Zootsuit</a:t>
            </a:r>
            <a:r>
              <a:rPr lang="en-US" sz="2400" dirty="0"/>
              <a:t> Inc. makes travel bags that sell for $56 each. For the coming year, management expects fixed costs to total $320,000 and variable costs to be $42 per unit. </a:t>
            </a:r>
            <a:r>
              <a:rPr lang="en-US" sz="2400" b="1" dirty="0"/>
              <a:t>Compute the break-even point in dollars using the contribution margin (C</a:t>
            </a:r>
            <a:r>
              <a:rPr lang="en-US" sz="100" b="1" dirty="0"/>
              <a:t> </a:t>
            </a:r>
            <a:r>
              <a:rPr lang="en-US" sz="2400" b="1" dirty="0"/>
              <a:t>M) ratio</a:t>
            </a:r>
            <a:r>
              <a:rPr lang="en-US" sz="2400" dirty="0"/>
              <a:t>.</a:t>
            </a:r>
          </a:p>
        </p:txBody>
      </p:sp>
      <p:sp>
        <p:nvSpPr>
          <p:cNvPr id="4" name="Content Placeholder 3">
            <a:extLst>
              <a:ext uri="{FF2B5EF4-FFF2-40B4-BE49-F238E27FC236}">
                <a16:creationId xmlns:a16="http://schemas.microsoft.com/office/drawing/2014/main" id="{510FA56A-FC0D-4C9E-83C3-3015AB8FB026}"/>
              </a:ext>
            </a:extLst>
          </p:cNvPr>
          <p:cNvSpPr>
            <a:spLocks noGrp="1"/>
          </p:cNvSpPr>
          <p:nvPr>
            <p:ph sz="quarter" idx="17"/>
          </p:nvPr>
        </p:nvSpPr>
        <p:spPr>
          <a:xfrm>
            <a:off x="304800" y="3582802"/>
            <a:ext cx="3581400" cy="382058"/>
          </a:xfrm>
        </p:spPr>
        <p:txBody>
          <a:bodyPr/>
          <a:lstStyle/>
          <a:p>
            <a:r>
              <a:rPr lang="en-US" sz="2400" dirty="0"/>
              <a:t>Contribution margin ratio =</a:t>
            </a:r>
          </a:p>
        </p:txBody>
      </p:sp>
      <p:sp>
        <p:nvSpPr>
          <p:cNvPr id="5" name="Content Placeholder 4">
            <a:extLst>
              <a:ext uri="{FF2B5EF4-FFF2-40B4-BE49-F238E27FC236}">
                <a16:creationId xmlns:a16="http://schemas.microsoft.com/office/drawing/2014/main" id="{21B42C1D-8775-43C7-8A7D-2ED194C23ECD}"/>
              </a:ext>
            </a:extLst>
          </p:cNvPr>
          <p:cNvSpPr>
            <a:spLocks noGrp="1"/>
          </p:cNvSpPr>
          <p:nvPr>
            <p:ph sz="quarter" idx="18"/>
          </p:nvPr>
        </p:nvSpPr>
        <p:spPr>
          <a:xfrm>
            <a:off x="3894667" y="3581400"/>
            <a:ext cx="3344333" cy="382058"/>
          </a:xfrm>
        </p:spPr>
        <p:txBody>
          <a:bodyPr/>
          <a:lstStyle/>
          <a:p>
            <a:r>
              <a:rPr lang="en-US" sz="2400" dirty="0"/>
              <a:t>[($56 − $42) ÷ $56] = </a:t>
            </a:r>
            <a:r>
              <a:rPr lang="en-US" sz="2400" b="1" dirty="0"/>
              <a:t>25%</a:t>
            </a:r>
            <a:endParaRPr lang="en-US" sz="2400" dirty="0"/>
          </a:p>
        </p:txBody>
      </p:sp>
      <p:sp>
        <p:nvSpPr>
          <p:cNvPr id="6" name="Content Placeholder 5">
            <a:extLst>
              <a:ext uri="{FF2B5EF4-FFF2-40B4-BE49-F238E27FC236}">
                <a16:creationId xmlns:a16="http://schemas.microsoft.com/office/drawing/2014/main" id="{00BD9188-AAFF-4D3C-8DB3-409ECC526738}"/>
              </a:ext>
            </a:extLst>
          </p:cNvPr>
          <p:cNvSpPr>
            <a:spLocks noGrp="1"/>
          </p:cNvSpPr>
          <p:nvPr>
            <p:ph sz="quarter" idx="19"/>
          </p:nvPr>
        </p:nvSpPr>
        <p:spPr>
          <a:xfrm>
            <a:off x="304800" y="4041060"/>
            <a:ext cx="3733800" cy="412751"/>
          </a:xfrm>
        </p:spPr>
        <p:txBody>
          <a:bodyPr/>
          <a:lstStyle/>
          <a:p>
            <a:r>
              <a:rPr lang="en-US" sz="2400" dirty="0"/>
              <a:t>Break-even sales in dollars =</a:t>
            </a:r>
          </a:p>
        </p:txBody>
      </p:sp>
      <p:sp>
        <p:nvSpPr>
          <p:cNvPr id="7" name="Content Placeholder 6">
            <a:extLst>
              <a:ext uri="{FF2B5EF4-FFF2-40B4-BE49-F238E27FC236}">
                <a16:creationId xmlns:a16="http://schemas.microsoft.com/office/drawing/2014/main" id="{332BAB10-631C-4CC0-809A-4E991A05FCEC}"/>
              </a:ext>
            </a:extLst>
          </p:cNvPr>
          <p:cNvSpPr>
            <a:spLocks noGrp="1"/>
          </p:cNvSpPr>
          <p:nvPr>
            <p:ph sz="quarter" idx="20"/>
          </p:nvPr>
        </p:nvSpPr>
        <p:spPr>
          <a:xfrm>
            <a:off x="4023852" y="4041060"/>
            <a:ext cx="3886200" cy="382058"/>
          </a:xfrm>
        </p:spPr>
        <p:txBody>
          <a:bodyPr/>
          <a:lstStyle/>
          <a:p>
            <a:r>
              <a:rPr lang="en-US" sz="2400" dirty="0"/>
              <a:t>$320,000 ÷ 25% = </a:t>
            </a:r>
            <a:r>
              <a:rPr lang="en-US" sz="2400" b="1" dirty="0"/>
              <a:t>$1,280,000</a:t>
            </a:r>
            <a:endParaRPr lang="en-US" sz="2400" dirty="0"/>
          </a:p>
        </p:txBody>
      </p:sp>
      <p:sp>
        <p:nvSpPr>
          <p:cNvPr id="10" name="Slide Number Placeholder 9">
            <a:extLst>
              <a:ext uri="{FF2B5EF4-FFF2-40B4-BE49-F238E27FC236}">
                <a16:creationId xmlns:a16="http://schemas.microsoft.com/office/drawing/2014/main" id="{5E28D5B0-7CFA-4218-900E-E3A4A34021F0}"/>
              </a:ext>
            </a:extLst>
          </p:cNvPr>
          <p:cNvSpPr>
            <a:spLocks noGrp="1"/>
          </p:cNvSpPr>
          <p:nvPr>
            <p:ph type="sldNum" sz="quarter" idx="10"/>
          </p:nvPr>
        </p:nvSpPr>
        <p:spPr/>
        <p:txBody>
          <a:bodyPr/>
          <a:lstStyle/>
          <a:p>
            <a:fld id="{67B19427-F580-D146-B60E-4CADEE75497F}" type="slidenum">
              <a:rPr lang="en-US" smtClean="0"/>
              <a:pPr/>
              <a:t>75</a:t>
            </a:fld>
            <a:endParaRPr lang="en-US" dirty="0"/>
          </a:p>
        </p:txBody>
      </p:sp>
      <p:sp>
        <p:nvSpPr>
          <p:cNvPr id="11" name="Footer Placeholder 10">
            <a:extLst>
              <a:ext uri="{FF2B5EF4-FFF2-40B4-BE49-F238E27FC236}">
                <a16:creationId xmlns:a16="http://schemas.microsoft.com/office/drawing/2014/main" id="{AE3EABC5-3727-4A6C-8590-956642EBA80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64747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3C1A6-C6C5-4883-B96A-601A46255F7E}"/>
              </a:ext>
            </a:extLst>
          </p:cNvPr>
          <p:cNvSpPr>
            <a:spLocks noGrp="1"/>
          </p:cNvSpPr>
          <p:nvPr>
            <p:ph type="title"/>
          </p:nvPr>
        </p:nvSpPr>
        <p:spPr/>
        <p:txBody>
          <a:bodyPr>
            <a:normAutofit fontScale="90000"/>
          </a:bodyPr>
          <a:lstStyle/>
          <a:p>
            <a:r>
              <a:rPr lang="en-US" altLang="en-US" b="1" dirty="0">
                <a:solidFill>
                  <a:srgbClr val="006666"/>
                </a:solidFill>
                <a:latin typeface="Calibri" panose="020F0502020204030204" pitchFamily="34" charset="0"/>
                <a:ea typeface="Source Sans Pro" charset="0"/>
                <a:cs typeface="Calibri" panose="020F0502020204030204" pitchFamily="34" charset="0"/>
              </a:rPr>
              <a:t>Do It! 5: </a:t>
            </a:r>
            <a:r>
              <a:rPr lang="en-US" b="1" dirty="0">
                <a:solidFill>
                  <a:srgbClr val="006666"/>
                </a:solidFill>
                <a:latin typeface="Calibri" panose="020F0502020204030204" pitchFamily="34" charset="0"/>
                <a:ea typeface="Source Sans Pro" charset="0"/>
                <a:cs typeface="Calibri" panose="020F0502020204030204" pitchFamily="34" charset="0"/>
              </a:rPr>
              <a:t>Break-Even, Margin of Safety, and Target Net Income </a:t>
            </a:r>
            <a:r>
              <a:rPr lang="en-US" sz="2700" dirty="0">
                <a:solidFill>
                  <a:srgbClr val="006666"/>
                </a:solidFill>
                <a:latin typeface="Calibri" panose="020F0502020204030204" pitchFamily="34" charset="0"/>
                <a:ea typeface="Source Sans Pro" charset="0"/>
                <a:cs typeface="Calibri" panose="020F0502020204030204" pitchFamily="34" charset="0"/>
              </a:rPr>
              <a:t>(3 of 4)</a:t>
            </a:r>
            <a:endParaRPr lang="en-US" dirty="0"/>
          </a:p>
        </p:txBody>
      </p:sp>
      <p:sp>
        <p:nvSpPr>
          <p:cNvPr id="3" name="Content Placeholder 2">
            <a:extLst>
              <a:ext uri="{FF2B5EF4-FFF2-40B4-BE49-F238E27FC236}">
                <a16:creationId xmlns:a16="http://schemas.microsoft.com/office/drawing/2014/main" id="{EB613FB1-9F34-4BC6-877B-D5ED74854F9E}"/>
              </a:ext>
            </a:extLst>
          </p:cNvPr>
          <p:cNvSpPr>
            <a:spLocks noGrp="1"/>
          </p:cNvSpPr>
          <p:nvPr>
            <p:ph sz="quarter" idx="16"/>
          </p:nvPr>
        </p:nvSpPr>
        <p:spPr>
          <a:xfrm>
            <a:off x="304800" y="1830998"/>
            <a:ext cx="8534400" cy="1902802"/>
          </a:xfrm>
        </p:spPr>
        <p:txBody>
          <a:bodyPr/>
          <a:lstStyle/>
          <a:p>
            <a:r>
              <a:rPr lang="en-US" sz="2400" dirty="0" err="1"/>
              <a:t>Zootsuit</a:t>
            </a:r>
            <a:r>
              <a:rPr lang="en-US" sz="2400" dirty="0"/>
              <a:t> Inc. makes travel bags that sell for $56 each. For the coming year, management expects fixed costs to total $320,000 and variable costs to be $42 per unit. </a:t>
            </a:r>
            <a:r>
              <a:rPr lang="en-US" sz="2400" b="1" dirty="0"/>
              <a:t>Compute the margin of safety and margin of safety ratio assuming actual sales are $1,382,400</a:t>
            </a:r>
            <a:r>
              <a:rPr lang="en-US" sz="2400" dirty="0"/>
              <a:t>.</a:t>
            </a:r>
          </a:p>
        </p:txBody>
      </p:sp>
      <p:sp>
        <p:nvSpPr>
          <p:cNvPr id="4" name="Content Placeholder 3">
            <a:extLst>
              <a:ext uri="{FF2B5EF4-FFF2-40B4-BE49-F238E27FC236}">
                <a16:creationId xmlns:a16="http://schemas.microsoft.com/office/drawing/2014/main" id="{510FA56A-FC0D-4C9E-83C3-3015AB8FB026}"/>
              </a:ext>
            </a:extLst>
          </p:cNvPr>
          <p:cNvSpPr>
            <a:spLocks noGrp="1"/>
          </p:cNvSpPr>
          <p:nvPr>
            <p:ph sz="quarter" idx="17"/>
          </p:nvPr>
        </p:nvSpPr>
        <p:spPr>
          <a:xfrm>
            <a:off x="304800" y="3947652"/>
            <a:ext cx="2438400" cy="382058"/>
          </a:xfrm>
        </p:spPr>
        <p:txBody>
          <a:bodyPr/>
          <a:lstStyle/>
          <a:p>
            <a:r>
              <a:rPr lang="en-US" sz="2400" dirty="0"/>
              <a:t>Margin of safety =</a:t>
            </a:r>
          </a:p>
        </p:txBody>
      </p:sp>
      <p:sp>
        <p:nvSpPr>
          <p:cNvPr id="5" name="Content Placeholder 4">
            <a:extLst>
              <a:ext uri="{FF2B5EF4-FFF2-40B4-BE49-F238E27FC236}">
                <a16:creationId xmlns:a16="http://schemas.microsoft.com/office/drawing/2014/main" id="{21B42C1D-8775-43C7-8A7D-2ED194C23ECD}"/>
              </a:ext>
            </a:extLst>
          </p:cNvPr>
          <p:cNvSpPr>
            <a:spLocks noGrp="1"/>
          </p:cNvSpPr>
          <p:nvPr>
            <p:ph sz="quarter" idx="18"/>
          </p:nvPr>
        </p:nvSpPr>
        <p:spPr>
          <a:xfrm>
            <a:off x="2789904" y="3947652"/>
            <a:ext cx="4868333" cy="382058"/>
          </a:xfrm>
        </p:spPr>
        <p:txBody>
          <a:bodyPr/>
          <a:lstStyle/>
          <a:p>
            <a:r>
              <a:rPr lang="en-US" sz="2400" dirty="0"/>
              <a:t>$1,382,400 − $1,280,000 = </a:t>
            </a:r>
            <a:r>
              <a:rPr lang="en-US" sz="2400" b="1" dirty="0"/>
              <a:t>$102,400</a:t>
            </a:r>
            <a:endParaRPr lang="en-US" sz="2400" dirty="0"/>
          </a:p>
        </p:txBody>
      </p:sp>
      <p:sp>
        <p:nvSpPr>
          <p:cNvPr id="6" name="Content Placeholder 5">
            <a:extLst>
              <a:ext uri="{FF2B5EF4-FFF2-40B4-BE49-F238E27FC236}">
                <a16:creationId xmlns:a16="http://schemas.microsoft.com/office/drawing/2014/main" id="{00BD9188-AAFF-4D3C-8DB3-409ECC526738}"/>
              </a:ext>
            </a:extLst>
          </p:cNvPr>
          <p:cNvSpPr>
            <a:spLocks noGrp="1"/>
          </p:cNvSpPr>
          <p:nvPr>
            <p:ph sz="quarter" idx="19"/>
          </p:nvPr>
        </p:nvSpPr>
        <p:spPr>
          <a:xfrm>
            <a:off x="304800" y="4419806"/>
            <a:ext cx="3086100" cy="382058"/>
          </a:xfrm>
        </p:spPr>
        <p:txBody>
          <a:bodyPr/>
          <a:lstStyle/>
          <a:p>
            <a:r>
              <a:rPr lang="en-US" sz="2400" dirty="0"/>
              <a:t>Margin of safety ratio =</a:t>
            </a:r>
          </a:p>
        </p:txBody>
      </p:sp>
      <p:sp>
        <p:nvSpPr>
          <p:cNvPr id="7" name="Content Placeholder 6">
            <a:extLst>
              <a:ext uri="{FF2B5EF4-FFF2-40B4-BE49-F238E27FC236}">
                <a16:creationId xmlns:a16="http://schemas.microsoft.com/office/drawing/2014/main" id="{332BAB10-631C-4CC0-809A-4E991A05FCEC}"/>
              </a:ext>
            </a:extLst>
          </p:cNvPr>
          <p:cNvSpPr>
            <a:spLocks noGrp="1"/>
          </p:cNvSpPr>
          <p:nvPr>
            <p:ph sz="quarter" idx="20"/>
          </p:nvPr>
        </p:nvSpPr>
        <p:spPr>
          <a:xfrm>
            <a:off x="3384756" y="4419805"/>
            <a:ext cx="4739148" cy="382058"/>
          </a:xfrm>
        </p:spPr>
        <p:txBody>
          <a:bodyPr/>
          <a:lstStyle/>
          <a:p>
            <a:r>
              <a:rPr lang="en-US" sz="2400" dirty="0"/>
              <a:t>$102,400 ÷ $1,382,400 = </a:t>
            </a:r>
            <a:r>
              <a:rPr lang="en-US" sz="2400" b="1" dirty="0"/>
              <a:t>7.4%</a:t>
            </a:r>
            <a:endParaRPr lang="en-US" sz="2400" dirty="0"/>
          </a:p>
        </p:txBody>
      </p:sp>
      <p:sp>
        <p:nvSpPr>
          <p:cNvPr id="10" name="Slide Number Placeholder 9">
            <a:extLst>
              <a:ext uri="{FF2B5EF4-FFF2-40B4-BE49-F238E27FC236}">
                <a16:creationId xmlns:a16="http://schemas.microsoft.com/office/drawing/2014/main" id="{5E28D5B0-7CFA-4218-900E-E3A4A34021F0}"/>
              </a:ext>
            </a:extLst>
          </p:cNvPr>
          <p:cNvSpPr>
            <a:spLocks noGrp="1"/>
          </p:cNvSpPr>
          <p:nvPr>
            <p:ph type="sldNum" sz="quarter" idx="10"/>
          </p:nvPr>
        </p:nvSpPr>
        <p:spPr/>
        <p:txBody>
          <a:bodyPr/>
          <a:lstStyle/>
          <a:p>
            <a:fld id="{67B19427-F580-D146-B60E-4CADEE75497F}" type="slidenum">
              <a:rPr lang="en-US" smtClean="0"/>
              <a:pPr/>
              <a:t>76</a:t>
            </a:fld>
            <a:endParaRPr lang="en-US" dirty="0"/>
          </a:p>
        </p:txBody>
      </p:sp>
      <p:sp>
        <p:nvSpPr>
          <p:cNvPr id="11" name="Footer Placeholder 10">
            <a:extLst>
              <a:ext uri="{FF2B5EF4-FFF2-40B4-BE49-F238E27FC236}">
                <a16:creationId xmlns:a16="http://schemas.microsoft.com/office/drawing/2014/main" id="{AE3EABC5-3727-4A6C-8590-956642EBA80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6024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3C1A6-C6C5-4883-B96A-601A46255F7E}"/>
              </a:ext>
            </a:extLst>
          </p:cNvPr>
          <p:cNvSpPr>
            <a:spLocks noGrp="1"/>
          </p:cNvSpPr>
          <p:nvPr>
            <p:ph type="title"/>
          </p:nvPr>
        </p:nvSpPr>
        <p:spPr/>
        <p:txBody>
          <a:bodyPr>
            <a:normAutofit fontScale="90000"/>
          </a:bodyPr>
          <a:lstStyle/>
          <a:p>
            <a:r>
              <a:rPr lang="en-US" altLang="en-US" b="1" dirty="0">
                <a:solidFill>
                  <a:srgbClr val="006666"/>
                </a:solidFill>
                <a:latin typeface="Calibri" panose="020F0502020204030204" pitchFamily="34" charset="0"/>
                <a:ea typeface="Source Sans Pro" charset="0"/>
                <a:cs typeface="Calibri" panose="020F0502020204030204" pitchFamily="34" charset="0"/>
              </a:rPr>
              <a:t>Do It! 5: </a:t>
            </a:r>
            <a:r>
              <a:rPr lang="en-US" b="1" dirty="0">
                <a:solidFill>
                  <a:srgbClr val="006666"/>
                </a:solidFill>
                <a:latin typeface="Calibri" panose="020F0502020204030204" pitchFamily="34" charset="0"/>
                <a:ea typeface="Source Sans Pro" charset="0"/>
                <a:cs typeface="Calibri" panose="020F0502020204030204" pitchFamily="34" charset="0"/>
              </a:rPr>
              <a:t>Break-Even, Margin of Safety, and Target Net Income </a:t>
            </a:r>
            <a:r>
              <a:rPr lang="en-US" sz="2700" dirty="0">
                <a:solidFill>
                  <a:srgbClr val="006666"/>
                </a:solidFill>
                <a:latin typeface="Calibri" panose="020F0502020204030204" pitchFamily="34" charset="0"/>
                <a:ea typeface="Source Sans Pro" charset="0"/>
                <a:cs typeface="Calibri" panose="020F0502020204030204" pitchFamily="34" charset="0"/>
              </a:rPr>
              <a:t>(4 of 4)</a:t>
            </a:r>
            <a:endParaRPr lang="en-US" dirty="0"/>
          </a:p>
        </p:txBody>
      </p:sp>
      <p:sp>
        <p:nvSpPr>
          <p:cNvPr id="3" name="Content Placeholder 2">
            <a:extLst>
              <a:ext uri="{FF2B5EF4-FFF2-40B4-BE49-F238E27FC236}">
                <a16:creationId xmlns:a16="http://schemas.microsoft.com/office/drawing/2014/main" id="{EB613FB1-9F34-4BC6-877B-D5ED74854F9E}"/>
              </a:ext>
            </a:extLst>
          </p:cNvPr>
          <p:cNvSpPr>
            <a:spLocks noGrp="1"/>
          </p:cNvSpPr>
          <p:nvPr>
            <p:ph sz="quarter" idx="16"/>
          </p:nvPr>
        </p:nvSpPr>
        <p:spPr>
          <a:xfrm>
            <a:off x="304800" y="1907198"/>
            <a:ext cx="8534400" cy="1521802"/>
          </a:xfrm>
        </p:spPr>
        <p:txBody>
          <a:bodyPr/>
          <a:lstStyle/>
          <a:p>
            <a:r>
              <a:rPr lang="en-US" sz="2400" dirty="0" err="1"/>
              <a:t>Zootsuit</a:t>
            </a:r>
            <a:r>
              <a:rPr lang="en-US" sz="2400" dirty="0"/>
              <a:t> Inc. makes travel bags that sell for $56 each. For the coming year, management expects fixed costs to total $320,000 and variable costs to be $42 per unit. </a:t>
            </a:r>
            <a:r>
              <a:rPr lang="en-US" sz="2400" b="1" dirty="0"/>
              <a:t>Compute the sales dollars required to earn net income of $410,000</a:t>
            </a:r>
            <a:r>
              <a:rPr lang="en-US" sz="2400" dirty="0"/>
              <a:t>.</a:t>
            </a:r>
          </a:p>
        </p:txBody>
      </p:sp>
      <p:sp>
        <p:nvSpPr>
          <p:cNvPr id="4" name="Content Placeholder 3">
            <a:extLst>
              <a:ext uri="{FF2B5EF4-FFF2-40B4-BE49-F238E27FC236}">
                <a16:creationId xmlns:a16="http://schemas.microsoft.com/office/drawing/2014/main" id="{510FA56A-FC0D-4C9E-83C3-3015AB8FB026}"/>
              </a:ext>
            </a:extLst>
          </p:cNvPr>
          <p:cNvSpPr>
            <a:spLocks noGrp="1"/>
          </p:cNvSpPr>
          <p:nvPr>
            <p:ph sz="quarter" idx="17"/>
          </p:nvPr>
        </p:nvSpPr>
        <p:spPr>
          <a:xfrm>
            <a:off x="304800" y="3808942"/>
            <a:ext cx="2286000" cy="382058"/>
          </a:xfrm>
        </p:spPr>
        <p:txBody>
          <a:bodyPr/>
          <a:lstStyle/>
          <a:p>
            <a:r>
              <a:rPr lang="en-US" sz="2400" dirty="0"/>
              <a:t>Sales in dollars =</a:t>
            </a:r>
          </a:p>
        </p:txBody>
      </p:sp>
      <p:sp>
        <p:nvSpPr>
          <p:cNvPr id="5" name="Content Placeholder 4">
            <a:extLst>
              <a:ext uri="{FF2B5EF4-FFF2-40B4-BE49-F238E27FC236}">
                <a16:creationId xmlns:a16="http://schemas.microsoft.com/office/drawing/2014/main" id="{21B42C1D-8775-43C7-8A7D-2ED194C23ECD}"/>
              </a:ext>
            </a:extLst>
          </p:cNvPr>
          <p:cNvSpPr>
            <a:spLocks noGrp="1"/>
          </p:cNvSpPr>
          <p:nvPr>
            <p:ph sz="quarter" idx="18"/>
          </p:nvPr>
        </p:nvSpPr>
        <p:spPr>
          <a:xfrm>
            <a:off x="2590800" y="3808942"/>
            <a:ext cx="5973096" cy="382058"/>
          </a:xfrm>
        </p:spPr>
        <p:txBody>
          <a:bodyPr/>
          <a:lstStyle/>
          <a:p>
            <a:r>
              <a:rPr lang="en-US" sz="2400" dirty="0"/>
              <a:t>($320,000 + $410,000) ÷ 25% = </a:t>
            </a:r>
            <a:r>
              <a:rPr lang="en-US" sz="2400" b="1" dirty="0"/>
              <a:t>$2,920,000</a:t>
            </a:r>
            <a:endParaRPr lang="en-US" sz="2400" dirty="0"/>
          </a:p>
        </p:txBody>
      </p:sp>
      <p:sp>
        <p:nvSpPr>
          <p:cNvPr id="10" name="Slide Number Placeholder 9">
            <a:extLst>
              <a:ext uri="{FF2B5EF4-FFF2-40B4-BE49-F238E27FC236}">
                <a16:creationId xmlns:a16="http://schemas.microsoft.com/office/drawing/2014/main" id="{5E28D5B0-7CFA-4218-900E-E3A4A34021F0}"/>
              </a:ext>
            </a:extLst>
          </p:cNvPr>
          <p:cNvSpPr>
            <a:spLocks noGrp="1"/>
          </p:cNvSpPr>
          <p:nvPr>
            <p:ph type="sldNum" sz="quarter" idx="10"/>
          </p:nvPr>
        </p:nvSpPr>
        <p:spPr/>
        <p:txBody>
          <a:bodyPr/>
          <a:lstStyle/>
          <a:p>
            <a:fld id="{67B19427-F580-D146-B60E-4CADEE75497F}" type="slidenum">
              <a:rPr lang="en-US" smtClean="0"/>
              <a:pPr/>
              <a:t>77</a:t>
            </a:fld>
            <a:endParaRPr lang="en-US" dirty="0"/>
          </a:p>
        </p:txBody>
      </p:sp>
      <p:sp>
        <p:nvSpPr>
          <p:cNvPr id="11" name="Footer Placeholder 10">
            <a:extLst>
              <a:ext uri="{FF2B5EF4-FFF2-40B4-BE49-F238E27FC236}">
                <a16:creationId xmlns:a16="http://schemas.microsoft.com/office/drawing/2014/main" id="{AE3EABC5-3727-4A6C-8590-956642EBA80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3155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86E2D-6EE2-4F0F-BFE4-293A747B34E9}"/>
              </a:ext>
            </a:extLst>
          </p:cNvPr>
          <p:cNvSpPr>
            <a:spLocks noGrp="1"/>
          </p:cNvSpPr>
          <p:nvPr>
            <p:ph type="title"/>
          </p:nvPr>
        </p:nvSpPr>
        <p:spPr/>
        <p:txBody>
          <a:bodyPr>
            <a:normAutofit fontScale="90000"/>
          </a:bodyPr>
          <a:lstStyle/>
          <a:p>
            <a:r>
              <a:rPr lang="en-US" altLang="en-US" b="1" dirty="0">
                <a:latin typeface="Calibri" panose="020F0502020204030204" pitchFamily="34" charset="0"/>
                <a:ea typeface="Source Sans Pro" charset="0"/>
                <a:cs typeface="Calibri" panose="020F0502020204030204" pitchFamily="34" charset="0"/>
              </a:rPr>
              <a:t>Appendix 22A: Regression Analysis </a:t>
            </a:r>
            <a:r>
              <a:rPr lang="en-US" altLang="en-US" sz="2700" dirty="0">
                <a:latin typeface="Calibri" panose="020F0502020204030204" pitchFamily="34" charset="0"/>
                <a:ea typeface="Source Sans Pro" charset="0"/>
                <a:cs typeface="Calibri" panose="020F0502020204030204" pitchFamily="34" charset="0"/>
              </a:rPr>
              <a:t>(1 of 8)</a:t>
            </a:r>
            <a:endParaRPr lang="en-US" sz="2700" dirty="0"/>
          </a:p>
        </p:txBody>
      </p:sp>
      <p:sp>
        <p:nvSpPr>
          <p:cNvPr id="3" name="Content Placeholder 2">
            <a:extLst>
              <a:ext uri="{FF2B5EF4-FFF2-40B4-BE49-F238E27FC236}">
                <a16:creationId xmlns:a16="http://schemas.microsoft.com/office/drawing/2014/main" id="{2B3DE4FC-0070-4FF9-AB70-446C405E7CE1}"/>
              </a:ext>
            </a:extLst>
          </p:cNvPr>
          <p:cNvSpPr>
            <a:spLocks noGrp="1"/>
          </p:cNvSpPr>
          <p:nvPr>
            <p:ph sz="quarter" idx="16"/>
          </p:nvPr>
        </p:nvSpPr>
        <p:spPr/>
        <p:txBody>
          <a:bodyPr/>
          <a:lstStyle/>
          <a:p>
            <a:pPr>
              <a:buSzPct val="80000"/>
            </a:pPr>
            <a:r>
              <a:rPr lang="en-US" sz="2400" dirty="0"/>
              <a:t>While the high-low method works well, a weakness is that it employs only a few data points and ignores the rest.</a:t>
            </a:r>
          </a:p>
          <a:p>
            <a:r>
              <a:rPr lang="en-US" sz="2400" dirty="0"/>
              <a:t>If those two data points are representative of the entire data set, then the high-low method provides reasonable results.</a:t>
            </a:r>
          </a:p>
          <a:p>
            <a:r>
              <a:rPr lang="en-US" sz="2400" dirty="0"/>
              <a:t>If the high and low data points are not representative of the rest of the data set, then the results are misleading.</a:t>
            </a:r>
          </a:p>
        </p:txBody>
      </p:sp>
      <p:sp>
        <p:nvSpPr>
          <p:cNvPr id="4" name="Slide Number Placeholder 3">
            <a:extLst>
              <a:ext uri="{FF2B5EF4-FFF2-40B4-BE49-F238E27FC236}">
                <a16:creationId xmlns:a16="http://schemas.microsoft.com/office/drawing/2014/main" id="{0E2D25B6-8BA2-4159-91E2-30133BC3B128}"/>
              </a:ext>
            </a:extLst>
          </p:cNvPr>
          <p:cNvSpPr>
            <a:spLocks noGrp="1"/>
          </p:cNvSpPr>
          <p:nvPr>
            <p:ph type="sldNum" sz="quarter" idx="10"/>
          </p:nvPr>
        </p:nvSpPr>
        <p:spPr/>
        <p:txBody>
          <a:bodyPr/>
          <a:lstStyle/>
          <a:p>
            <a:fld id="{67B19427-F580-D146-B60E-4CADEE75497F}" type="slidenum">
              <a:rPr lang="en-US" smtClean="0"/>
              <a:pPr/>
              <a:t>78</a:t>
            </a:fld>
            <a:endParaRPr lang="en-US" dirty="0"/>
          </a:p>
        </p:txBody>
      </p:sp>
      <p:sp>
        <p:nvSpPr>
          <p:cNvPr id="5" name="Footer Placeholder 4">
            <a:extLst>
              <a:ext uri="{FF2B5EF4-FFF2-40B4-BE49-F238E27FC236}">
                <a16:creationId xmlns:a16="http://schemas.microsoft.com/office/drawing/2014/main" id="{B360B5AC-FC3D-4648-A606-4CA9829B3FC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5119493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B4F6-5965-477D-BA75-461862BE80EC}"/>
              </a:ext>
            </a:extLst>
          </p:cNvPr>
          <p:cNvSpPr>
            <a:spLocks noGrp="1"/>
          </p:cNvSpPr>
          <p:nvPr>
            <p:ph type="title"/>
          </p:nvPr>
        </p:nvSpPr>
        <p:spPr/>
        <p:txBody>
          <a:bodyPr>
            <a:normAutofit fontScale="90000"/>
          </a:bodyPr>
          <a:lstStyle/>
          <a:p>
            <a:r>
              <a:rPr lang="en-US" altLang="en-US" b="1" dirty="0">
                <a:latin typeface="Calibri" panose="020F0502020204030204" pitchFamily="34" charset="0"/>
                <a:ea typeface="Source Sans Pro" charset="0"/>
                <a:cs typeface="Calibri" panose="020F0502020204030204" pitchFamily="34" charset="0"/>
              </a:rPr>
              <a:t>Appendix 22A: Regression Analysis </a:t>
            </a:r>
            <a:r>
              <a:rPr lang="en-US" altLang="en-US" sz="2700" dirty="0">
                <a:latin typeface="Calibri" panose="020F0502020204030204" pitchFamily="34" charset="0"/>
                <a:ea typeface="Source Sans Pro" charset="0"/>
                <a:cs typeface="Calibri" panose="020F0502020204030204" pitchFamily="34" charset="0"/>
              </a:rPr>
              <a:t>(2 of 8)</a:t>
            </a:r>
            <a:endParaRPr lang="en-US" dirty="0"/>
          </a:p>
        </p:txBody>
      </p:sp>
      <p:sp>
        <p:nvSpPr>
          <p:cNvPr id="3" name="Content Placeholder 2">
            <a:extLst>
              <a:ext uri="{FF2B5EF4-FFF2-40B4-BE49-F238E27FC236}">
                <a16:creationId xmlns:a16="http://schemas.microsoft.com/office/drawing/2014/main" id="{BCD5A2B9-C0A5-4563-B052-D04EFE5B9950}"/>
              </a:ext>
            </a:extLst>
          </p:cNvPr>
          <p:cNvSpPr>
            <a:spLocks noGrp="1"/>
          </p:cNvSpPr>
          <p:nvPr>
            <p:ph sz="quarter" idx="16"/>
          </p:nvPr>
        </p:nvSpPr>
        <p:spPr>
          <a:xfrm>
            <a:off x="304800" y="1828800"/>
            <a:ext cx="8534400" cy="838200"/>
          </a:xfrm>
        </p:spPr>
        <p:txBody>
          <a:bodyPr/>
          <a:lstStyle/>
          <a:p>
            <a:r>
              <a:rPr lang="en-US" sz="2400" dirty="0"/>
              <a:t>While the high-low method works well, a weakness is that it employs only a few data points and ignores the rest.</a:t>
            </a:r>
          </a:p>
        </p:txBody>
      </p:sp>
      <p:pic>
        <p:nvPicPr>
          <p:cNvPr id="8" name="Content Placeholder 7" descr="A graph displays a scatter plot for metro transit company. It plots cost versus miles driven. The points plotted in the graph are (20,000, 30,000), (30,000, 40,000), (35,000, 50,000), (40,000, 48,000), (42,000, 60,000), (45,000, 65,000). A red line connects the points, (0, 10,000), (20,000, 30,000), (30,000, 40,000), and (45,000, 65,000). The points (20,000, 30,000), and (45,000, 65,000) are highlighted.&#10;">
            <a:extLst>
              <a:ext uri="{FF2B5EF4-FFF2-40B4-BE49-F238E27FC236}">
                <a16:creationId xmlns:a16="http://schemas.microsoft.com/office/drawing/2014/main" id="{F9016BE5-97DB-4C50-A610-1B419D750C2C}"/>
              </a:ext>
            </a:extLst>
          </p:cNvPr>
          <p:cNvPicPr>
            <a:picLocks noGrp="1" noChangeAspect="1"/>
          </p:cNvPicPr>
          <p:nvPr>
            <p:ph sz="quarter" idx="17"/>
          </p:nvPr>
        </p:nvPicPr>
        <p:blipFill>
          <a:blip r:embed="rId2"/>
          <a:stretch>
            <a:fillRect/>
          </a:stretch>
        </p:blipFill>
        <p:spPr>
          <a:xfrm>
            <a:off x="1506436" y="2743200"/>
            <a:ext cx="6131128" cy="3505200"/>
          </a:xfrm>
          <a:prstGeom prst="rect">
            <a:avLst/>
          </a:prstGeom>
        </p:spPr>
      </p:pic>
      <p:sp>
        <p:nvSpPr>
          <p:cNvPr id="6" name="Slide Number Placeholder 5">
            <a:extLst>
              <a:ext uri="{FF2B5EF4-FFF2-40B4-BE49-F238E27FC236}">
                <a16:creationId xmlns:a16="http://schemas.microsoft.com/office/drawing/2014/main" id="{527F6DF5-C6A9-4B1A-9F89-CFFF18AA6ED6}"/>
              </a:ext>
            </a:extLst>
          </p:cNvPr>
          <p:cNvSpPr>
            <a:spLocks noGrp="1"/>
          </p:cNvSpPr>
          <p:nvPr>
            <p:ph type="sldNum" sz="quarter" idx="10"/>
          </p:nvPr>
        </p:nvSpPr>
        <p:spPr/>
        <p:txBody>
          <a:bodyPr/>
          <a:lstStyle/>
          <a:p>
            <a:fld id="{67B19427-F580-D146-B60E-4CADEE75497F}" type="slidenum">
              <a:rPr lang="en-US" smtClean="0"/>
              <a:pPr/>
              <a:t>79</a:t>
            </a:fld>
            <a:endParaRPr lang="en-US" dirty="0"/>
          </a:p>
        </p:txBody>
      </p:sp>
      <p:sp>
        <p:nvSpPr>
          <p:cNvPr id="7" name="Footer Placeholder 6">
            <a:extLst>
              <a:ext uri="{FF2B5EF4-FFF2-40B4-BE49-F238E27FC236}">
                <a16:creationId xmlns:a16="http://schemas.microsoft.com/office/drawing/2014/main" id="{BA0FBBE5-7C82-417F-A5BC-C6AD802B267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84786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53A96-4BEE-4290-9C65-6352440A5B8A}"/>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Variable Costs </a:t>
            </a:r>
            <a:r>
              <a:rPr lang="en-US" sz="2400" dirty="0">
                <a:latin typeface="Calibri" panose="020F0502020204030204" pitchFamily="34" charset="0"/>
                <a:ea typeface="Source Sans Pro" charset="0"/>
                <a:cs typeface="Calibri" panose="020F0502020204030204" pitchFamily="34" charset="0"/>
              </a:rPr>
              <a:t>(3 of 4)</a:t>
            </a:r>
            <a:endParaRPr lang="en-US" dirty="0"/>
          </a:p>
        </p:txBody>
      </p:sp>
      <p:sp>
        <p:nvSpPr>
          <p:cNvPr id="3" name="Content Placeholder 2">
            <a:extLst>
              <a:ext uri="{FF2B5EF4-FFF2-40B4-BE49-F238E27FC236}">
                <a16:creationId xmlns:a16="http://schemas.microsoft.com/office/drawing/2014/main" id="{4519B852-4439-40EC-9F58-33B31CB3DE37}"/>
              </a:ext>
            </a:extLst>
          </p:cNvPr>
          <p:cNvSpPr>
            <a:spLocks noGrp="1"/>
          </p:cNvSpPr>
          <p:nvPr>
            <p:ph sz="quarter" idx="16"/>
          </p:nvPr>
        </p:nvSpPr>
        <p:spPr>
          <a:xfrm>
            <a:off x="304800" y="1828800"/>
            <a:ext cx="5410200" cy="4343400"/>
          </a:xfrm>
        </p:spPr>
        <p:txBody>
          <a:bodyPr/>
          <a:lstStyle/>
          <a:p>
            <a:pPr>
              <a:buClr>
                <a:schemeClr val="accent2"/>
              </a:buClr>
            </a:pPr>
            <a:r>
              <a:rPr lang="en-US" sz="2200" b="1" dirty="0">
                <a:ea typeface="Calibri" panose="020F0502020204030204" pitchFamily="34" charset="0"/>
                <a:cs typeface="Calibri" panose="020F0502020204030204" pitchFamily="34" charset="0"/>
              </a:rPr>
              <a:t>Illustration: </a:t>
            </a:r>
            <a:r>
              <a:rPr lang="en-US" sz="2200" dirty="0">
                <a:ea typeface="Calibri" panose="020F0502020204030204" pitchFamily="34" charset="0"/>
                <a:cs typeface="Calibri" panose="020F0502020204030204" pitchFamily="34" charset="0"/>
              </a:rPr>
              <a:t>Damon Company manufactures tablet computers that contain cameras that cost $10. The activity index is the number of tablet computers produced. As Damon manufactures each tablet, the total cost of cameras installed in tablets increases by $10. </a:t>
            </a:r>
            <a:r>
              <a:rPr lang="en-US" altLang="en-US" sz="2200" b="1" dirty="0">
                <a:ea typeface="Calibri" panose="020F0502020204030204" pitchFamily="34" charset="0"/>
                <a:cs typeface="Calibri" panose="020F0502020204030204" pitchFamily="34" charset="0"/>
              </a:rPr>
              <a:t>As part (b) </a:t>
            </a:r>
            <a:r>
              <a:rPr lang="en-US" altLang="en-US" sz="2200" dirty="0">
                <a:ea typeface="Calibri" panose="020F0502020204030204" pitchFamily="34" charset="0"/>
                <a:cs typeface="Calibri" panose="020F0502020204030204" pitchFamily="34" charset="0"/>
              </a:rPr>
              <a:t>of </a:t>
            </a:r>
            <a:r>
              <a:rPr lang="en-US" altLang="en-US" sz="2200" b="1" dirty="0">
                <a:solidFill>
                  <a:srgbClr val="006666"/>
                </a:solidFill>
                <a:ea typeface="Calibri" panose="020F0502020204030204" pitchFamily="34" charset="0"/>
                <a:cs typeface="Calibri" panose="020F0502020204030204" pitchFamily="34" charset="0"/>
              </a:rPr>
              <a:t>Illustration 22.1 </a:t>
            </a:r>
            <a:r>
              <a:rPr lang="en-US" altLang="en-US" sz="2200" dirty="0">
                <a:ea typeface="Calibri" panose="020F0502020204030204" pitchFamily="34" charset="0"/>
                <a:cs typeface="Calibri" panose="020F0502020204030204" pitchFamily="34" charset="0"/>
              </a:rPr>
              <a:t>shows, the unit cost of $10 for the camera is the same whether Damon produces 2,000 or 10,000 tablets.</a:t>
            </a:r>
            <a:endParaRPr lang="en-US" sz="2200" dirty="0"/>
          </a:p>
        </p:txBody>
      </p:sp>
      <p:pic>
        <p:nvPicPr>
          <p:cNvPr id="9" name="Content Placeholder 8" descr="A graph of variable costs per unit plots costs per unit versus tablet computers produced in thousands. The graph draws a parallel line to x on 10.">
            <a:extLst>
              <a:ext uri="{FF2B5EF4-FFF2-40B4-BE49-F238E27FC236}">
                <a16:creationId xmlns:a16="http://schemas.microsoft.com/office/drawing/2014/main" id="{EF9C38A5-119C-49AC-AA33-F2139E360D04}"/>
              </a:ext>
            </a:extLst>
          </p:cNvPr>
          <p:cNvPicPr>
            <a:picLocks noGrp="1" noChangeAspect="1"/>
          </p:cNvPicPr>
          <p:nvPr>
            <p:ph sz="quarter" idx="17"/>
          </p:nvPr>
        </p:nvPicPr>
        <p:blipFill>
          <a:blip r:embed="rId2"/>
          <a:stretch>
            <a:fillRect/>
          </a:stretch>
        </p:blipFill>
        <p:spPr>
          <a:xfrm>
            <a:off x="5943600" y="1854419"/>
            <a:ext cx="2782031" cy="3023946"/>
          </a:xfrm>
          <a:prstGeom prst="rect">
            <a:avLst/>
          </a:prstGeom>
        </p:spPr>
      </p:pic>
      <p:sp>
        <p:nvSpPr>
          <p:cNvPr id="5" name="Slide Number Placeholder 4">
            <a:extLst>
              <a:ext uri="{FF2B5EF4-FFF2-40B4-BE49-F238E27FC236}">
                <a16:creationId xmlns:a16="http://schemas.microsoft.com/office/drawing/2014/main" id="{FB03BA68-9601-4C2B-B8C6-0AB405843E31}"/>
              </a:ext>
            </a:extLst>
          </p:cNvPr>
          <p:cNvSpPr>
            <a:spLocks noGrp="1"/>
          </p:cNvSpPr>
          <p:nvPr>
            <p:ph type="sldNum" sz="quarter" idx="10"/>
          </p:nvPr>
        </p:nvSpPr>
        <p:spPr/>
        <p:txBody>
          <a:bodyPr/>
          <a:lstStyle/>
          <a:p>
            <a:fld id="{67B19427-F580-D146-B60E-4CADEE75497F}" type="slidenum">
              <a:rPr lang="en-US" smtClean="0"/>
              <a:pPr/>
              <a:t>8</a:t>
            </a:fld>
            <a:endParaRPr lang="en-US" dirty="0"/>
          </a:p>
        </p:txBody>
      </p:sp>
      <p:sp>
        <p:nvSpPr>
          <p:cNvPr id="6" name="Footer Placeholder 5">
            <a:extLst>
              <a:ext uri="{FF2B5EF4-FFF2-40B4-BE49-F238E27FC236}">
                <a16:creationId xmlns:a16="http://schemas.microsoft.com/office/drawing/2014/main" id="{4589E696-57D6-40E9-91F7-D7025AB6E8A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6946337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497F-BC72-42A5-8919-7F74957F2BC0}"/>
              </a:ext>
            </a:extLst>
          </p:cNvPr>
          <p:cNvSpPr>
            <a:spLocks noGrp="1"/>
          </p:cNvSpPr>
          <p:nvPr>
            <p:ph type="title"/>
          </p:nvPr>
        </p:nvSpPr>
        <p:spPr>
          <a:xfrm>
            <a:off x="304800" y="762001"/>
            <a:ext cx="8534400" cy="533399"/>
          </a:xfrm>
        </p:spPr>
        <p:txBody>
          <a:bodyPr>
            <a:normAutofit fontScale="90000"/>
          </a:bodyPr>
          <a:lstStyle/>
          <a:p>
            <a:r>
              <a:rPr lang="en-US" altLang="en-US" b="1" dirty="0">
                <a:latin typeface="Calibri" panose="020F0502020204030204" pitchFamily="34" charset="0"/>
                <a:ea typeface="Source Sans Pro" charset="0"/>
                <a:cs typeface="Calibri" panose="020F0502020204030204" pitchFamily="34" charset="0"/>
              </a:rPr>
              <a:t>Appendix 22A: Regression Analysis </a:t>
            </a:r>
            <a:r>
              <a:rPr lang="en-US" altLang="en-US" sz="2700" dirty="0">
                <a:latin typeface="Calibri" panose="020F0502020204030204" pitchFamily="34" charset="0"/>
                <a:ea typeface="Source Sans Pro" charset="0"/>
                <a:cs typeface="Calibri" panose="020F0502020204030204" pitchFamily="34" charset="0"/>
              </a:rPr>
              <a:t>(3 of 8)</a:t>
            </a:r>
            <a:endParaRPr lang="en-US" dirty="0"/>
          </a:p>
        </p:txBody>
      </p:sp>
      <p:sp>
        <p:nvSpPr>
          <p:cNvPr id="3" name="Content Placeholder 2">
            <a:extLst>
              <a:ext uri="{FF2B5EF4-FFF2-40B4-BE49-F238E27FC236}">
                <a16:creationId xmlns:a16="http://schemas.microsoft.com/office/drawing/2014/main" id="{F2A1F440-F6D1-4FA5-BD52-D9FE682AB35D}"/>
              </a:ext>
            </a:extLst>
          </p:cNvPr>
          <p:cNvSpPr>
            <a:spLocks noGrp="1"/>
          </p:cNvSpPr>
          <p:nvPr>
            <p:ph sz="quarter" idx="16"/>
          </p:nvPr>
        </p:nvSpPr>
        <p:spPr>
          <a:xfrm>
            <a:off x="304800" y="1325300"/>
            <a:ext cx="8525932" cy="685800"/>
          </a:xfrm>
        </p:spPr>
        <p:txBody>
          <a:bodyPr/>
          <a:lstStyle/>
          <a:p>
            <a:r>
              <a:rPr lang="en-US" sz="2200" b="1" dirty="0"/>
              <a:t>Illustration: </a:t>
            </a:r>
            <a:r>
              <a:rPr lang="en-US" sz="2200" dirty="0"/>
              <a:t>Assume that Hanson Trucking Company has 12 months of maintenance cost data, as shown.</a:t>
            </a:r>
          </a:p>
        </p:txBody>
      </p:sp>
      <p:graphicFrame>
        <p:nvGraphicFramePr>
          <p:cNvPr id="8" name="Content Placeholder 7" descr="Table is accessible to screenreaders">
            <a:extLst>
              <a:ext uri="{FF2B5EF4-FFF2-40B4-BE49-F238E27FC236}">
                <a16:creationId xmlns:a16="http://schemas.microsoft.com/office/drawing/2014/main" id="{37644225-65CD-48F4-A062-2C23A51EEF53}"/>
              </a:ext>
            </a:extLst>
          </p:cNvPr>
          <p:cNvGraphicFramePr>
            <a:graphicFrameLocks noGrp="1"/>
          </p:cNvGraphicFramePr>
          <p:nvPr>
            <p:ph sz="quarter" idx="17"/>
            <p:extLst>
              <p:ext uri="{D42A27DB-BD31-4B8C-83A1-F6EECF244321}">
                <p14:modId xmlns:p14="http://schemas.microsoft.com/office/powerpoint/2010/main" val="3191390874"/>
              </p:ext>
            </p:extLst>
          </p:nvPr>
        </p:nvGraphicFramePr>
        <p:xfrm>
          <a:off x="304800" y="2045825"/>
          <a:ext cx="8525934" cy="2976033"/>
        </p:xfrm>
        <a:graphic>
          <a:graphicData uri="http://schemas.openxmlformats.org/drawingml/2006/table">
            <a:tbl>
              <a:tblPr firstRow="1" bandRow="1">
                <a:tableStyleId>{2D5ABB26-0587-4C30-8999-92F81FD0307C}</a:tableStyleId>
              </a:tblPr>
              <a:tblGrid>
                <a:gridCol w="1420989">
                  <a:extLst>
                    <a:ext uri="{9D8B030D-6E8A-4147-A177-3AD203B41FA5}">
                      <a16:colId xmlns:a16="http://schemas.microsoft.com/office/drawing/2014/main" val="4211313919"/>
                    </a:ext>
                  </a:extLst>
                </a:gridCol>
                <a:gridCol w="1420989">
                  <a:extLst>
                    <a:ext uri="{9D8B030D-6E8A-4147-A177-3AD203B41FA5}">
                      <a16:colId xmlns:a16="http://schemas.microsoft.com/office/drawing/2014/main" val="1877738481"/>
                    </a:ext>
                  </a:extLst>
                </a:gridCol>
                <a:gridCol w="1420989">
                  <a:extLst>
                    <a:ext uri="{9D8B030D-6E8A-4147-A177-3AD203B41FA5}">
                      <a16:colId xmlns:a16="http://schemas.microsoft.com/office/drawing/2014/main" val="4088320400"/>
                    </a:ext>
                  </a:extLst>
                </a:gridCol>
                <a:gridCol w="1420989">
                  <a:extLst>
                    <a:ext uri="{9D8B030D-6E8A-4147-A177-3AD203B41FA5}">
                      <a16:colId xmlns:a16="http://schemas.microsoft.com/office/drawing/2014/main" val="2004296584"/>
                    </a:ext>
                  </a:extLst>
                </a:gridCol>
                <a:gridCol w="1420989">
                  <a:extLst>
                    <a:ext uri="{9D8B030D-6E8A-4147-A177-3AD203B41FA5}">
                      <a16:colId xmlns:a16="http://schemas.microsoft.com/office/drawing/2014/main" val="1875121854"/>
                    </a:ext>
                  </a:extLst>
                </a:gridCol>
                <a:gridCol w="1420989">
                  <a:extLst>
                    <a:ext uri="{9D8B030D-6E8A-4147-A177-3AD203B41FA5}">
                      <a16:colId xmlns:a16="http://schemas.microsoft.com/office/drawing/2014/main" val="3879386402"/>
                    </a:ext>
                  </a:extLst>
                </a:gridCol>
              </a:tblGrid>
              <a:tr h="393700">
                <a:tc>
                  <a:txBody>
                    <a:bodyPr/>
                    <a:lstStyle/>
                    <a:p>
                      <a:pPr algn="ctr" fontAlgn="b"/>
                      <a:r>
                        <a:rPr lang="en-US" sz="2000" b="1" i="0" u="none" strike="noStrike" dirty="0">
                          <a:solidFill>
                            <a:srgbClr val="000000"/>
                          </a:solidFill>
                          <a:effectLst/>
                          <a:latin typeface="+mn-lt"/>
                        </a:rPr>
                        <a:t>Month</a:t>
                      </a:r>
                    </a:p>
                  </a:txBody>
                  <a:tcPr marL="4233" marR="4233" marT="423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1" i="0" u="none" strike="noStrike" dirty="0">
                          <a:solidFill>
                            <a:srgbClr val="000000"/>
                          </a:solidFill>
                          <a:effectLst/>
                          <a:latin typeface="+mn-lt"/>
                        </a:rPr>
                        <a:t>Miles</a:t>
                      </a:r>
                    </a:p>
                    <a:p>
                      <a:pPr algn="ctr" fontAlgn="b"/>
                      <a:r>
                        <a:rPr lang="en-US" sz="2000" b="1" i="0" u="none" strike="noStrike" dirty="0">
                          <a:solidFill>
                            <a:srgbClr val="000000"/>
                          </a:solidFill>
                          <a:effectLst/>
                          <a:latin typeface="+mn-lt"/>
                        </a:rPr>
                        <a:t>Driven</a:t>
                      </a:r>
                    </a:p>
                  </a:txBody>
                  <a:tcPr marL="4233" marR="4233"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1" i="0" u="none" strike="noStrike" dirty="0">
                          <a:solidFill>
                            <a:srgbClr val="000000"/>
                          </a:solidFill>
                          <a:effectLst/>
                          <a:latin typeface="+mn-lt"/>
                        </a:rPr>
                        <a:t>Total </a:t>
                      </a:r>
                    </a:p>
                    <a:p>
                      <a:pPr algn="ctr" fontAlgn="b"/>
                      <a:r>
                        <a:rPr lang="en-US" sz="2000" b="1" i="0" u="none" strike="noStrike" dirty="0">
                          <a:solidFill>
                            <a:srgbClr val="000000"/>
                          </a:solidFill>
                          <a:effectLst/>
                          <a:latin typeface="+mn-lt"/>
                        </a:rPr>
                        <a:t>Cost</a:t>
                      </a:r>
                    </a:p>
                  </a:txBody>
                  <a:tcPr marL="4233" marR="4233"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1" i="0" u="none" strike="noStrike" dirty="0">
                          <a:solidFill>
                            <a:srgbClr val="000000"/>
                          </a:solidFill>
                          <a:effectLst/>
                          <a:latin typeface="+mn-lt"/>
                        </a:rPr>
                        <a:t>Month</a:t>
                      </a:r>
                    </a:p>
                  </a:txBody>
                  <a:tcPr marL="4233" marR="4233"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1" i="0" u="none" strike="noStrike" dirty="0">
                          <a:solidFill>
                            <a:srgbClr val="000000"/>
                          </a:solidFill>
                          <a:effectLst/>
                          <a:latin typeface="+mn-lt"/>
                        </a:rPr>
                        <a:t>Miles</a:t>
                      </a:r>
                    </a:p>
                    <a:p>
                      <a:pPr algn="ctr" fontAlgn="b"/>
                      <a:r>
                        <a:rPr lang="en-US" sz="2000" b="1" i="0" u="none" strike="noStrike" dirty="0">
                          <a:solidFill>
                            <a:srgbClr val="000000"/>
                          </a:solidFill>
                          <a:effectLst/>
                          <a:latin typeface="+mn-lt"/>
                        </a:rPr>
                        <a:t>Driven</a:t>
                      </a:r>
                    </a:p>
                  </a:txBody>
                  <a:tcPr marL="4233" marR="4233"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1" i="0" u="none" strike="noStrike" dirty="0">
                          <a:solidFill>
                            <a:srgbClr val="000000"/>
                          </a:solidFill>
                          <a:effectLst/>
                          <a:latin typeface="+mn-lt"/>
                        </a:rPr>
                        <a:t>Total </a:t>
                      </a:r>
                    </a:p>
                    <a:p>
                      <a:pPr algn="ctr" fontAlgn="b"/>
                      <a:r>
                        <a:rPr lang="en-US" sz="2000" b="1" i="0" u="none" strike="noStrike" dirty="0">
                          <a:solidFill>
                            <a:srgbClr val="000000"/>
                          </a:solidFill>
                          <a:effectLst/>
                          <a:latin typeface="+mn-lt"/>
                        </a:rPr>
                        <a:t>Cost</a:t>
                      </a:r>
                    </a:p>
                  </a:txBody>
                  <a:tcPr marL="4233" marR="4233" marT="423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45449108"/>
                  </a:ext>
                </a:extLst>
              </a:tr>
              <a:tr h="393700">
                <a:tc>
                  <a:txBody>
                    <a:bodyPr/>
                    <a:lstStyle/>
                    <a:p>
                      <a:pPr marL="0" indent="117475" algn="l" fontAlgn="b"/>
                      <a:r>
                        <a:rPr lang="en-US" sz="2000" u="none" strike="noStrike" dirty="0">
                          <a:effectLst/>
                          <a:latin typeface="+mn-lt"/>
                        </a:rPr>
                        <a:t>January</a:t>
                      </a:r>
                      <a:endParaRPr lang="en-US" sz="2000" b="0" i="0" u="none" strike="noStrike" dirty="0">
                        <a:solidFill>
                          <a:srgbClr val="000000"/>
                        </a:solidFill>
                        <a:effectLst/>
                        <a:latin typeface="+mn-lt"/>
                      </a:endParaRPr>
                    </a:p>
                  </a:txBody>
                  <a:tcPr marL="4233" marR="4233" marT="9144"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20,000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$30,000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117475" algn="l" fontAlgn="b"/>
                      <a:r>
                        <a:rPr lang="en-US" sz="2000" u="none" strike="noStrike" dirty="0">
                          <a:effectLst/>
                          <a:latin typeface="+mn-lt"/>
                        </a:rPr>
                        <a:t>July</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solidFill>
                            <a:schemeClr val="accent2"/>
                          </a:solidFill>
                          <a:effectLst/>
                          <a:latin typeface="+mn-lt"/>
                        </a:rPr>
                        <a:t>15,000</a:t>
                      </a:r>
                      <a:endParaRPr lang="en-US" sz="2000" b="0" i="0" u="none" strike="noStrike" dirty="0">
                        <a:solidFill>
                          <a:schemeClr val="accent2"/>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solidFill>
                            <a:schemeClr val="accent2"/>
                          </a:solidFill>
                          <a:effectLst/>
                          <a:latin typeface="+mn-lt"/>
                        </a:rPr>
                        <a:t>$39,000</a:t>
                      </a:r>
                      <a:endParaRPr lang="en-US" sz="2000" b="0" i="0" u="none" strike="noStrike" dirty="0">
                        <a:solidFill>
                          <a:schemeClr val="accent2"/>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0783509"/>
                  </a:ext>
                </a:extLst>
              </a:tr>
              <a:tr h="393700">
                <a:tc>
                  <a:txBody>
                    <a:bodyPr/>
                    <a:lstStyle/>
                    <a:p>
                      <a:pPr marL="0" indent="117475" algn="l" fontAlgn="b"/>
                      <a:r>
                        <a:rPr lang="en-US" sz="2000" u="none" strike="noStrike" dirty="0">
                          <a:effectLst/>
                          <a:latin typeface="+mn-lt"/>
                        </a:rPr>
                        <a:t>February</a:t>
                      </a:r>
                      <a:endParaRPr lang="en-US" sz="2000" b="0" i="0" u="none" strike="noStrike" dirty="0">
                        <a:solidFill>
                          <a:srgbClr val="000000"/>
                        </a:solidFill>
                        <a:effectLst/>
                        <a:latin typeface="+mn-lt"/>
                      </a:endParaRPr>
                    </a:p>
                  </a:txBody>
                  <a:tcPr marL="4233" marR="4233" marT="9144"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40,000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49,000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117475" algn="l" fontAlgn="b"/>
                      <a:r>
                        <a:rPr lang="en-US" sz="2000" u="none" strike="noStrike" dirty="0">
                          <a:effectLst/>
                          <a:latin typeface="+mn-lt"/>
                        </a:rPr>
                        <a:t>August</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28,000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41,000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0525392"/>
                  </a:ext>
                </a:extLst>
              </a:tr>
              <a:tr h="393700">
                <a:tc>
                  <a:txBody>
                    <a:bodyPr/>
                    <a:lstStyle/>
                    <a:p>
                      <a:pPr marL="0" indent="117475" algn="l" fontAlgn="b"/>
                      <a:r>
                        <a:rPr lang="en-US" sz="2000" u="none" strike="noStrike" dirty="0">
                          <a:effectLst/>
                          <a:latin typeface="+mn-lt"/>
                        </a:rPr>
                        <a:t>March</a:t>
                      </a:r>
                      <a:endParaRPr lang="en-US" sz="2000" b="0" i="0" u="none" strike="noStrike" dirty="0">
                        <a:solidFill>
                          <a:srgbClr val="000000"/>
                        </a:solidFill>
                        <a:effectLst/>
                        <a:latin typeface="+mn-lt"/>
                      </a:endParaRPr>
                    </a:p>
                  </a:txBody>
                  <a:tcPr marL="4233" marR="4233" marT="9144"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35,000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46,000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117475" algn="l" fontAlgn="b"/>
                      <a:r>
                        <a:rPr lang="en-US" sz="2000" u="none" strike="noStrike" dirty="0">
                          <a:effectLst/>
                          <a:latin typeface="+mn-lt"/>
                        </a:rPr>
                        <a:t>September</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60,000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72,000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335509"/>
                  </a:ext>
                </a:extLst>
              </a:tr>
              <a:tr h="393700">
                <a:tc>
                  <a:txBody>
                    <a:bodyPr/>
                    <a:lstStyle/>
                    <a:p>
                      <a:pPr marL="0" indent="117475" algn="l" fontAlgn="b"/>
                      <a:r>
                        <a:rPr lang="en-US" sz="2000" u="none" strike="noStrike" dirty="0">
                          <a:effectLst/>
                          <a:latin typeface="+mn-lt"/>
                        </a:rPr>
                        <a:t>April</a:t>
                      </a:r>
                      <a:endParaRPr lang="en-US" sz="2000" b="0" i="0" u="none" strike="noStrike" dirty="0">
                        <a:solidFill>
                          <a:srgbClr val="000000"/>
                        </a:solidFill>
                        <a:effectLst/>
                        <a:latin typeface="+mn-lt"/>
                      </a:endParaRPr>
                    </a:p>
                  </a:txBody>
                  <a:tcPr marL="4233" marR="4233" marT="9144"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50,000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63,000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117475" algn="l" fontAlgn="b"/>
                      <a:r>
                        <a:rPr lang="en-US" sz="2000" u="none" strike="noStrike" dirty="0">
                          <a:effectLst/>
                          <a:latin typeface="+mn-lt"/>
                        </a:rPr>
                        <a:t>October</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55,000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67,000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90998890"/>
                  </a:ext>
                </a:extLst>
              </a:tr>
              <a:tr h="393700">
                <a:tc>
                  <a:txBody>
                    <a:bodyPr/>
                    <a:lstStyle/>
                    <a:p>
                      <a:pPr marL="0" indent="117475" algn="l" fontAlgn="b"/>
                      <a:r>
                        <a:rPr lang="en-US" sz="2000" u="none" strike="noStrike" dirty="0">
                          <a:effectLst/>
                          <a:latin typeface="+mn-lt"/>
                        </a:rPr>
                        <a:t>May</a:t>
                      </a:r>
                      <a:endParaRPr lang="en-US" sz="2000" b="0" i="0" u="none" strike="noStrike" dirty="0">
                        <a:solidFill>
                          <a:srgbClr val="000000"/>
                        </a:solidFill>
                        <a:effectLst/>
                        <a:latin typeface="+mn-lt"/>
                      </a:endParaRPr>
                    </a:p>
                  </a:txBody>
                  <a:tcPr marL="4233" marR="4233" marT="9144"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30,000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42,000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117475" algn="l" fontAlgn="b"/>
                      <a:r>
                        <a:rPr lang="en-US" sz="2000" u="none" strike="noStrike" dirty="0">
                          <a:effectLst/>
                          <a:latin typeface="+mn-lt"/>
                        </a:rPr>
                        <a:t>November</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19,000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29,000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851583"/>
                  </a:ext>
                </a:extLst>
              </a:tr>
              <a:tr h="393700">
                <a:tc>
                  <a:txBody>
                    <a:bodyPr/>
                    <a:lstStyle/>
                    <a:p>
                      <a:pPr marL="0" indent="117475" algn="l" fontAlgn="b"/>
                      <a:r>
                        <a:rPr lang="en-US" sz="2000" u="none" strike="noStrike" dirty="0">
                          <a:effectLst/>
                          <a:latin typeface="+mn-lt"/>
                        </a:rPr>
                        <a:t>June</a:t>
                      </a:r>
                      <a:endParaRPr lang="en-US" sz="2000" b="0" i="0" u="none" strike="noStrike" dirty="0">
                        <a:solidFill>
                          <a:srgbClr val="000000"/>
                        </a:solidFill>
                        <a:effectLst/>
                        <a:latin typeface="+mn-lt"/>
                      </a:endParaRPr>
                    </a:p>
                  </a:txBody>
                  <a:tcPr marL="4233" marR="4233" marT="9144"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43,000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52,000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117475" algn="l" fontAlgn="b"/>
                      <a:r>
                        <a:rPr lang="en-US" sz="2000" u="none" strike="noStrike" dirty="0">
                          <a:effectLst/>
                          <a:latin typeface="+mn-lt"/>
                        </a:rPr>
                        <a:t>December</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solidFill>
                            <a:srgbClr val="0000A0"/>
                          </a:solidFill>
                          <a:effectLst/>
                          <a:latin typeface="+mn-lt"/>
                        </a:rPr>
                        <a:t>65,000</a:t>
                      </a:r>
                      <a:endParaRPr lang="en-US" sz="2000" b="0" i="0" u="none" strike="noStrike" dirty="0">
                        <a:solidFill>
                          <a:srgbClr val="0000A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solidFill>
                            <a:srgbClr val="0000A0"/>
                          </a:solidFill>
                          <a:effectLst/>
                          <a:latin typeface="+mn-lt"/>
                        </a:rPr>
                        <a:t>63,000</a:t>
                      </a:r>
                      <a:endParaRPr lang="en-US" sz="2000" b="0" i="0" u="none" strike="noStrike" dirty="0">
                        <a:solidFill>
                          <a:srgbClr val="0000A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6771133"/>
                  </a:ext>
                </a:extLst>
              </a:tr>
            </a:tbl>
          </a:graphicData>
        </a:graphic>
      </p:graphicFrame>
      <p:sp>
        <p:nvSpPr>
          <p:cNvPr id="5" name="Content Placeholder 4">
            <a:extLst>
              <a:ext uri="{FF2B5EF4-FFF2-40B4-BE49-F238E27FC236}">
                <a16:creationId xmlns:a16="http://schemas.microsoft.com/office/drawing/2014/main" id="{0BD904BF-6E9F-4851-AD44-8D9C253AD6F5}"/>
              </a:ext>
            </a:extLst>
          </p:cNvPr>
          <p:cNvSpPr>
            <a:spLocks noGrp="1"/>
          </p:cNvSpPr>
          <p:nvPr>
            <p:ph sz="quarter" idx="18"/>
          </p:nvPr>
        </p:nvSpPr>
        <p:spPr>
          <a:xfrm>
            <a:off x="313267" y="5068158"/>
            <a:ext cx="8525933" cy="1218741"/>
          </a:xfrm>
        </p:spPr>
        <p:txBody>
          <a:bodyPr/>
          <a:lstStyle/>
          <a:p>
            <a:pPr>
              <a:spcBef>
                <a:spcPts val="200"/>
              </a:spcBef>
            </a:pPr>
            <a:r>
              <a:rPr lang="en-US" sz="2000" dirty="0"/>
              <a:t>Variable Cost per unit under high-low method:</a:t>
            </a:r>
          </a:p>
          <a:p>
            <a:pPr>
              <a:spcBef>
                <a:spcPts val="200"/>
              </a:spcBef>
            </a:pPr>
            <a:r>
              <a:rPr lang="en-US" sz="2000" dirty="0"/>
              <a:t>Difference in Maintenance cost = ($63,000 − $39,000) = $24,000</a:t>
            </a:r>
          </a:p>
          <a:p>
            <a:pPr>
              <a:spcBef>
                <a:spcPts val="200"/>
              </a:spcBef>
            </a:pPr>
            <a:r>
              <a:rPr lang="en-US" sz="2000" dirty="0"/>
              <a:t>Difference in Miles driven = 65,000 − 15,000 = 50,000 miles</a:t>
            </a:r>
          </a:p>
          <a:p>
            <a:pPr>
              <a:spcBef>
                <a:spcPts val="200"/>
              </a:spcBef>
            </a:pPr>
            <a:r>
              <a:rPr lang="en-US" sz="2000" dirty="0"/>
              <a:t>Variable cost/unit = $24,000 ÷ 50,000 miles = $0.48</a:t>
            </a:r>
          </a:p>
        </p:txBody>
      </p:sp>
      <p:sp>
        <p:nvSpPr>
          <p:cNvPr id="6" name="Slide Number Placeholder 5">
            <a:extLst>
              <a:ext uri="{FF2B5EF4-FFF2-40B4-BE49-F238E27FC236}">
                <a16:creationId xmlns:a16="http://schemas.microsoft.com/office/drawing/2014/main" id="{397014E4-4076-4FFB-9391-7938C37B01DC}"/>
              </a:ext>
            </a:extLst>
          </p:cNvPr>
          <p:cNvSpPr>
            <a:spLocks noGrp="1"/>
          </p:cNvSpPr>
          <p:nvPr>
            <p:ph type="sldNum" sz="quarter" idx="10"/>
          </p:nvPr>
        </p:nvSpPr>
        <p:spPr/>
        <p:txBody>
          <a:bodyPr/>
          <a:lstStyle/>
          <a:p>
            <a:fld id="{67B19427-F580-D146-B60E-4CADEE75497F}" type="slidenum">
              <a:rPr lang="en-US" smtClean="0"/>
              <a:pPr/>
              <a:t>80</a:t>
            </a:fld>
            <a:endParaRPr lang="en-US" dirty="0"/>
          </a:p>
        </p:txBody>
      </p:sp>
      <p:sp>
        <p:nvSpPr>
          <p:cNvPr id="7" name="Footer Placeholder 6">
            <a:extLst>
              <a:ext uri="{FF2B5EF4-FFF2-40B4-BE49-F238E27FC236}">
                <a16:creationId xmlns:a16="http://schemas.microsoft.com/office/drawing/2014/main" id="{25DEAF86-1222-4C0B-9D9F-16ACBFE42E1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860542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1F18C-1852-424E-AE22-2110069A0CF2}"/>
              </a:ext>
            </a:extLst>
          </p:cNvPr>
          <p:cNvSpPr>
            <a:spLocks noGrp="1"/>
          </p:cNvSpPr>
          <p:nvPr>
            <p:ph type="title"/>
          </p:nvPr>
        </p:nvSpPr>
        <p:spPr/>
        <p:txBody>
          <a:bodyPr>
            <a:normAutofit fontScale="90000"/>
          </a:bodyPr>
          <a:lstStyle/>
          <a:p>
            <a:r>
              <a:rPr lang="en-US" altLang="en-US" b="1" dirty="0">
                <a:latin typeface="Calibri" panose="020F0502020204030204" pitchFamily="34" charset="0"/>
                <a:ea typeface="Source Sans Pro" charset="0"/>
                <a:cs typeface="Calibri" panose="020F0502020204030204" pitchFamily="34" charset="0"/>
              </a:rPr>
              <a:t>Appendix 22A: Regression Analysis </a:t>
            </a:r>
            <a:r>
              <a:rPr lang="en-US" altLang="en-US" sz="2700" dirty="0">
                <a:latin typeface="Calibri" panose="020F0502020204030204" pitchFamily="34" charset="0"/>
                <a:ea typeface="Source Sans Pro" charset="0"/>
                <a:cs typeface="Calibri" panose="020F0502020204030204" pitchFamily="34" charset="0"/>
              </a:rPr>
              <a:t>(4 of 8)</a:t>
            </a:r>
            <a:endParaRPr lang="en-US" dirty="0"/>
          </a:p>
        </p:txBody>
      </p:sp>
      <p:graphicFrame>
        <p:nvGraphicFramePr>
          <p:cNvPr id="13" name="Content Placeholder 12" descr="Table is accessible to screenreaders">
            <a:extLst>
              <a:ext uri="{FF2B5EF4-FFF2-40B4-BE49-F238E27FC236}">
                <a16:creationId xmlns:a16="http://schemas.microsoft.com/office/drawing/2014/main" id="{991BA507-8BD3-4151-B225-DDBEA6B2F9E7}"/>
              </a:ext>
            </a:extLst>
          </p:cNvPr>
          <p:cNvGraphicFramePr>
            <a:graphicFrameLocks noGrp="1"/>
          </p:cNvGraphicFramePr>
          <p:nvPr>
            <p:ph sz="quarter" idx="16"/>
            <p:extLst>
              <p:ext uri="{D42A27DB-BD31-4B8C-83A1-F6EECF244321}">
                <p14:modId xmlns:p14="http://schemas.microsoft.com/office/powerpoint/2010/main" val="78501398"/>
              </p:ext>
            </p:extLst>
          </p:nvPr>
        </p:nvGraphicFramePr>
        <p:xfrm>
          <a:off x="304800" y="1828800"/>
          <a:ext cx="8534400" cy="1726353"/>
        </p:xfrm>
        <a:graphic>
          <a:graphicData uri="http://schemas.openxmlformats.org/drawingml/2006/table">
            <a:tbl>
              <a:tblPr firstRow="1" bandRow="1">
                <a:tableStyleId>{2D5ABB26-0587-4C30-8999-92F81FD0307C}</a:tableStyleId>
              </a:tblPr>
              <a:tblGrid>
                <a:gridCol w="1422400">
                  <a:extLst>
                    <a:ext uri="{9D8B030D-6E8A-4147-A177-3AD203B41FA5}">
                      <a16:colId xmlns:a16="http://schemas.microsoft.com/office/drawing/2014/main" val="3633836490"/>
                    </a:ext>
                  </a:extLst>
                </a:gridCol>
                <a:gridCol w="1422400">
                  <a:extLst>
                    <a:ext uri="{9D8B030D-6E8A-4147-A177-3AD203B41FA5}">
                      <a16:colId xmlns:a16="http://schemas.microsoft.com/office/drawing/2014/main" val="949998998"/>
                    </a:ext>
                  </a:extLst>
                </a:gridCol>
                <a:gridCol w="1422400">
                  <a:extLst>
                    <a:ext uri="{9D8B030D-6E8A-4147-A177-3AD203B41FA5}">
                      <a16:colId xmlns:a16="http://schemas.microsoft.com/office/drawing/2014/main" val="2441626292"/>
                    </a:ext>
                  </a:extLst>
                </a:gridCol>
                <a:gridCol w="1422400">
                  <a:extLst>
                    <a:ext uri="{9D8B030D-6E8A-4147-A177-3AD203B41FA5}">
                      <a16:colId xmlns:a16="http://schemas.microsoft.com/office/drawing/2014/main" val="2068236272"/>
                    </a:ext>
                  </a:extLst>
                </a:gridCol>
                <a:gridCol w="1422400">
                  <a:extLst>
                    <a:ext uri="{9D8B030D-6E8A-4147-A177-3AD203B41FA5}">
                      <a16:colId xmlns:a16="http://schemas.microsoft.com/office/drawing/2014/main" val="2478939932"/>
                    </a:ext>
                  </a:extLst>
                </a:gridCol>
                <a:gridCol w="1422400">
                  <a:extLst>
                    <a:ext uri="{9D8B030D-6E8A-4147-A177-3AD203B41FA5}">
                      <a16:colId xmlns:a16="http://schemas.microsoft.com/office/drawing/2014/main" val="2137822997"/>
                    </a:ext>
                  </a:extLst>
                </a:gridCol>
              </a:tblGrid>
              <a:tr h="370840">
                <a:tc>
                  <a:txBody>
                    <a:bodyPr/>
                    <a:lstStyle/>
                    <a:p>
                      <a:pPr algn="ctr" fontAlgn="b"/>
                      <a:r>
                        <a:rPr lang="en-US" sz="2000" b="1" i="0" u="none" strike="noStrike" dirty="0">
                          <a:solidFill>
                            <a:srgbClr val="000000"/>
                          </a:solidFill>
                          <a:effectLst/>
                          <a:latin typeface="+mn-lt"/>
                        </a:rPr>
                        <a:t>Month</a:t>
                      </a:r>
                    </a:p>
                  </a:txBody>
                  <a:tcPr marL="4233" marR="4233"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1" i="0" u="none" strike="noStrike" dirty="0">
                          <a:solidFill>
                            <a:srgbClr val="000000"/>
                          </a:solidFill>
                          <a:effectLst/>
                          <a:latin typeface="+mn-lt"/>
                        </a:rPr>
                        <a:t>Miles</a:t>
                      </a:r>
                    </a:p>
                    <a:p>
                      <a:pPr algn="ctr" fontAlgn="b"/>
                      <a:r>
                        <a:rPr lang="en-US" sz="2000" b="1" i="0" u="none" strike="noStrike" dirty="0">
                          <a:solidFill>
                            <a:srgbClr val="000000"/>
                          </a:solidFill>
                          <a:effectLst/>
                          <a:latin typeface="+mn-lt"/>
                        </a:rPr>
                        <a:t>Driven</a:t>
                      </a:r>
                    </a:p>
                  </a:txBody>
                  <a:tcPr marL="4233" marR="4233"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1" i="0" u="none" strike="noStrike" dirty="0">
                          <a:solidFill>
                            <a:srgbClr val="000000"/>
                          </a:solidFill>
                          <a:effectLst/>
                          <a:latin typeface="+mn-lt"/>
                        </a:rPr>
                        <a:t>Total </a:t>
                      </a:r>
                    </a:p>
                    <a:p>
                      <a:pPr algn="ctr" fontAlgn="b"/>
                      <a:r>
                        <a:rPr lang="en-US" sz="2000" b="1" i="0" u="none" strike="noStrike" dirty="0">
                          <a:solidFill>
                            <a:srgbClr val="000000"/>
                          </a:solidFill>
                          <a:effectLst/>
                          <a:latin typeface="+mn-lt"/>
                        </a:rPr>
                        <a:t>Cost</a:t>
                      </a:r>
                    </a:p>
                  </a:txBody>
                  <a:tcPr marL="4233" marR="4233"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1" i="0" u="none" strike="noStrike" dirty="0">
                          <a:solidFill>
                            <a:srgbClr val="000000"/>
                          </a:solidFill>
                          <a:effectLst/>
                          <a:latin typeface="+mn-lt"/>
                        </a:rPr>
                        <a:t>Month</a:t>
                      </a:r>
                    </a:p>
                  </a:txBody>
                  <a:tcPr marL="4233" marR="4233"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1" i="0" u="none" strike="noStrike" dirty="0">
                          <a:solidFill>
                            <a:srgbClr val="000000"/>
                          </a:solidFill>
                          <a:effectLst/>
                          <a:latin typeface="+mn-lt"/>
                        </a:rPr>
                        <a:t>Miles</a:t>
                      </a:r>
                    </a:p>
                    <a:p>
                      <a:pPr algn="ctr" fontAlgn="b"/>
                      <a:r>
                        <a:rPr lang="en-US" sz="2000" b="1" i="0" u="none" strike="noStrike" dirty="0">
                          <a:solidFill>
                            <a:srgbClr val="000000"/>
                          </a:solidFill>
                          <a:effectLst/>
                          <a:latin typeface="+mn-lt"/>
                        </a:rPr>
                        <a:t>Driven</a:t>
                      </a:r>
                    </a:p>
                  </a:txBody>
                  <a:tcPr marL="4233" marR="4233"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1" i="0" u="none" strike="noStrike" dirty="0">
                          <a:solidFill>
                            <a:srgbClr val="000000"/>
                          </a:solidFill>
                          <a:effectLst/>
                          <a:latin typeface="+mn-lt"/>
                        </a:rPr>
                        <a:t>Total </a:t>
                      </a:r>
                    </a:p>
                    <a:p>
                      <a:pPr algn="ctr" fontAlgn="b"/>
                      <a:r>
                        <a:rPr lang="en-US" sz="2000" b="1" i="0" u="none" strike="noStrike" dirty="0">
                          <a:solidFill>
                            <a:srgbClr val="000000"/>
                          </a:solidFill>
                          <a:effectLst/>
                          <a:latin typeface="+mn-lt"/>
                        </a:rPr>
                        <a:t>Cost</a:t>
                      </a:r>
                    </a:p>
                  </a:txBody>
                  <a:tcPr marL="4233" marR="4233" marT="423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92520102"/>
                  </a:ext>
                </a:extLst>
              </a:tr>
              <a:tr h="370840">
                <a:tc>
                  <a:txBody>
                    <a:bodyPr/>
                    <a:lstStyle/>
                    <a:p>
                      <a:pPr marL="117475" indent="0" algn="l" fontAlgn="b"/>
                      <a:r>
                        <a:rPr lang="en-US" sz="2000" u="none" strike="noStrike" dirty="0">
                          <a:effectLst/>
                          <a:latin typeface="+mn-lt"/>
                        </a:rPr>
                        <a:t>January</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20,000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$30,000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7475" indent="0" algn="l" fontAlgn="b"/>
                      <a:r>
                        <a:rPr lang="en-US" sz="2000" u="none" strike="noStrike" dirty="0">
                          <a:effectLst/>
                          <a:latin typeface="+mn-lt"/>
                        </a:rPr>
                        <a:t>July</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solidFill>
                            <a:schemeClr val="accent2"/>
                          </a:solidFill>
                          <a:effectLst/>
                          <a:latin typeface="+mn-lt"/>
                        </a:rPr>
                        <a:t>15,000</a:t>
                      </a:r>
                      <a:endParaRPr lang="en-US" sz="2000" b="0" i="0" u="none" strike="noStrike" dirty="0">
                        <a:solidFill>
                          <a:schemeClr val="accent2"/>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solidFill>
                            <a:schemeClr val="accent2"/>
                          </a:solidFill>
                          <a:effectLst/>
                          <a:latin typeface="+mn-lt"/>
                        </a:rPr>
                        <a:t>$39,000</a:t>
                      </a:r>
                      <a:endParaRPr lang="en-US" sz="2000" b="0" i="0" u="none" strike="noStrike" dirty="0">
                        <a:solidFill>
                          <a:schemeClr val="accent2"/>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0846103"/>
                  </a:ext>
                </a:extLst>
              </a:tr>
              <a:tr h="370840">
                <a:tc>
                  <a:txBody>
                    <a:bodyPr/>
                    <a:lstStyle/>
                    <a:p>
                      <a:pPr marL="117475" indent="0" algn="l" fontAlgn="b"/>
                      <a:r>
                        <a:rPr lang="en-US" sz="2000" u="none" strike="noStrike" dirty="0">
                          <a:effectLst/>
                          <a:latin typeface="+mn-lt"/>
                        </a:rPr>
                        <a:t>February</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latin typeface="+mn-lt"/>
                        </a:rPr>
                        <a:t>40,000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latin typeface="+mn-lt"/>
                        </a:rPr>
                        <a:t>49,000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7475" indent="0" algn="l" fontAlgn="b"/>
                      <a:r>
                        <a:rPr lang="en-US" sz="2000" u="none" strike="noStrike" dirty="0">
                          <a:effectLst/>
                          <a:latin typeface="+mn-lt"/>
                        </a:rPr>
                        <a:t>August</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latin typeface="+mn-lt"/>
                        </a:rPr>
                        <a:t>28,000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41,000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1507741"/>
                  </a:ext>
                </a:extLst>
              </a:tr>
              <a:tr h="370840">
                <a:tc>
                  <a:txBody>
                    <a:bodyPr/>
                    <a:lstStyle/>
                    <a:p>
                      <a:pPr marL="117475" indent="0" algn="l" fontAlgn="b"/>
                      <a:r>
                        <a:rPr lang="en-US" sz="2000" u="none" strike="noStrike" dirty="0">
                          <a:effectLst/>
                          <a:latin typeface="+mn-lt"/>
                        </a:rPr>
                        <a:t>March</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latin typeface="+mn-lt"/>
                        </a:rPr>
                        <a:t>35,000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latin typeface="+mn-lt"/>
                        </a:rPr>
                        <a:t>46,000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7475" indent="0" algn="l" fontAlgn="b"/>
                      <a:r>
                        <a:rPr lang="en-US" sz="2000" u="none" strike="noStrike" dirty="0">
                          <a:effectLst/>
                          <a:latin typeface="+mn-lt"/>
                        </a:rPr>
                        <a:t>September</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a:effectLst/>
                          <a:latin typeface="+mn-lt"/>
                        </a:rPr>
                        <a:t>60,000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2000" u="none" strike="noStrike" dirty="0">
                          <a:effectLst/>
                          <a:latin typeface="+mn-lt"/>
                        </a:rPr>
                        <a:t>72,000</a:t>
                      </a:r>
                      <a:endParaRPr lang="en-US" sz="2000" b="0" i="0" u="none" strike="noStrike" dirty="0">
                        <a:solidFill>
                          <a:srgbClr val="000000"/>
                        </a:solidFill>
                        <a:effectLst/>
                        <a:latin typeface="+mn-lt"/>
                      </a:endParaRPr>
                    </a:p>
                  </a:txBody>
                  <a:tcPr marL="4233" marR="4233" marT="914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5105510"/>
                  </a:ext>
                </a:extLst>
              </a:tr>
            </a:tbl>
          </a:graphicData>
        </a:graphic>
      </p:graphicFrame>
      <p:sp>
        <p:nvSpPr>
          <p:cNvPr id="4" name="Content Placeholder 3">
            <a:extLst>
              <a:ext uri="{FF2B5EF4-FFF2-40B4-BE49-F238E27FC236}">
                <a16:creationId xmlns:a16="http://schemas.microsoft.com/office/drawing/2014/main" id="{2CFF1F2D-915D-4314-BC34-852D1C7B44DC}"/>
              </a:ext>
            </a:extLst>
          </p:cNvPr>
          <p:cNvSpPr>
            <a:spLocks noGrp="1"/>
          </p:cNvSpPr>
          <p:nvPr>
            <p:ph sz="quarter" idx="17"/>
          </p:nvPr>
        </p:nvSpPr>
        <p:spPr>
          <a:xfrm>
            <a:off x="304800" y="3810000"/>
            <a:ext cx="8534400" cy="2438400"/>
          </a:xfrm>
        </p:spPr>
        <p:txBody>
          <a:bodyPr/>
          <a:lstStyle/>
          <a:p>
            <a:pPr>
              <a:buSzPct val="80000"/>
            </a:pPr>
            <a:r>
              <a:rPr lang="en-US" sz="2400" dirty="0">
                <a:latin typeface="+mn-lt"/>
              </a:rPr>
              <a:t>Total variable cost = number of miles x cost per mile.</a:t>
            </a:r>
          </a:p>
          <a:p>
            <a:pPr marL="0" lvl="1" indent="0">
              <a:spcBef>
                <a:spcPts val="1000"/>
              </a:spcBef>
              <a:buClr>
                <a:srgbClr val="CC0000"/>
              </a:buClr>
              <a:buSzPct val="80000"/>
              <a:buNone/>
            </a:pPr>
            <a:r>
              <a:rPr lang="en-US" b="1" dirty="0"/>
              <a:t>At the low activity level </a:t>
            </a:r>
            <a:r>
              <a:rPr lang="en-US" dirty="0"/>
              <a:t>of 15,000 miles, total variable cost is $7,200 (15,000 × $0.48). </a:t>
            </a:r>
          </a:p>
          <a:p>
            <a:pPr marL="0" lvl="1" indent="0">
              <a:spcBef>
                <a:spcPts val="1000"/>
              </a:spcBef>
              <a:buClr>
                <a:srgbClr val="CC0000"/>
              </a:buClr>
              <a:buSzPct val="80000"/>
              <a:buNone/>
            </a:pPr>
            <a:r>
              <a:rPr lang="en-US" dirty="0"/>
              <a:t>To determine fixed costs, subtract total variable costs at the low activity level from the total cost at the low activity level.</a:t>
            </a:r>
          </a:p>
          <a:p>
            <a:pPr marL="0" lvl="1" indent="0">
              <a:spcBef>
                <a:spcPts val="1000"/>
              </a:spcBef>
              <a:buClr>
                <a:srgbClr val="CC0000"/>
              </a:buClr>
              <a:buSzPct val="80000"/>
              <a:buNone/>
            </a:pPr>
            <a:r>
              <a:rPr lang="en-US" dirty="0"/>
              <a:t>Fixed costs = $39,000 − ($0.48 × 15,000) = </a:t>
            </a:r>
            <a:r>
              <a:rPr lang="en-US" b="1" dirty="0">
                <a:solidFill>
                  <a:srgbClr val="990000"/>
                </a:solidFill>
              </a:rPr>
              <a:t>$31,800</a:t>
            </a:r>
            <a:endParaRPr lang="en-US" dirty="0"/>
          </a:p>
        </p:txBody>
      </p:sp>
      <p:sp>
        <p:nvSpPr>
          <p:cNvPr id="6" name="Slide Number Placeholder 5">
            <a:extLst>
              <a:ext uri="{FF2B5EF4-FFF2-40B4-BE49-F238E27FC236}">
                <a16:creationId xmlns:a16="http://schemas.microsoft.com/office/drawing/2014/main" id="{E1D0D294-66D8-479A-B7C0-593E2DF37A2E}"/>
              </a:ext>
            </a:extLst>
          </p:cNvPr>
          <p:cNvSpPr>
            <a:spLocks noGrp="1"/>
          </p:cNvSpPr>
          <p:nvPr>
            <p:ph type="sldNum" sz="quarter" idx="10"/>
          </p:nvPr>
        </p:nvSpPr>
        <p:spPr/>
        <p:txBody>
          <a:bodyPr/>
          <a:lstStyle/>
          <a:p>
            <a:fld id="{67B19427-F580-D146-B60E-4CADEE75497F}" type="slidenum">
              <a:rPr lang="en-US" smtClean="0"/>
              <a:pPr/>
              <a:t>81</a:t>
            </a:fld>
            <a:endParaRPr lang="en-US" dirty="0"/>
          </a:p>
        </p:txBody>
      </p:sp>
      <p:sp>
        <p:nvSpPr>
          <p:cNvPr id="7" name="Footer Placeholder 6">
            <a:extLst>
              <a:ext uri="{FF2B5EF4-FFF2-40B4-BE49-F238E27FC236}">
                <a16:creationId xmlns:a16="http://schemas.microsoft.com/office/drawing/2014/main" id="{AC163CF2-E5D7-47A3-872A-421513436C6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565751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376-50D2-478F-AA58-BE90302BED42}"/>
              </a:ext>
            </a:extLst>
          </p:cNvPr>
          <p:cNvSpPr>
            <a:spLocks noGrp="1"/>
          </p:cNvSpPr>
          <p:nvPr>
            <p:ph type="title"/>
          </p:nvPr>
        </p:nvSpPr>
        <p:spPr/>
        <p:txBody>
          <a:bodyPr>
            <a:normAutofit fontScale="90000"/>
          </a:bodyPr>
          <a:lstStyle/>
          <a:p>
            <a:r>
              <a:rPr lang="en-US" altLang="en-US" b="1" dirty="0">
                <a:latin typeface="Calibri" panose="020F0502020204030204" pitchFamily="34" charset="0"/>
                <a:ea typeface="Source Sans Pro" charset="0"/>
                <a:cs typeface="Calibri" panose="020F0502020204030204" pitchFamily="34" charset="0"/>
              </a:rPr>
              <a:t>Appendix 22A: Regression Analysis </a:t>
            </a:r>
            <a:r>
              <a:rPr lang="en-US" altLang="en-US" sz="2700" dirty="0">
                <a:latin typeface="Calibri" panose="020F0502020204030204" pitchFamily="34" charset="0"/>
                <a:ea typeface="Source Sans Pro" charset="0"/>
                <a:cs typeface="Calibri" panose="020F0502020204030204" pitchFamily="34" charset="0"/>
              </a:rPr>
              <a:t>(5 of 8)</a:t>
            </a:r>
            <a:endParaRPr lang="en-US" dirty="0"/>
          </a:p>
        </p:txBody>
      </p:sp>
      <p:sp>
        <p:nvSpPr>
          <p:cNvPr id="3" name="Content Placeholder 2">
            <a:extLst>
              <a:ext uri="{FF2B5EF4-FFF2-40B4-BE49-F238E27FC236}">
                <a16:creationId xmlns:a16="http://schemas.microsoft.com/office/drawing/2014/main" id="{BBE914AE-E670-4C8A-99D4-EB31E44CCA65}"/>
              </a:ext>
            </a:extLst>
          </p:cNvPr>
          <p:cNvSpPr>
            <a:spLocks noGrp="1"/>
          </p:cNvSpPr>
          <p:nvPr>
            <p:ph sz="quarter" idx="16"/>
          </p:nvPr>
        </p:nvSpPr>
        <p:spPr/>
        <p:txBody>
          <a:bodyPr/>
          <a:lstStyle/>
          <a:p>
            <a:pPr marL="292608" indent="-292608">
              <a:buClr>
                <a:srgbClr val="990000"/>
              </a:buClr>
              <a:buSzPct val="100000"/>
              <a:buFont typeface="Arial" panose="020B0604020202020204" pitchFamily="34" charset="0"/>
              <a:buChar char="•"/>
            </a:pPr>
            <a:r>
              <a:rPr lang="en-US" sz="2600" b="1" dirty="0">
                <a:solidFill>
                  <a:srgbClr val="0000A0"/>
                </a:solidFill>
              </a:rPr>
              <a:t>Regression analysis</a:t>
            </a:r>
            <a:r>
              <a:rPr lang="en-US" sz="2600" b="1" dirty="0">
                <a:solidFill>
                  <a:srgbClr val="0000CC"/>
                </a:solidFill>
              </a:rPr>
              <a:t> </a:t>
            </a:r>
            <a:r>
              <a:rPr lang="en-US" sz="2600" dirty="0"/>
              <a:t>is a statistical approach that estimates the cost equation by employing information from all data points, not just highest and lowest ones</a:t>
            </a:r>
          </a:p>
          <a:p>
            <a:pPr marL="292608" indent="-292608">
              <a:buClr>
                <a:srgbClr val="990000"/>
              </a:buClr>
              <a:buSzPct val="100000"/>
              <a:buFont typeface="Arial" panose="020B0604020202020204" pitchFamily="34" charset="0"/>
              <a:buChar char="•"/>
            </a:pPr>
            <a:r>
              <a:rPr lang="en-US" sz="2600" dirty="0"/>
              <a:t>Regression analysis finds a cost equation that results in a cost equation line that minimizes the sum of (squared) distances from line to data points</a:t>
            </a:r>
          </a:p>
        </p:txBody>
      </p:sp>
      <p:sp>
        <p:nvSpPr>
          <p:cNvPr id="4" name="Slide Number Placeholder 3">
            <a:extLst>
              <a:ext uri="{FF2B5EF4-FFF2-40B4-BE49-F238E27FC236}">
                <a16:creationId xmlns:a16="http://schemas.microsoft.com/office/drawing/2014/main" id="{33F95DE1-B3D1-41FA-8043-D8FB8F17FC4F}"/>
              </a:ext>
            </a:extLst>
          </p:cNvPr>
          <p:cNvSpPr>
            <a:spLocks noGrp="1"/>
          </p:cNvSpPr>
          <p:nvPr>
            <p:ph type="sldNum" sz="quarter" idx="10"/>
          </p:nvPr>
        </p:nvSpPr>
        <p:spPr/>
        <p:txBody>
          <a:bodyPr/>
          <a:lstStyle/>
          <a:p>
            <a:fld id="{67B19427-F580-D146-B60E-4CADEE75497F}" type="slidenum">
              <a:rPr lang="en-US" smtClean="0"/>
              <a:pPr/>
              <a:t>82</a:t>
            </a:fld>
            <a:endParaRPr lang="en-US" dirty="0"/>
          </a:p>
        </p:txBody>
      </p:sp>
      <p:sp>
        <p:nvSpPr>
          <p:cNvPr id="5" name="Footer Placeholder 4">
            <a:extLst>
              <a:ext uri="{FF2B5EF4-FFF2-40B4-BE49-F238E27FC236}">
                <a16:creationId xmlns:a16="http://schemas.microsoft.com/office/drawing/2014/main" id="{4A9DC951-2CE6-4B82-A498-28C369A6D19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7346950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95CD9-5C53-4DFD-A29E-1C304295797A}"/>
              </a:ext>
            </a:extLst>
          </p:cNvPr>
          <p:cNvSpPr>
            <a:spLocks noGrp="1"/>
          </p:cNvSpPr>
          <p:nvPr>
            <p:ph type="title"/>
          </p:nvPr>
        </p:nvSpPr>
        <p:spPr/>
        <p:txBody>
          <a:bodyPr/>
          <a:lstStyle/>
          <a:p>
            <a:r>
              <a:rPr lang="en-US" altLang="en-US" b="1" dirty="0">
                <a:latin typeface="Calibri" panose="020F0502020204030204" pitchFamily="34" charset="0"/>
                <a:ea typeface="Source Sans Pro" charset="0"/>
                <a:cs typeface="Calibri" panose="020F0502020204030204" pitchFamily="34" charset="0"/>
              </a:rPr>
              <a:t>Regression Analysis</a:t>
            </a:r>
            <a:endParaRPr lang="en-US" dirty="0"/>
          </a:p>
        </p:txBody>
      </p:sp>
      <p:sp>
        <p:nvSpPr>
          <p:cNvPr id="3" name="Content Placeholder 2">
            <a:extLst>
              <a:ext uri="{FF2B5EF4-FFF2-40B4-BE49-F238E27FC236}">
                <a16:creationId xmlns:a16="http://schemas.microsoft.com/office/drawing/2014/main" id="{837F1957-7503-40C7-856A-E3DF50EBF0D1}"/>
              </a:ext>
            </a:extLst>
          </p:cNvPr>
          <p:cNvSpPr>
            <a:spLocks noGrp="1"/>
          </p:cNvSpPr>
          <p:nvPr>
            <p:ph sz="quarter" idx="16"/>
          </p:nvPr>
        </p:nvSpPr>
        <p:spPr>
          <a:xfrm>
            <a:off x="304800" y="1828800"/>
            <a:ext cx="4267200" cy="4419600"/>
          </a:xfrm>
        </p:spPr>
        <p:txBody>
          <a:bodyPr/>
          <a:lstStyle/>
          <a:p>
            <a:pPr>
              <a:buClr>
                <a:srgbClr val="990000"/>
              </a:buClr>
              <a:buSzPct val="100000"/>
            </a:pPr>
            <a:r>
              <a:rPr lang="en-US" sz="2400" dirty="0"/>
              <a:t>Illustration 22A.4, uses the </a:t>
            </a:r>
            <a:r>
              <a:rPr lang="en-US" sz="2400" b="1" dirty="0"/>
              <a:t>Intercept and Slope functions in Excel </a:t>
            </a:r>
            <a:r>
              <a:rPr lang="en-US" sz="2400" dirty="0"/>
              <a:t>to estimate the regression equation for the Hanson Trucking Company data.</a:t>
            </a:r>
          </a:p>
          <a:p>
            <a:pPr>
              <a:buClr>
                <a:srgbClr val="990000"/>
              </a:buClr>
              <a:buSzPct val="100000"/>
            </a:pPr>
            <a:r>
              <a:rPr lang="en-US" sz="2400" dirty="0"/>
              <a:t>Intercept:</a:t>
            </a:r>
          </a:p>
          <a:p>
            <a:pPr marL="228600" indent="-228600">
              <a:buClr>
                <a:srgbClr val="990000"/>
              </a:buClr>
              <a:buSzPct val="100000"/>
            </a:pPr>
            <a:r>
              <a:rPr lang="en-US" sz="2400" dirty="0"/>
              <a:t>=INTERCEPT (C2:C13,B2:B13) = </a:t>
            </a:r>
            <a:r>
              <a:rPr lang="en-US" sz="2400" b="1" dirty="0"/>
              <a:t>18,502</a:t>
            </a:r>
          </a:p>
          <a:p>
            <a:pPr>
              <a:buClr>
                <a:srgbClr val="990000"/>
              </a:buClr>
              <a:buSzPct val="100000"/>
            </a:pPr>
            <a:r>
              <a:rPr lang="en-US" sz="2400" dirty="0"/>
              <a:t>Slope:</a:t>
            </a:r>
          </a:p>
          <a:p>
            <a:r>
              <a:rPr lang="en-US" sz="2400" dirty="0"/>
              <a:t>=SLOPE (C2:C13,B2:B13) = </a:t>
            </a:r>
            <a:r>
              <a:rPr lang="en-US" sz="2400" b="1" dirty="0"/>
              <a:t>0.81</a:t>
            </a:r>
            <a:endParaRPr lang="en-US" sz="2400" dirty="0"/>
          </a:p>
        </p:txBody>
      </p:sp>
      <p:graphicFrame>
        <p:nvGraphicFramePr>
          <p:cNvPr id="8" name="Content Placeholder 7" descr="Table is accessible to screenreaders">
            <a:extLst>
              <a:ext uri="{FF2B5EF4-FFF2-40B4-BE49-F238E27FC236}">
                <a16:creationId xmlns:a16="http://schemas.microsoft.com/office/drawing/2014/main" id="{9DA3B1F6-A3C6-4BE8-9B03-9D51D51CAC42}"/>
              </a:ext>
            </a:extLst>
          </p:cNvPr>
          <p:cNvGraphicFramePr>
            <a:graphicFrameLocks noGrp="1"/>
          </p:cNvGraphicFramePr>
          <p:nvPr>
            <p:ph sz="quarter" idx="17"/>
            <p:extLst>
              <p:ext uri="{D42A27DB-BD31-4B8C-83A1-F6EECF244321}">
                <p14:modId xmlns:p14="http://schemas.microsoft.com/office/powerpoint/2010/main" val="888975853"/>
              </p:ext>
            </p:extLst>
          </p:nvPr>
        </p:nvGraphicFramePr>
        <p:xfrm>
          <a:off x="4572000" y="1752601"/>
          <a:ext cx="3949700" cy="4555837"/>
        </p:xfrm>
        <a:graphic>
          <a:graphicData uri="http://schemas.openxmlformats.org/drawingml/2006/table">
            <a:tbl>
              <a:tblPr firstRow="1" bandRow="1">
                <a:tableStyleId>{2D5ABB26-0587-4C30-8999-92F81FD0307C}</a:tableStyleId>
              </a:tblPr>
              <a:tblGrid>
                <a:gridCol w="405765">
                  <a:extLst>
                    <a:ext uri="{9D8B030D-6E8A-4147-A177-3AD203B41FA5}">
                      <a16:colId xmlns:a16="http://schemas.microsoft.com/office/drawing/2014/main" val="1923652416"/>
                    </a:ext>
                  </a:extLst>
                </a:gridCol>
                <a:gridCol w="1194435">
                  <a:extLst>
                    <a:ext uri="{9D8B030D-6E8A-4147-A177-3AD203B41FA5}">
                      <a16:colId xmlns:a16="http://schemas.microsoft.com/office/drawing/2014/main" val="1322352381"/>
                    </a:ext>
                  </a:extLst>
                </a:gridCol>
                <a:gridCol w="914400">
                  <a:extLst>
                    <a:ext uri="{9D8B030D-6E8A-4147-A177-3AD203B41FA5}">
                      <a16:colId xmlns:a16="http://schemas.microsoft.com/office/drawing/2014/main" val="3277460324"/>
                    </a:ext>
                  </a:extLst>
                </a:gridCol>
                <a:gridCol w="990600">
                  <a:extLst>
                    <a:ext uri="{9D8B030D-6E8A-4147-A177-3AD203B41FA5}">
                      <a16:colId xmlns:a16="http://schemas.microsoft.com/office/drawing/2014/main" val="2370616967"/>
                    </a:ext>
                  </a:extLst>
                </a:gridCol>
                <a:gridCol w="444500">
                  <a:extLst>
                    <a:ext uri="{9D8B030D-6E8A-4147-A177-3AD203B41FA5}">
                      <a16:colId xmlns:a16="http://schemas.microsoft.com/office/drawing/2014/main" val="2195540136"/>
                    </a:ext>
                  </a:extLst>
                </a:gridCol>
              </a:tblGrid>
              <a:tr h="285926">
                <a:tc>
                  <a:txBody>
                    <a:bodyPr/>
                    <a:lstStyle/>
                    <a:p>
                      <a:pPr algn="ctr" fontAlgn="b"/>
                      <a:endParaRPr lang="en-US" sz="1800" b="1" i="0" u="none" strike="noStrike" dirty="0">
                        <a:solidFill>
                          <a:srgbClr val="000000"/>
                        </a:solidFill>
                        <a:effectLst/>
                        <a:latin typeface="+mn-lt"/>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mn-lt"/>
                        </a:rPr>
                        <a:t>A</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mn-lt"/>
                        </a:rPr>
                        <a:t>B</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mn-lt"/>
                        </a:rPr>
                        <a:t>C</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mn-lt"/>
                        </a:rPr>
                        <a:t>D</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3856281"/>
                  </a:ext>
                </a:extLst>
              </a:tr>
              <a:tr h="492830">
                <a:tc>
                  <a:txBody>
                    <a:bodyPr/>
                    <a:lstStyle/>
                    <a:p>
                      <a:pPr algn="ctr" fontAlgn="b"/>
                      <a:r>
                        <a:rPr lang="en-US" sz="1800" b="0" i="0" u="none" strike="noStrike" dirty="0">
                          <a:solidFill>
                            <a:srgbClr val="000000"/>
                          </a:solidFill>
                          <a:effectLst/>
                          <a:latin typeface="+mn-lt"/>
                        </a:rPr>
                        <a:t>1</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sng" strike="noStrike" dirty="0">
                          <a:solidFill>
                            <a:srgbClr val="000000"/>
                          </a:solidFill>
                          <a:effectLst/>
                          <a:latin typeface="+mn-lt"/>
                        </a:rPr>
                        <a:t>Month</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mn-lt"/>
                        </a:rPr>
                        <a:t>Miles</a:t>
                      </a:r>
                    </a:p>
                    <a:p>
                      <a:pPr algn="ctr" fontAlgn="b"/>
                      <a:r>
                        <a:rPr lang="en-US" sz="1800" b="1" i="0" u="sng" strike="noStrike" dirty="0">
                          <a:solidFill>
                            <a:srgbClr val="000000"/>
                          </a:solidFill>
                          <a:effectLst/>
                          <a:latin typeface="+mn-lt"/>
                        </a:rPr>
                        <a:t>Driven</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mn-lt"/>
                        </a:rPr>
                        <a:t>Total </a:t>
                      </a:r>
                    </a:p>
                    <a:p>
                      <a:pPr algn="ctr" fontAlgn="b"/>
                      <a:r>
                        <a:rPr lang="en-US" sz="1800" b="1" i="0" u="sng" strike="noStrike" dirty="0">
                          <a:solidFill>
                            <a:srgbClr val="000000"/>
                          </a:solidFill>
                          <a:effectLst/>
                          <a:latin typeface="+mn-lt"/>
                        </a:rPr>
                        <a:t>Cost</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800" b="1" i="0" u="none" strike="noStrike" dirty="0">
                        <a:solidFill>
                          <a:srgbClr val="000000"/>
                        </a:solidFill>
                        <a:effectLst/>
                        <a:latin typeface="+mn-lt"/>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4787435"/>
                  </a:ext>
                </a:extLst>
              </a:tr>
              <a:tr h="285926">
                <a:tc>
                  <a:txBody>
                    <a:bodyPr/>
                    <a:lstStyle/>
                    <a:p>
                      <a:pPr algn="ctr" fontAlgn="b"/>
                      <a:r>
                        <a:rPr lang="en-US" sz="1800" b="0" i="0" u="none" strike="noStrike" dirty="0">
                          <a:solidFill>
                            <a:srgbClr val="000000"/>
                          </a:solidFill>
                          <a:effectLst/>
                          <a:latin typeface="+mn-lt"/>
                        </a:rPr>
                        <a:t>2</a:t>
                      </a: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latin typeface="+mn-lt"/>
                        </a:rPr>
                        <a:t>January</a:t>
                      </a:r>
                      <a:endParaRPr lang="en-US" sz="1800" b="0" i="0" u="none" strike="noStrike" dirty="0">
                        <a:solidFill>
                          <a:srgbClr val="000000"/>
                        </a:solidFill>
                        <a:effectLst/>
                        <a:latin typeface="+mn-lt"/>
                      </a:endParaRPr>
                    </a:p>
                  </a:txBody>
                  <a:tcPr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mn-lt"/>
                        </a:rPr>
                        <a:t>20,000</a:t>
                      </a:r>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mn-lt"/>
                        </a:rPr>
                        <a:t>$30,000</a:t>
                      </a:r>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9130651"/>
                  </a:ext>
                </a:extLst>
              </a:tr>
              <a:tr h="285926">
                <a:tc>
                  <a:txBody>
                    <a:bodyPr/>
                    <a:lstStyle/>
                    <a:p>
                      <a:pPr algn="ctr" fontAlgn="b"/>
                      <a:r>
                        <a:rPr lang="en-US" sz="1800" b="0" i="0" u="none" strike="noStrike" dirty="0">
                          <a:solidFill>
                            <a:srgbClr val="000000"/>
                          </a:solidFill>
                          <a:effectLst/>
                          <a:latin typeface="+mn-lt"/>
                        </a:rPr>
                        <a:t>3</a:t>
                      </a: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latin typeface="+mn-lt"/>
                        </a:rPr>
                        <a:t>February</a:t>
                      </a:r>
                      <a:endParaRPr lang="en-US" sz="1800" b="0" i="0" u="none" strike="noStrike" dirty="0">
                        <a:solidFill>
                          <a:srgbClr val="000000"/>
                        </a:solidFill>
                        <a:effectLst/>
                        <a:latin typeface="+mn-lt"/>
                      </a:endParaRPr>
                    </a:p>
                  </a:txBody>
                  <a:tcPr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mn-lt"/>
                        </a:rPr>
                        <a:t>40,000</a:t>
                      </a:r>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mn-lt"/>
                        </a:rPr>
                        <a:t>49,000</a:t>
                      </a:r>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5127106"/>
                  </a:ext>
                </a:extLst>
              </a:tr>
              <a:tr h="285926">
                <a:tc>
                  <a:txBody>
                    <a:bodyPr/>
                    <a:lstStyle/>
                    <a:p>
                      <a:pPr algn="ctr" fontAlgn="b"/>
                      <a:r>
                        <a:rPr lang="en-US" sz="1800" b="0" i="0" u="none" strike="noStrike" dirty="0">
                          <a:solidFill>
                            <a:srgbClr val="000000"/>
                          </a:solidFill>
                          <a:effectLst/>
                          <a:latin typeface="+mn-lt"/>
                        </a:rPr>
                        <a:t>4</a:t>
                      </a: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latin typeface="+mn-lt"/>
                        </a:rPr>
                        <a:t>March</a:t>
                      </a:r>
                      <a:endParaRPr lang="en-US" sz="1800" b="0" i="0" u="none" strike="noStrike" dirty="0">
                        <a:solidFill>
                          <a:srgbClr val="000000"/>
                        </a:solidFill>
                        <a:effectLst/>
                        <a:latin typeface="+mn-lt"/>
                      </a:endParaRPr>
                    </a:p>
                  </a:txBody>
                  <a:tcPr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mn-lt"/>
                        </a:rPr>
                        <a:t>35,000</a:t>
                      </a:r>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mn-lt"/>
                        </a:rPr>
                        <a:t>46,000</a:t>
                      </a:r>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9711482"/>
                  </a:ext>
                </a:extLst>
              </a:tr>
              <a:tr h="285926">
                <a:tc>
                  <a:txBody>
                    <a:bodyPr/>
                    <a:lstStyle/>
                    <a:p>
                      <a:pPr algn="ctr" fontAlgn="b"/>
                      <a:r>
                        <a:rPr lang="en-US" sz="1800" b="0" i="0" u="none" strike="noStrike" dirty="0">
                          <a:solidFill>
                            <a:srgbClr val="000000"/>
                          </a:solidFill>
                          <a:effectLst/>
                          <a:latin typeface="+mn-lt"/>
                        </a:rPr>
                        <a:t>5</a:t>
                      </a: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latin typeface="+mn-lt"/>
                        </a:rPr>
                        <a:t>April</a:t>
                      </a:r>
                      <a:endParaRPr lang="en-US" sz="1800" b="0" i="0" u="none" strike="noStrike" dirty="0">
                        <a:solidFill>
                          <a:srgbClr val="000000"/>
                        </a:solidFill>
                        <a:effectLst/>
                        <a:latin typeface="+mn-lt"/>
                      </a:endParaRPr>
                    </a:p>
                  </a:txBody>
                  <a:tcPr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mn-lt"/>
                        </a:rPr>
                        <a:t>50,000</a:t>
                      </a:r>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mn-lt"/>
                        </a:rPr>
                        <a:t>63,000</a:t>
                      </a:r>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6891726"/>
                  </a:ext>
                </a:extLst>
              </a:tr>
              <a:tr h="285926">
                <a:tc>
                  <a:txBody>
                    <a:bodyPr/>
                    <a:lstStyle/>
                    <a:p>
                      <a:pPr algn="ctr" fontAlgn="b"/>
                      <a:r>
                        <a:rPr lang="en-US" sz="1800" b="0" i="0" u="none" strike="noStrike" dirty="0">
                          <a:solidFill>
                            <a:srgbClr val="000000"/>
                          </a:solidFill>
                          <a:effectLst/>
                          <a:latin typeface="+mn-lt"/>
                        </a:rPr>
                        <a:t>6</a:t>
                      </a: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latin typeface="+mn-lt"/>
                        </a:rPr>
                        <a:t>May</a:t>
                      </a:r>
                      <a:endParaRPr lang="en-US" sz="1800" b="0" i="0" u="none" strike="noStrike" dirty="0">
                        <a:solidFill>
                          <a:srgbClr val="000000"/>
                        </a:solidFill>
                        <a:effectLst/>
                        <a:latin typeface="+mn-lt"/>
                      </a:endParaRPr>
                    </a:p>
                  </a:txBody>
                  <a:tcPr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mn-lt"/>
                        </a:rPr>
                        <a:t>30,000</a:t>
                      </a:r>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mn-lt"/>
                        </a:rPr>
                        <a:t>42,000</a:t>
                      </a:r>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6120650"/>
                  </a:ext>
                </a:extLst>
              </a:tr>
              <a:tr h="285926">
                <a:tc>
                  <a:txBody>
                    <a:bodyPr/>
                    <a:lstStyle/>
                    <a:p>
                      <a:pPr algn="ctr" fontAlgn="b"/>
                      <a:r>
                        <a:rPr lang="en-US" sz="1800" b="0" i="0" u="none" strike="noStrike" dirty="0">
                          <a:solidFill>
                            <a:srgbClr val="000000"/>
                          </a:solidFill>
                          <a:effectLst/>
                          <a:latin typeface="+mn-lt"/>
                        </a:rPr>
                        <a:t>7</a:t>
                      </a: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latin typeface="+mn-lt"/>
                        </a:rPr>
                        <a:t>June</a:t>
                      </a:r>
                      <a:endParaRPr lang="en-US" sz="1800" b="0" i="0" u="none" strike="noStrike" dirty="0">
                        <a:solidFill>
                          <a:srgbClr val="000000"/>
                        </a:solidFill>
                        <a:effectLst/>
                        <a:latin typeface="+mn-lt"/>
                      </a:endParaRPr>
                    </a:p>
                  </a:txBody>
                  <a:tcPr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mn-lt"/>
                        </a:rPr>
                        <a:t>43,000</a:t>
                      </a:r>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mn-lt"/>
                        </a:rPr>
                        <a:t>52,000</a:t>
                      </a:r>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5245372"/>
                  </a:ext>
                </a:extLst>
              </a:tr>
              <a:tr h="285926">
                <a:tc>
                  <a:txBody>
                    <a:bodyPr/>
                    <a:lstStyle/>
                    <a:p>
                      <a:pPr algn="ctr" fontAlgn="b"/>
                      <a:r>
                        <a:rPr lang="en-US" sz="1800" b="0" i="0" u="none" strike="noStrike" dirty="0">
                          <a:solidFill>
                            <a:srgbClr val="000000"/>
                          </a:solidFill>
                          <a:effectLst/>
                          <a:latin typeface="+mn-lt"/>
                        </a:rPr>
                        <a:t>8</a:t>
                      </a: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latin typeface="+mn-lt"/>
                        </a:rPr>
                        <a:t>July</a:t>
                      </a:r>
                      <a:endParaRPr lang="en-US" sz="1800" b="0" i="0" u="none" strike="noStrike" dirty="0">
                        <a:solidFill>
                          <a:srgbClr val="000000"/>
                        </a:solidFill>
                        <a:effectLst/>
                        <a:latin typeface="+mn-lt"/>
                      </a:endParaRPr>
                    </a:p>
                  </a:txBody>
                  <a:tcPr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mn-lt"/>
                        </a:rPr>
                        <a:t>15,000</a:t>
                      </a:r>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mn-lt"/>
                        </a:rPr>
                        <a:t>39,000</a:t>
                      </a:r>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6884345"/>
                  </a:ext>
                </a:extLst>
              </a:tr>
              <a:tr h="285926">
                <a:tc>
                  <a:txBody>
                    <a:bodyPr/>
                    <a:lstStyle/>
                    <a:p>
                      <a:pPr algn="ctr" fontAlgn="b"/>
                      <a:r>
                        <a:rPr lang="en-US" sz="1800" b="0" i="0" u="none" strike="noStrike" dirty="0">
                          <a:solidFill>
                            <a:srgbClr val="000000"/>
                          </a:solidFill>
                          <a:effectLst/>
                          <a:latin typeface="+mn-lt"/>
                        </a:rPr>
                        <a:t>9</a:t>
                      </a: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latin typeface="+mn-lt"/>
                        </a:rPr>
                        <a:t>August</a:t>
                      </a:r>
                      <a:endParaRPr lang="en-US" sz="1800" b="0" i="0" u="none" strike="noStrike" dirty="0">
                        <a:solidFill>
                          <a:srgbClr val="000000"/>
                        </a:solidFill>
                        <a:effectLst/>
                        <a:latin typeface="+mn-lt"/>
                      </a:endParaRPr>
                    </a:p>
                  </a:txBody>
                  <a:tcPr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mn-lt"/>
                        </a:rPr>
                        <a:t>28,000</a:t>
                      </a:r>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mn-lt"/>
                        </a:rPr>
                        <a:t>41,000</a:t>
                      </a:r>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6893288"/>
                  </a:ext>
                </a:extLst>
              </a:tr>
              <a:tr h="285926">
                <a:tc>
                  <a:txBody>
                    <a:bodyPr/>
                    <a:lstStyle/>
                    <a:p>
                      <a:pPr algn="ctr" fontAlgn="b"/>
                      <a:r>
                        <a:rPr lang="en-US" sz="1800" b="0" i="0" u="none" strike="noStrike" dirty="0">
                          <a:solidFill>
                            <a:srgbClr val="000000"/>
                          </a:solidFill>
                          <a:effectLst/>
                          <a:latin typeface="+mn-lt"/>
                        </a:rPr>
                        <a:t>10</a:t>
                      </a: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latin typeface="+mn-lt"/>
                        </a:rPr>
                        <a:t>September</a:t>
                      </a:r>
                      <a:endParaRPr lang="en-US" sz="1800" b="0" i="0" u="none" strike="noStrike" dirty="0">
                        <a:solidFill>
                          <a:srgbClr val="000000"/>
                        </a:solidFill>
                        <a:effectLst/>
                        <a:latin typeface="+mn-lt"/>
                      </a:endParaRPr>
                    </a:p>
                  </a:txBody>
                  <a:tcPr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mn-lt"/>
                        </a:rPr>
                        <a:t>60,000</a:t>
                      </a:r>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mn-lt"/>
                        </a:rPr>
                        <a:t>72,000</a:t>
                      </a:r>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9674526"/>
                  </a:ext>
                </a:extLst>
              </a:tr>
              <a:tr h="285926">
                <a:tc>
                  <a:txBody>
                    <a:bodyPr/>
                    <a:lstStyle/>
                    <a:p>
                      <a:pPr algn="ctr" fontAlgn="b"/>
                      <a:r>
                        <a:rPr lang="en-US" sz="1800" b="0" i="0" u="none" strike="noStrike" dirty="0">
                          <a:solidFill>
                            <a:srgbClr val="000000"/>
                          </a:solidFill>
                          <a:effectLst/>
                          <a:latin typeface="+mn-lt"/>
                        </a:rPr>
                        <a:t>11</a:t>
                      </a: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latin typeface="+mn-lt"/>
                        </a:rPr>
                        <a:t>October</a:t>
                      </a:r>
                      <a:endParaRPr lang="en-US" sz="1800" b="0" i="0" u="none" strike="noStrike" dirty="0">
                        <a:solidFill>
                          <a:srgbClr val="000000"/>
                        </a:solidFill>
                        <a:effectLst/>
                        <a:latin typeface="+mn-lt"/>
                      </a:endParaRPr>
                    </a:p>
                  </a:txBody>
                  <a:tcPr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mn-lt"/>
                        </a:rPr>
                        <a:t>55,000</a:t>
                      </a:r>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mn-lt"/>
                        </a:rPr>
                        <a:t>67,000</a:t>
                      </a:r>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928305"/>
                  </a:ext>
                </a:extLst>
              </a:tr>
              <a:tr h="285926">
                <a:tc>
                  <a:txBody>
                    <a:bodyPr/>
                    <a:lstStyle/>
                    <a:p>
                      <a:pPr algn="ctr" fontAlgn="b"/>
                      <a:r>
                        <a:rPr lang="en-US" sz="1800" b="0" i="0" u="none" strike="noStrike" dirty="0">
                          <a:solidFill>
                            <a:srgbClr val="000000"/>
                          </a:solidFill>
                          <a:effectLst/>
                          <a:latin typeface="+mn-lt"/>
                        </a:rPr>
                        <a:t>12</a:t>
                      </a: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latin typeface="+mn-lt"/>
                        </a:rPr>
                        <a:t>November</a:t>
                      </a:r>
                      <a:endParaRPr lang="en-US" sz="1800" b="0" i="0" u="none" strike="noStrike" dirty="0">
                        <a:solidFill>
                          <a:srgbClr val="000000"/>
                        </a:solidFill>
                        <a:effectLst/>
                        <a:latin typeface="+mn-lt"/>
                      </a:endParaRPr>
                    </a:p>
                  </a:txBody>
                  <a:tcPr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mn-lt"/>
                        </a:rPr>
                        <a:t>190,000</a:t>
                      </a:r>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mn-lt"/>
                        </a:rPr>
                        <a:t>29,000</a:t>
                      </a:r>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6221071"/>
                  </a:ext>
                </a:extLst>
              </a:tr>
              <a:tr h="285926">
                <a:tc>
                  <a:txBody>
                    <a:bodyPr/>
                    <a:lstStyle/>
                    <a:p>
                      <a:pPr algn="ctr" fontAlgn="b"/>
                      <a:r>
                        <a:rPr lang="en-US" sz="1800" b="0" i="0" u="none" strike="noStrike" dirty="0">
                          <a:solidFill>
                            <a:srgbClr val="000000"/>
                          </a:solidFill>
                          <a:effectLst/>
                          <a:latin typeface="+mn-lt"/>
                        </a:rPr>
                        <a:t>13</a:t>
                      </a: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latin typeface="+mn-lt"/>
                        </a:rPr>
                        <a:t>December</a:t>
                      </a:r>
                      <a:endParaRPr lang="en-US" sz="1800" b="0" i="0" u="none" strike="noStrike" dirty="0">
                        <a:solidFill>
                          <a:srgbClr val="000000"/>
                        </a:solidFill>
                        <a:effectLst/>
                        <a:latin typeface="+mn-lt"/>
                      </a:endParaRPr>
                    </a:p>
                  </a:txBody>
                  <a:tcPr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mn-lt"/>
                        </a:rPr>
                        <a:t>65,000</a:t>
                      </a:r>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mn-lt"/>
                        </a:rPr>
                        <a:t>63,000</a:t>
                      </a:r>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2325899"/>
                  </a:ext>
                </a:extLst>
              </a:tr>
              <a:tr h="285926">
                <a:tc>
                  <a:txBody>
                    <a:bodyPr/>
                    <a:lstStyle/>
                    <a:p>
                      <a:pPr algn="ctr" fontAlgn="b"/>
                      <a:r>
                        <a:rPr lang="en-US" sz="1800" b="0" i="0" u="none" strike="noStrike" dirty="0">
                          <a:solidFill>
                            <a:srgbClr val="000000"/>
                          </a:solidFill>
                          <a:effectLst/>
                          <a:latin typeface="+mn-lt"/>
                        </a:rPr>
                        <a:t>14</a:t>
                      </a: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mn-lt"/>
                      </a:endParaRPr>
                    </a:p>
                  </a:txBody>
                  <a:tcPr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mn-lt"/>
                      </a:endParaRPr>
                    </a:p>
                  </a:txBody>
                  <a:tcPr marL="45720" marR="45720" marT="9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12451"/>
                  </a:ext>
                </a:extLst>
              </a:tr>
            </a:tbl>
          </a:graphicData>
        </a:graphic>
      </p:graphicFrame>
      <p:sp>
        <p:nvSpPr>
          <p:cNvPr id="6" name="Slide Number Placeholder 5">
            <a:extLst>
              <a:ext uri="{FF2B5EF4-FFF2-40B4-BE49-F238E27FC236}">
                <a16:creationId xmlns:a16="http://schemas.microsoft.com/office/drawing/2014/main" id="{20AC7E2C-0C83-4A5B-8F90-8A102FEA59AB}"/>
              </a:ext>
            </a:extLst>
          </p:cNvPr>
          <p:cNvSpPr>
            <a:spLocks noGrp="1"/>
          </p:cNvSpPr>
          <p:nvPr>
            <p:ph type="sldNum" sz="quarter" idx="10"/>
          </p:nvPr>
        </p:nvSpPr>
        <p:spPr/>
        <p:txBody>
          <a:bodyPr/>
          <a:lstStyle/>
          <a:p>
            <a:fld id="{67B19427-F580-D146-B60E-4CADEE75497F}" type="slidenum">
              <a:rPr lang="en-US" smtClean="0"/>
              <a:pPr/>
              <a:t>83</a:t>
            </a:fld>
            <a:endParaRPr lang="en-US" dirty="0"/>
          </a:p>
        </p:txBody>
      </p:sp>
      <p:sp>
        <p:nvSpPr>
          <p:cNvPr id="7" name="Footer Placeholder 6">
            <a:extLst>
              <a:ext uri="{FF2B5EF4-FFF2-40B4-BE49-F238E27FC236}">
                <a16:creationId xmlns:a16="http://schemas.microsoft.com/office/drawing/2014/main" id="{8D713DCA-DFA9-4CAD-AE38-7DEC2DAF7DE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474179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C4AC-00EC-4319-B290-B4599B99B8FA}"/>
              </a:ext>
            </a:extLst>
          </p:cNvPr>
          <p:cNvSpPr>
            <a:spLocks noGrp="1"/>
          </p:cNvSpPr>
          <p:nvPr>
            <p:ph type="title"/>
          </p:nvPr>
        </p:nvSpPr>
        <p:spPr/>
        <p:txBody>
          <a:bodyPr>
            <a:normAutofit fontScale="90000"/>
          </a:bodyPr>
          <a:lstStyle/>
          <a:p>
            <a:r>
              <a:rPr lang="en-US" altLang="en-US" b="1" dirty="0">
                <a:latin typeface="Calibri" panose="020F0502020204030204" pitchFamily="34" charset="0"/>
                <a:ea typeface="Source Sans Pro" charset="0"/>
                <a:cs typeface="Calibri" panose="020F0502020204030204" pitchFamily="34" charset="0"/>
              </a:rPr>
              <a:t>Appendix 22A: Regression Analysis </a:t>
            </a:r>
            <a:r>
              <a:rPr lang="en-US" altLang="en-US" sz="2700" dirty="0">
                <a:latin typeface="Calibri" panose="020F0502020204030204" pitchFamily="34" charset="0"/>
                <a:ea typeface="Source Sans Pro" charset="0"/>
                <a:cs typeface="Calibri" panose="020F0502020204030204" pitchFamily="34" charset="0"/>
              </a:rPr>
              <a:t>(6 of 8)</a:t>
            </a:r>
            <a:endParaRPr lang="en-US" dirty="0"/>
          </a:p>
        </p:txBody>
      </p:sp>
      <p:sp>
        <p:nvSpPr>
          <p:cNvPr id="3" name="Content Placeholder 2">
            <a:extLst>
              <a:ext uri="{FF2B5EF4-FFF2-40B4-BE49-F238E27FC236}">
                <a16:creationId xmlns:a16="http://schemas.microsoft.com/office/drawing/2014/main" id="{92EC3B52-FB1B-41ED-9437-7AB2D3E06157}"/>
              </a:ext>
            </a:extLst>
          </p:cNvPr>
          <p:cNvSpPr>
            <a:spLocks noGrp="1"/>
          </p:cNvSpPr>
          <p:nvPr>
            <p:ph sz="quarter" idx="16"/>
          </p:nvPr>
        </p:nvSpPr>
        <p:spPr>
          <a:xfrm>
            <a:off x="304800" y="1830999"/>
            <a:ext cx="8534400" cy="455002"/>
          </a:xfrm>
        </p:spPr>
        <p:txBody>
          <a:bodyPr/>
          <a:lstStyle/>
          <a:p>
            <a:r>
              <a:rPr lang="en-US" sz="2400" dirty="0"/>
              <a:t>The resulting cost equation is:</a:t>
            </a:r>
          </a:p>
        </p:txBody>
      </p:sp>
      <p:graphicFrame>
        <p:nvGraphicFramePr>
          <p:cNvPr id="4" name="Content Placeholder 3" descr="maintenance costs = intercept + slope. Which is equal to $18,502 + ($0.81 times miles driven).&#10;"/>
          <p:cNvGraphicFramePr>
            <a:graphicFrameLocks noGrp="1" noChangeAspect="1"/>
          </p:cNvGraphicFramePr>
          <p:nvPr>
            <p:ph sz="quarter" idx="20"/>
            <p:extLst>
              <p:ext uri="{D42A27DB-BD31-4B8C-83A1-F6EECF244321}">
                <p14:modId xmlns:p14="http://schemas.microsoft.com/office/powerpoint/2010/main" val="4124083341"/>
              </p:ext>
            </p:extLst>
          </p:nvPr>
        </p:nvGraphicFramePr>
        <p:xfrm>
          <a:off x="976313" y="2524125"/>
          <a:ext cx="6027737" cy="776288"/>
        </p:xfrm>
        <a:graphic>
          <a:graphicData uri="http://schemas.openxmlformats.org/presentationml/2006/ole">
            <mc:AlternateContent xmlns:mc="http://schemas.openxmlformats.org/markup-compatibility/2006">
              <mc:Choice xmlns:v="urn:schemas-microsoft-com:vml" Requires="v">
                <p:oleObj spid="_x0000_s19524" name="Equation" r:id="rId3" imgW="3352680" imgH="431640" progId="Equation.DSMT4">
                  <p:embed/>
                </p:oleObj>
              </mc:Choice>
              <mc:Fallback>
                <p:oleObj name="Equation" r:id="rId3" imgW="3352680" imgH="431640" progId="Equation.DSMT4">
                  <p:embed/>
                  <p:pic>
                    <p:nvPicPr>
                      <p:cNvPr id="0" name=""/>
                      <p:cNvPicPr/>
                      <p:nvPr/>
                    </p:nvPicPr>
                    <p:blipFill>
                      <a:blip r:embed="rId4"/>
                      <a:stretch>
                        <a:fillRect/>
                      </a:stretch>
                    </p:blipFill>
                    <p:spPr>
                      <a:xfrm>
                        <a:off x="976313" y="2524125"/>
                        <a:ext cx="6027737" cy="776288"/>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F2D93A4C-B422-423B-B2E1-BBD66DD9B6A8}"/>
              </a:ext>
            </a:extLst>
          </p:cNvPr>
          <p:cNvSpPr>
            <a:spLocks noGrp="1"/>
          </p:cNvSpPr>
          <p:nvPr>
            <p:ph sz="quarter" idx="18"/>
          </p:nvPr>
        </p:nvSpPr>
        <p:spPr>
          <a:xfrm>
            <a:off x="313267" y="3733800"/>
            <a:ext cx="8534400" cy="455002"/>
          </a:xfrm>
        </p:spPr>
        <p:txBody>
          <a:bodyPr/>
          <a:lstStyle/>
          <a:p>
            <a:r>
              <a:rPr lang="en-US" sz="2400" dirty="0"/>
              <a:t>Compare this to the high-low cost equation:</a:t>
            </a:r>
          </a:p>
        </p:txBody>
      </p:sp>
      <p:graphicFrame>
        <p:nvGraphicFramePr>
          <p:cNvPr id="8" name="Content Placeholder 7" descr="An illustration displays maintenance costs = intercept + slope. Which is equal to $31800 + (0.48 times miles driven)."/>
          <p:cNvGraphicFramePr>
            <a:graphicFrameLocks noGrp="1" noChangeAspect="1"/>
          </p:cNvGraphicFramePr>
          <p:nvPr>
            <p:ph sz="quarter" idx="17"/>
            <p:extLst>
              <p:ext uri="{D42A27DB-BD31-4B8C-83A1-F6EECF244321}">
                <p14:modId xmlns:p14="http://schemas.microsoft.com/office/powerpoint/2010/main" val="2775145387"/>
              </p:ext>
            </p:extLst>
          </p:nvPr>
        </p:nvGraphicFramePr>
        <p:xfrm>
          <a:off x="990600" y="4606009"/>
          <a:ext cx="6755273" cy="835271"/>
        </p:xfrm>
        <a:graphic>
          <a:graphicData uri="http://schemas.openxmlformats.org/presentationml/2006/ole">
            <mc:AlternateContent xmlns:mc="http://schemas.openxmlformats.org/markup-compatibility/2006">
              <mc:Choice xmlns:v="urn:schemas-microsoft-com:vml" Requires="v">
                <p:oleObj spid="_x0000_s19525" name="Equation" r:id="rId5" imgW="3492360" imgH="431640" progId="Equation.DSMT4">
                  <p:embed/>
                </p:oleObj>
              </mc:Choice>
              <mc:Fallback>
                <p:oleObj name="Equation" r:id="rId5" imgW="3492360" imgH="431640" progId="Equation.DSMT4">
                  <p:embed/>
                  <p:pic>
                    <p:nvPicPr>
                      <p:cNvPr id="0" name=""/>
                      <p:cNvPicPr/>
                      <p:nvPr/>
                    </p:nvPicPr>
                    <p:blipFill>
                      <a:blip r:embed="rId6"/>
                      <a:stretch>
                        <a:fillRect/>
                      </a:stretch>
                    </p:blipFill>
                    <p:spPr>
                      <a:xfrm>
                        <a:off x="990600" y="4606009"/>
                        <a:ext cx="6755273" cy="835271"/>
                      </a:xfrm>
                      <a:prstGeom prst="rect">
                        <a:avLst/>
                      </a:prstGeom>
                    </p:spPr>
                  </p:pic>
                </p:oleObj>
              </mc:Fallback>
            </mc:AlternateContent>
          </a:graphicData>
        </a:graphic>
      </p:graphicFrame>
      <p:sp>
        <p:nvSpPr>
          <p:cNvPr id="10" name="Slide Number Placeholder 9">
            <a:extLst>
              <a:ext uri="{FF2B5EF4-FFF2-40B4-BE49-F238E27FC236}">
                <a16:creationId xmlns:a16="http://schemas.microsoft.com/office/drawing/2014/main" id="{AA37768F-DDAC-4B7F-A648-1A6F6BE8D0B8}"/>
              </a:ext>
            </a:extLst>
          </p:cNvPr>
          <p:cNvSpPr>
            <a:spLocks noGrp="1"/>
          </p:cNvSpPr>
          <p:nvPr>
            <p:ph type="sldNum" sz="quarter" idx="10"/>
          </p:nvPr>
        </p:nvSpPr>
        <p:spPr/>
        <p:txBody>
          <a:bodyPr/>
          <a:lstStyle/>
          <a:p>
            <a:fld id="{67B19427-F580-D146-B60E-4CADEE75497F}" type="slidenum">
              <a:rPr lang="en-US" smtClean="0"/>
              <a:pPr/>
              <a:t>84</a:t>
            </a:fld>
            <a:endParaRPr lang="en-US" dirty="0"/>
          </a:p>
        </p:txBody>
      </p:sp>
      <p:sp>
        <p:nvSpPr>
          <p:cNvPr id="11" name="Footer Placeholder 10">
            <a:extLst>
              <a:ext uri="{FF2B5EF4-FFF2-40B4-BE49-F238E27FC236}">
                <a16:creationId xmlns:a16="http://schemas.microsoft.com/office/drawing/2014/main" id="{C1C3F09D-9FDB-4AFB-BD20-283AF1A28F8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5562607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2AF8B-03DA-4B2F-972A-BDA77F76F4FC}"/>
              </a:ext>
            </a:extLst>
          </p:cNvPr>
          <p:cNvSpPr>
            <a:spLocks noGrp="1"/>
          </p:cNvSpPr>
          <p:nvPr>
            <p:ph type="title"/>
          </p:nvPr>
        </p:nvSpPr>
        <p:spPr/>
        <p:txBody>
          <a:bodyPr>
            <a:normAutofit fontScale="90000"/>
          </a:bodyPr>
          <a:lstStyle/>
          <a:p>
            <a:r>
              <a:rPr lang="en-US" altLang="en-US" b="1" dirty="0">
                <a:latin typeface="Calibri" panose="020F0502020204030204" pitchFamily="34" charset="0"/>
                <a:ea typeface="Source Sans Pro" charset="0"/>
                <a:cs typeface="Calibri" panose="020F0502020204030204" pitchFamily="34" charset="0"/>
              </a:rPr>
              <a:t>Appendix 22A: Regression Analysis </a:t>
            </a:r>
            <a:r>
              <a:rPr lang="en-US" altLang="en-US" sz="2700" dirty="0">
                <a:latin typeface="Calibri" panose="020F0502020204030204" pitchFamily="34" charset="0"/>
                <a:ea typeface="Source Sans Pro" charset="0"/>
                <a:cs typeface="Calibri" panose="020F0502020204030204" pitchFamily="34" charset="0"/>
              </a:rPr>
              <a:t>(7 of 8)</a:t>
            </a:r>
            <a:endParaRPr lang="en-US" dirty="0"/>
          </a:p>
        </p:txBody>
      </p:sp>
      <p:sp>
        <p:nvSpPr>
          <p:cNvPr id="3" name="Content Placeholder 2">
            <a:extLst>
              <a:ext uri="{FF2B5EF4-FFF2-40B4-BE49-F238E27FC236}">
                <a16:creationId xmlns:a16="http://schemas.microsoft.com/office/drawing/2014/main" id="{03D65159-E35C-49F9-9E1F-8EADCBDE8EE3}"/>
              </a:ext>
            </a:extLst>
          </p:cNvPr>
          <p:cNvSpPr>
            <a:spLocks noGrp="1"/>
          </p:cNvSpPr>
          <p:nvPr>
            <p:ph sz="quarter" idx="16"/>
          </p:nvPr>
        </p:nvSpPr>
        <p:spPr>
          <a:xfrm>
            <a:off x="304800" y="1828800"/>
            <a:ext cx="8534400" cy="762000"/>
          </a:xfrm>
        </p:spPr>
        <p:txBody>
          <a:bodyPr/>
          <a:lstStyle/>
          <a:p>
            <a:r>
              <a:rPr lang="en-US" sz="2400" dirty="0"/>
              <a:t>The intercept and slope differ significantly between the regression equation (</a:t>
            </a:r>
            <a:r>
              <a:rPr lang="en-US" sz="2400" b="1" dirty="0">
                <a:solidFill>
                  <a:srgbClr val="006666"/>
                </a:solidFill>
              </a:rPr>
              <a:t>green</a:t>
            </a:r>
            <a:r>
              <a:rPr lang="en-US" sz="2400" dirty="0"/>
              <a:t>) and the high-low equation (</a:t>
            </a:r>
            <a:r>
              <a:rPr lang="en-US" sz="2400" b="1" dirty="0">
                <a:solidFill>
                  <a:srgbClr val="990000"/>
                </a:solidFill>
              </a:rPr>
              <a:t>red</a:t>
            </a:r>
            <a:r>
              <a:rPr lang="en-US" sz="2400" dirty="0"/>
              <a:t>).</a:t>
            </a:r>
          </a:p>
        </p:txBody>
      </p:sp>
      <p:pic>
        <p:nvPicPr>
          <p:cNvPr id="8" name="Content Placeholder 7" descr="An illustration displays a two-line graph that plots cost versus miles driven. The first line represents the regression analysis. It has a line that passes through the following points, (0, 20,000), (3,000, 40,000), and (65,000, 70,000). A second line represents the high-low method and its passes through (0, 32,000), (15,000, 40,000), and (65,000, 55,000).">
            <a:extLst>
              <a:ext uri="{FF2B5EF4-FFF2-40B4-BE49-F238E27FC236}">
                <a16:creationId xmlns:a16="http://schemas.microsoft.com/office/drawing/2014/main" id="{A2533755-FA07-461D-87CB-4364CDD3ACAD}"/>
              </a:ext>
            </a:extLst>
          </p:cNvPr>
          <p:cNvPicPr>
            <a:picLocks noGrp="1" noChangeAspect="1"/>
          </p:cNvPicPr>
          <p:nvPr>
            <p:ph sz="quarter" idx="17"/>
          </p:nvPr>
        </p:nvPicPr>
        <p:blipFill>
          <a:blip r:embed="rId2"/>
          <a:stretch>
            <a:fillRect/>
          </a:stretch>
        </p:blipFill>
        <p:spPr>
          <a:xfrm>
            <a:off x="1892754" y="2819400"/>
            <a:ext cx="5358492" cy="3352800"/>
          </a:xfrm>
          <a:prstGeom prst="rect">
            <a:avLst/>
          </a:prstGeom>
        </p:spPr>
      </p:pic>
      <p:sp>
        <p:nvSpPr>
          <p:cNvPr id="6" name="Slide Number Placeholder 5">
            <a:extLst>
              <a:ext uri="{FF2B5EF4-FFF2-40B4-BE49-F238E27FC236}">
                <a16:creationId xmlns:a16="http://schemas.microsoft.com/office/drawing/2014/main" id="{C9FDEAEE-C577-46E1-BA36-3CE9F9E130E4}"/>
              </a:ext>
            </a:extLst>
          </p:cNvPr>
          <p:cNvSpPr>
            <a:spLocks noGrp="1"/>
          </p:cNvSpPr>
          <p:nvPr>
            <p:ph type="sldNum" sz="quarter" idx="10"/>
          </p:nvPr>
        </p:nvSpPr>
        <p:spPr/>
        <p:txBody>
          <a:bodyPr/>
          <a:lstStyle/>
          <a:p>
            <a:fld id="{67B19427-F580-D146-B60E-4CADEE75497F}" type="slidenum">
              <a:rPr lang="en-US" smtClean="0"/>
              <a:pPr/>
              <a:t>85</a:t>
            </a:fld>
            <a:endParaRPr lang="en-US" dirty="0"/>
          </a:p>
        </p:txBody>
      </p:sp>
      <p:sp>
        <p:nvSpPr>
          <p:cNvPr id="7" name="Footer Placeholder 6">
            <a:extLst>
              <a:ext uri="{FF2B5EF4-FFF2-40B4-BE49-F238E27FC236}">
                <a16:creationId xmlns:a16="http://schemas.microsoft.com/office/drawing/2014/main" id="{FF8B947C-F279-4554-A753-FCFFBEFD88B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1861888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6230-6562-42EB-BC87-3ACF238A85D1}"/>
              </a:ext>
            </a:extLst>
          </p:cNvPr>
          <p:cNvSpPr>
            <a:spLocks noGrp="1"/>
          </p:cNvSpPr>
          <p:nvPr>
            <p:ph type="title"/>
          </p:nvPr>
        </p:nvSpPr>
        <p:spPr/>
        <p:txBody>
          <a:bodyPr>
            <a:normAutofit fontScale="90000"/>
          </a:bodyPr>
          <a:lstStyle/>
          <a:p>
            <a:r>
              <a:rPr lang="en-US" altLang="en-US" b="1" dirty="0">
                <a:latin typeface="Calibri" panose="020F0502020204030204" pitchFamily="34" charset="0"/>
                <a:ea typeface="Source Sans Pro" charset="0"/>
                <a:cs typeface="Calibri" panose="020F0502020204030204" pitchFamily="34" charset="0"/>
              </a:rPr>
              <a:t>Appendix 22A: Regression Analysis </a:t>
            </a:r>
            <a:r>
              <a:rPr lang="en-US" altLang="en-US" sz="2700" dirty="0">
                <a:latin typeface="Calibri" panose="020F0502020204030204" pitchFamily="34" charset="0"/>
                <a:ea typeface="Source Sans Pro" charset="0"/>
                <a:cs typeface="Calibri" panose="020F0502020204030204" pitchFamily="34" charset="0"/>
              </a:rPr>
              <a:t>(8 of 8)</a:t>
            </a:r>
            <a:endParaRPr lang="en-US" dirty="0"/>
          </a:p>
        </p:txBody>
      </p:sp>
      <p:sp>
        <p:nvSpPr>
          <p:cNvPr id="3" name="Content Placeholder 2">
            <a:extLst>
              <a:ext uri="{FF2B5EF4-FFF2-40B4-BE49-F238E27FC236}">
                <a16:creationId xmlns:a16="http://schemas.microsoft.com/office/drawing/2014/main" id="{3CD8F6D1-02EE-462C-9E53-9242E22009EE}"/>
              </a:ext>
            </a:extLst>
          </p:cNvPr>
          <p:cNvSpPr>
            <a:spLocks noGrp="1"/>
          </p:cNvSpPr>
          <p:nvPr>
            <p:ph sz="quarter" idx="16"/>
          </p:nvPr>
        </p:nvSpPr>
        <p:spPr/>
        <p:txBody>
          <a:bodyPr/>
          <a:lstStyle/>
          <a:p>
            <a:pPr>
              <a:buClr>
                <a:srgbClr val="990000"/>
              </a:buClr>
              <a:buSzPct val="100000"/>
            </a:pPr>
            <a:r>
              <a:rPr lang="en-US" sz="2400" dirty="0"/>
              <a:t>While regression analysis usually provides more reliable estimates of the cost equation, it does have limitations.</a:t>
            </a:r>
          </a:p>
          <a:p>
            <a:pPr marL="402336" indent="-402336">
              <a:buClr>
                <a:schemeClr val="accent2"/>
              </a:buClr>
              <a:buSzPct val="100000"/>
              <a:buFont typeface="+mj-lt"/>
              <a:buAutoNum type="arabicPeriod"/>
            </a:pPr>
            <a:r>
              <a:rPr lang="en-US" sz="2400" dirty="0"/>
              <a:t>The regression approach applied above assumes a linear relationship between the variables. If the actual relationship differs significantly from linearity, then linear regression can provide misleading results.</a:t>
            </a:r>
          </a:p>
          <a:p>
            <a:pPr marL="402336" indent="-402336">
              <a:buClr>
                <a:schemeClr val="accent2"/>
              </a:buClr>
              <a:buSzPct val="100000"/>
              <a:buFont typeface="+mj-lt"/>
              <a:buAutoNum type="arabicPeriod"/>
            </a:pPr>
            <a:r>
              <a:rPr lang="en-US" sz="2400" dirty="0"/>
              <a:t>Regression estimates can be severely influenced by “outliers”—data points that differ significantly from the rest of the observations.</a:t>
            </a:r>
          </a:p>
          <a:p>
            <a:pPr marL="402336" indent="-402336">
              <a:buClr>
                <a:schemeClr val="accent2"/>
              </a:buClr>
              <a:buSzPct val="100000"/>
              <a:buFont typeface="+mj-lt"/>
              <a:buAutoNum type="arabicPeriod"/>
            </a:pPr>
            <a:r>
              <a:rPr lang="en-US" sz="2400" dirty="0"/>
              <a:t>Regression estimation is most accurate when it is based on a large number of data points.</a:t>
            </a:r>
          </a:p>
        </p:txBody>
      </p:sp>
      <p:sp>
        <p:nvSpPr>
          <p:cNvPr id="4" name="Slide Number Placeholder 3">
            <a:extLst>
              <a:ext uri="{FF2B5EF4-FFF2-40B4-BE49-F238E27FC236}">
                <a16:creationId xmlns:a16="http://schemas.microsoft.com/office/drawing/2014/main" id="{B8655731-3D5E-414D-8239-C594E1FC8370}"/>
              </a:ext>
            </a:extLst>
          </p:cNvPr>
          <p:cNvSpPr>
            <a:spLocks noGrp="1"/>
          </p:cNvSpPr>
          <p:nvPr>
            <p:ph type="sldNum" sz="quarter" idx="10"/>
          </p:nvPr>
        </p:nvSpPr>
        <p:spPr/>
        <p:txBody>
          <a:bodyPr/>
          <a:lstStyle/>
          <a:p>
            <a:fld id="{67B19427-F580-D146-B60E-4CADEE75497F}" type="slidenum">
              <a:rPr lang="en-US" smtClean="0"/>
              <a:pPr/>
              <a:t>86</a:t>
            </a:fld>
            <a:endParaRPr lang="en-US" dirty="0"/>
          </a:p>
        </p:txBody>
      </p:sp>
      <p:sp>
        <p:nvSpPr>
          <p:cNvPr id="5" name="Footer Placeholder 4">
            <a:extLst>
              <a:ext uri="{FF2B5EF4-FFF2-40B4-BE49-F238E27FC236}">
                <a16:creationId xmlns:a16="http://schemas.microsoft.com/office/drawing/2014/main" id="{0B91A9AF-EAA5-4CC4-8113-1C98095C47C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1886330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61999"/>
          </a:xfrm>
        </p:spPr>
        <p:txBody>
          <a:bodyPr/>
          <a:lstStyle/>
          <a:p>
            <a:r>
              <a:rPr lang="en-US" b="1" dirty="0"/>
              <a:t>Copyright</a:t>
            </a:r>
          </a:p>
        </p:txBody>
      </p:sp>
      <p:sp>
        <p:nvSpPr>
          <p:cNvPr id="3" name="Content Placeholder 2"/>
          <p:cNvSpPr>
            <a:spLocks noGrp="1"/>
          </p:cNvSpPr>
          <p:nvPr>
            <p:ph sz="quarter" idx="16"/>
          </p:nvPr>
        </p:nvSpPr>
        <p:spPr>
          <a:xfrm>
            <a:off x="304800" y="1752600"/>
            <a:ext cx="8534400" cy="3657600"/>
          </a:xfrm>
        </p:spPr>
        <p:txBody>
          <a:bodyPr/>
          <a:lstStyle/>
          <a:p>
            <a:r>
              <a:rPr lang="en-US" sz="2400" b="1" dirty="0"/>
              <a:t>Copyright © 2018 John Wiley &amp; Sons, Inc.</a:t>
            </a:r>
          </a:p>
          <a:p>
            <a:pPr>
              <a:lnSpc>
                <a:spcPct val="150000"/>
              </a:lnSpc>
            </a:pPr>
            <a:r>
              <a:rPr lang="en-US" sz="180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87</a:t>
            </a:fld>
            <a:endParaRPr lang="en-US" dirty="0"/>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364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EF12-9C9F-4B7B-9143-D5FD147A0328}"/>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Variable Costs </a:t>
            </a:r>
            <a:r>
              <a:rPr lang="en-US" sz="2400" dirty="0">
                <a:latin typeface="Calibri" panose="020F0502020204030204" pitchFamily="34" charset="0"/>
                <a:ea typeface="Source Sans Pro" charset="0"/>
                <a:cs typeface="Calibri" panose="020F0502020204030204" pitchFamily="34" charset="0"/>
              </a:rPr>
              <a:t>(4 of 4)</a:t>
            </a:r>
            <a:endParaRPr lang="en-US" dirty="0"/>
          </a:p>
        </p:txBody>
      </p:sp>
      <p:pic>
        <p:nvPicPr>
          <p:cNvPr id="7" name="Content Placeholder 6" descr="Two graphs. A graph of total variable costs plots costs in thousands versus tablet computers produced in thousands. The line passes through the points (2,20), (4,40), (6,60), (8,80), (10, 100). A graph of variable costs per unit plots costs per unit versus tablet computers produced in thousands. The graph draws a parallel line to x on 10.">
            <a:extLst>
              <a:ext uri="{FF2B5EF4-FFF2-40B4-BE49-F238E27FC236}">
                <a16:creationId xmlns:a16="http://schemas.microsoft.com/office/drawing/2014/main" id="{5982040F-14C7-492D-8A8C-E14A9A178824}"/>
              </a:ext>
            </a:extLst>
          </p:cNvPr>
          <p:cNvPicPr>
            <a:picLocks noGrp="1" noChangeAspect="1"/>
          </p:cNvPicPr>
          <p:nvPr>
            <p:ph sz="quarter" idx="16"/>
          </p:nvPr>
        </p:nvPicPr>
        <p:blipFill>
          <a:blip r:embed="rId2"/>
          <a:stretch>
            <a:fillRect/>
          </a:stretch>
        </p:blipFill>
        <p:spPr>
          <a:xfrm>
            <a:off x="493422" y="1845377"/>
            <a:ext cx="8157155" cy="4310246"/>
          </a:xfrm>
          <a:prstGeom prst="rect">
            <a:avLst/>
          </a:prstGeom>
        </p:spPr>
      </p:pic>
      <p:sp>
        <p:nvSpPr>
          <p:cNvPr id="5" name="Slide Number Placeholder 4">
            <a:extLst>
              <a:ext uri="{FF2B5EF4-FFF2-40B4-BE49-F238E27FC236}">
                <a16:creationId xmlns:a16="http://schemas.microsoft.com/office/drawing/2014/main" id="{46B52D8C-A861-4724-A3CA-AADBA780B4FC}"/>
              </a:ext>
            </a:extLst>
          </p:cNvPr>
          <p:cNvSpPr>
            <a:spLocks noGrp="1"/>
          </p:cNvSpPr>
          <p:nvPr>
            <p:ph type="sldNum" sz="quarter" idx="10"/>
          </p:nvPr>
        </p:nvSpPr>
        <p:spPr/>
        <p:txBody>
          <a:bodyPr/>
          <a:lstStyle/>
          <a:p>
            <a:fld id="{67B19427-F580-D146-B60E-4CADEE75497F}" type="slidenum">
              <a:rPr lang="en-US" smtClean="0"/>
              <a:pPr/>
              <a:t>9</a:t>
            </a:fld>
            <a:endParaRPr lang="en-US" dirty="0"/>
          </a:p>
        </p:txBody>
      </p:sp>
      <p:sp>
        <p:nvSpPr>
          <p:cNvPr id="6" name="Footer Placeholder 5">
            <a:extLst>
              <a:ext uri="{FF2B5EF4-FFF2-40B4-BE49-F238E27FC236}">
                <a16:creationId xmlns:a16="http://schemas.microsoft.com/office/drawing/2014/main" id="{5095ADD9-5B38-453C-8803-5135504F016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9235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a5c6dcf8a8b6e9d0cec51fe7d6f979896b2b25"/>
</p:tagLst>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59d0560e39f12cef339de385b95781a9">
  <xsd:schema xmlns:xsd="http://www.w3.org/2001/XMLSchema" xmlns:xs="http://www.w3.org/2001/XMLSchema" xmlns:p="http://schemas.microsoft.com/office/2006/metadata/properties" xmlns:ns2="d2759a66-45ac-4dcc-97a7-1d1447a6f8ca" targetNamespace="http://schemas.microsoft.com/office/2006/metadata/properties" ma:root="true" ma:fieldsID="9108f46eeb2257c471bc6d348b8541f4"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1C71EB-81EB-430C-AADD-7391148CA650}">
  <ds:schemaRefs>
    <ds:schemaRef ds:uri="http://schemas.microsoft.com/office/2006/documentManagement/types"/>
    <ds:schemaRef ds:uri="http://schemas.openxmlformats.org/package/2006/metadata/core-properties"/>
    <ds:schemaRef ds:uri="7a71b9a5-dc42-4723-8d0f-e8d6ba5fbeb6"/>
    <ds:schemaRef ds:uri="991c6ba3-1c6f-40a9-b60d-1b3170aa9e50"/>
    <ds:schemaRef ds:uri="http://schemas.microsoft.com/office/infopath/2007/PartnerControls"/>
    <ds:schemaRef ds:uri="http://purl.org/dc/dcmitype/"/>
    <ds:schemaRef ds:uri="http://schemas.microsoft.com/office/2006/metadata/properties"/>
    <ds:schemaRef ds:uri="http://www.w3.org/XML/1998/namespace"/>
    <ds:schemaRef ds:uri="http://purl.org/dc/terms/"/>
    <ds:schemaRef ds:uri="http://purl.org/dc/elements/1.1/"/>
  </ds:schemaRefs>
</ds:datastoreItem>
</file>

<file path=customXml/itemProps2.xml><?xml version="1.0" encoding="utf-8"?>
<ds:datastoreItem xmlns:ds="http://schemas.openxmlformats.org/officeDocument/2006/customXml" ds:itemID="{19E6D238-C0BB-4523-BD67-008A999DD31E}"/>
</file>

<file path=customXml/itemProps3.xml><?xml version="1.0" encoding="utf-8"?>
<ds:datastoreItem xmlns:ds="http://schemas.openxmlformats.org/officeDocument/2006/customXml" ds:itemID="{288F1D47-4251-47E8-ACDB-2528FF86B6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17123</TotalTime>
  <Words>5833</Words>
  <Application>Microsoft Office PowerPoint</Application>
  <PresentationFormat>On-screen Show (4:3)</PresentationFormat>
  <Paragraphs>813</Paragraphs>
  <Slides>87</Slides>
  <Notes>2</Notes>
  <HiddenSlides>0</HiddenSlides>
  <MMClips>0</MMClips>
  <ScaleCrop>false</ScaleCrop>
  <HeadingPairs>
    <vt:vector size="8" baseType="variant">
      <vt:variant>
        <vt:lpstr>Fonts Used</vt:lpstr>
      </vt:variant>
      <vt:variant>
        <vt:i4>5</vt:i4>
      </vt:variant>
      <vt:variant>
        <vt:lpstr>Theme</vt:lpstr>
      </vt:variant>
      <vt:variant>
        <vt:i4>7</vt:i4>
      </vt:variant>
      <vt:variant>
        <vt:lpstr>Embedded OLE Servers</vt:lpstr>
      </vt:variant>
      <vt:variant>
        <vt:i4>2</vt:i4>
      </vt:variant>
      <vt:variant>
        <vt:lpstr>Slide Titles</vt:lpstr>
      </vt:variant>
      <vt:variant>
        <vt:i4>87</vt:i4>
      </vt:variant>
    </vt:vector>
  </HeadingPairs>
  <TitlesOfParts>
    <vt:vector size="101" baseType="lpstr">
      <vt:lpstr>Arial</vt:lpstr>
      <vt:lpstr>Calibri</vt:lpstr>
      <vt:lpstr>Calibri Light</vt:lpstr>
      <vt:lpstr>Courier New</vt:lpstr>
      <vt:lpstr>Source Sans Pro</vt:lpstr>
      <vt:lpstr>Opener</vt:lpstr>
      <vt:lpstr>Chapter Outline</vt:lpstr>
      <vt:lpstr>Learning Objectives</vt:lpstr>
      <vt:lpstr>Concept Check Question</vt:lpstr>
      <vt:lpstr>Key Term</vt:lpstr>
      <vt:lpstr>Section</vt:lpstr>
      <vt:lpstr>Image Slide Master</vt:lpstr>
      <vt:lpstr>Equation</vt:lpstr>
      <vt:lpstr>MathType 7.0 Equation</vt:lpstr>
      <vt:lpstr>Accounting Principles</vt:lpstr>
      <vt:lpstr>Chapter Outline</vt:lpstr>
      <vt:lpstr>Cost Behavior Analysis (1 of 5)</vt:lpstr>
      <vt:lpstr>Cost Behavior Analysis (2 of 5)</vt:lpstr>
      <vt:lpstr>Cost Behavior Analysis (3 of 5)</vt:lpstr>
      <vt:lpstr>Variable Costs (1 of 4)</vt:lpstr>
      <vt:lpstr>Variable Costs (2 of 4)</vt:lpstr>
      <vt:lpstr>Variable Costs (3 of 4)</vt:lpstr>
      <vt:lpstr>Variable Costs (4 of 4)</vt:lpstr>
      <vt:lpstr>Fixed Costs (1 of 4)</vt:lpstr>
      <vt:lpstr>Fixed Costs (2 of 4)</vt:lpstr>
      <vt:lpstr>Fixed Costs (3 of 4)</vt:lpstr>
      <vt:lpstr>Fixed Costs (4 of 4)</vt:lpstr>
      <vt:lpstr>Cost Behavior Analysis (4 of 5) </vt:lpstr>
      <vt:lpstr>Cost Behavior Analysis (5 of 5) </vt:lpstr>
      <vt:lpstr>Relevant Range (1 of 4)</vt:lpstr>
      <vt:lpstr>Relevant Range (2 of 4)</vt:lpstr>
      <vt:lpstr>Relevant Range (3 of 4)</vt:lpstr>
      <vt:lpstr>Relevant Range (4 of 4)</vt:lpstr>
      <vt:lpstr>Mixed Costs</vt:lpstr>
      <vt:lpstr>Do It! 1: Types of Costs</vt:lpstr>
      <vt:lpstr>Mixed Costs Analysis</vt:lpstr>
      <vt:lpstr>High-Low Method (1 of 5)</vt:lpstr>
      <vt:lpstr>High-Low Method (2 of 5)</vt:lpstr>
      <vt:lpstr>High-Low Method (3 of 5)</vt:lpstr>
      <vt:lpstr>High-Low Method (4 of 5)</vt:lpstr>
      <vt:lpstr>High-Low Method (5 of 5)</vt:lpstr>
      <vt:lpstr>Mixed Cost (1 of 2)</vt:lpstr>
      <vt:lpstr>Mixed Cost (2 of 2)</vt:lpstr>
      <vt:lpstr>Importance of Identifying Variable and Fixed Costs (1 of 2)</vt:lpstr>
      <vt:lpstr>Importance of Identifying Variable and Fixed Costs (2 of 2)</vt:lpstr>
      <vt:lpstr>Do It! 2: High-Low Method (1 of 4)</vt:lpstr>
      <vt:lpstr>Do It! 2: High-Low Method (2 of 4)</vt:lpstr>
      <vt:lpstr>Do It! 2: High-Low Method (3 of 4)</vt:lpstr>
      <vt:lpstr>Do It! 2: High-Low Method (4 of 4)</vt:lpstr>
      <vt:lpstr>Cost-Volume-Profit Analysis (1 of 2)</vt:lpstr>
      <vt:lpstr>Cost-Volume-Profit Analysis (2 of 2)</vt:lpstr>
      <vt:lpstr>Basic Components (1 of 3)</vt:lpstr>
      <vt:lpstr>Basic Components (2 of 3)</vt:lpstr>
      <vt:lpstr>Basic Components (3 of 3)</vt:lpstr>
      <vt:lpstr>C V P Income Statement (1 of 3)</vt:lpstr>
      <vt:lpstr>C V P Income Statement (2 of 3)</vt:lpstr>
      <vt:lpstr>C V P Income Statement (3 of 3)</vt:lpstr>
      <vt:lpstr>Unit Contribution Margin (1 of 6)</vt:lpstr>
      <vt:lpstr>Unit Contribution Margin (2 of 6)</vt:lpstr>
      <vt:lpstr>Unit Contribution Margin (3 of 6)</vt:lpstr>
      <vt:lpstr>Unit Contribution Margin (4 of 6)</vt:lpstr>
      <vt:lpstr>Unit Contribution Margin (5 of 6)</vt:lpstr>
      <vt:lpstr>Unit Contribution Margin (6 of 6)</vt:lpstr>
      <vt:lpstr>Contribution Margin (1 of 2)</vt:lpstr>
      <vt:lpstr>Contribution Margin (2 of 2)</vt:lpstr>
      <vt:lpstr>Do It! 3: C V P Income Statement (1 of 2)</vt:lpstr>
      <vt:lpstr>Do It! 3: C V P Income Statement (2 of 2)</vt:lpstr>
      <vt:lpstr>Break-Even Analysis (1 of 3)</vt:lpstr>
      <vt:lpstr>Mathematical Equation (1 of 2)</vt:lpstr>
      <vt:lpstr>Contribution Margin Technique (1 of 3)</vt:lpstr>
      <vt:lpstr>Contribution Margin Technique (2 of 3)</vt:lpstr>
      <vt:lpstr>Contribution Margin Technique (3 of 3)</vt:lpstr>
      <vt:lpstr>Graphic Presentation</vt:lpstr>
      <vt:lpstr>Break-Even Analysis (2 of 3)</vt:lpstr>
      <vt:lpstr>Break-Even Analysis (3 of 3)</vt:lpstr>
      <vt:lpstr>Do It! 4: Break-Even Analysis (1 of 2)</vt:lpstr>
      <vt:lpstr>Do It! 4: Break-Even Analysis (2 of 2)</vt:lpstr>
      <vt:lpstr>Target Net Income and Margin of Safety</vt:lpstr>
      <vt:lpstr>Target Net Income (1 of 6)</vt:lpstr>
      <vt:lpstr>Mathematical Equation (2 of 2)</vt:lpstr>
      <vt:lpstr>Target Net Income (2 of 6)</vt:lpstr>
      <vt:lpstr>Target Net Income (3 of 6)</vt:lpstr>
      <vt:lpstr>Target Net Income (4 of 6)</vt:lpstr>
      <vt:lpstr>Target Net Income (5 of 6)</vt:lpstr>
      <vt:lpstr>Target Net Income (6 of 6)</vt:lpstr>
      <vt:lpstr>Margin of Safety</vt:lpstr>
      <vt:lpstr>Margin of Safety Ratio</vt:lpstr>
      <vt:lpstr>Do It! 5: Break-Even, Margin of Safety, and Target Net Income (1 of 4)</vt:lpstr>
      <vt:lpstr>Do It! 5: Break-Even, Margin of Safety, and Target Net Income (2 of 4)</vt:lpstr>
      <vt:lpstr>Do It! 5: Break-Even, Margin of Safety, and Target Net Income (3 of 4)</vt:lpstr>
      <vt:lpstr>Do It! 5: Break-Even, Margin of Safety, and Target Net Income (4 of 4)</vt:lpstr>
      <vt:lpstr>Appendix 22A: Regression Analysis (1 of 8)</vt:lpstr>
      <vt:lpstr>Appendix 22A: Regression Analysis (2 of 8)</vt:lpstr>
      <vt:lpstr>Appendix 22A: Regression Analysis (3 of 8)</vt:lpstr>
      <vt:lpstr>Appendix 22A: Regression Analysis (4 of 8)</vt:lpstr>
      <vt:lpstr>Appendix 22A: Regression Analysis (5 of 8)</vt:lpstr>
      <vt:lpstr>Regression Analysis</vt:lpstr>
      <vt:lpstr>Appendix 22A: Regression Analysis (6 of 8)</vt:lpstr>
      <vt:lpstr>Appendix 22A: Regression Analysis (7 of 8)</vt:lpstr>
      <vt:lpstr>Appendix 22A: Regression Analysis (8 of 8)</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Principles, 13e</dc:title>
  <dc:subject>Accounts</dc:subject>
  <dc:creator>Weygandt/Kimmel/Kieso</dc:creator>
  <cp:lastModifiedBy>R, Nithiyanandhan</cp:lastModifiedBy>
  <cp:revision>2329</cp:revision>
  <cp:lastPrinted>2017-04-26T13:25:47Z</cp:lastPrinted>
  <dcterms:created xsi:type="dcterms:W3CDTF">2017-04-21T14:49:46Z</dcterms:created>
  <dcterms:modified xsi:type="dcterms:W3CDTF">2020-04-05T06:38:35Z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