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1" r:id="rId4"/>
    <p:sldId id="266" r:id="rId5"/>
    <p:sldId id="258" r:id="rId6"/>
    <p:sldId id="264" r:id="rId7"/>
    <p:sldId id="270" r:id="rId8"/>
    <p:sldId id="271" r:id="rId9"/>
    <p:sldId id="272" r:id="rId10"/>
    <p:sldId id="273" r:id="rId11"/>
    <p:sldId id="281" r:id="rId12"/>
    <p:sldId id="282" r:id="rId13"/>
    <p:sldId id="283" r:id="rId14"/>
    <p:sldId id="276" r:id="rId15"/>
    <p:sldId id="284" r:id="rId16"/>
    <p:sldId id="277" r:id="rId17"/>
    <p:sldId id="278" r:id="rId18"/>
    <p:sldId id="279" r:id="rId19"/>
    <p:sldId id="285" r:id="rId20"/>
    <p:sldId id="274" r:id="rId21"/>
    <p:sldId id="286" r:id="rId22"/>
    <p:sldId id="287" r:id="rId23"/>
    <p:sldId id="288" r:id="rId24"/>
    <p:sldId id="289" r:id="rId25"/>
    <p:sldId id="290" r:id="rId26"/>
    <p:sldId id="275" r:id="rId27"/>
    <p:sldId id="293" r:id="rId28"/>
    <p:sldId id="292" r:id="rId29"/>
    <p:sldId id="327" r:id="rId30"/>
    <p:sldId id="3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pitt.edu/~milos/courses/cs441/lectures/Class21b.pdf" TargetMode="External"/><Relationship Id="rId2" Type="http://schemas.openxmlformats.org/officeDocument/2006/relationships/hyperlink" Target="https://www.tutorialspoint.com/discrete_mathematics/discrete_mathematics_relations.htm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Their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9002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59410" y="595100"/>
            <a:ext cx="4901524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Set(cont.)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31FE328-4273-426B-B1B4-9191EE0F2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4: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 the set 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1, 2, 3, 4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Which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in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divides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?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Because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and only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positive integers not exceeding 4 such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divides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see that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 = 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(1,1), (1, 2), (1,3), (1, 4), (2, 2), (2, 4), (3, 3),(4, 4)}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31274" y="595100"/>
            <a:ext cx="541816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</a:t>
            </a:r>
            <a:r>
              <a:rPr lang="en-US" sz="3600" b="1" dirty="0" smtClean="0">
                <a:solidFill>
                  <a:schemeClr val="tx1"/>
                </a:solidFill>
              </a:rPr>
              <a:t>Set (</a:t>
            </a:r>
            <a:r>
              <a:rPr lang="en-US" sz="3600" b="1" dirty="0">
                <a:solidFill>
                  <a:schemeClr val="tx1"/>
                </a:solidFill>
              </a:rPr>
              <a:t>cont.)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684C4D9-4FBF-4C23-BB7F-24CC5C05D89D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relations are there on a set with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elements?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E468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relation on a set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subset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Because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1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when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and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set with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 has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subsets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there are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0" u="none" strike="noStrike" kern="1200" cap="none" spc="0" normalizeH="0" baseline="44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subsets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Thus,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2</a:t>
            </a:r>
            <a:r>
              <a:rPr kumimoji="0" lang="en-US" altLang="en-US" sz="28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1" u="none" strike="noStrike" kern="1200" cap="none" spc="0" normalizeH="0" baseline="46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on a set with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are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altLang="en-US" sz="2800" b="0" i="0" u="none" strike="noStrike" kern="1200" cap="none" spc="0" normalizeH="0" baseline="48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512 relations on the set {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66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3466" y="595100"/>
            <a:ext cx="661394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</a:t>
            </a:r>
            <a:r>
              <a:rPr lang="en-US" sz="3600" b="1" dirty="0" smtClean="0">
                <a:solidFill>
                  <a:schemeClr val="tx1"/>
                </a:solidFill>
              </a:rPr>
              <a:t>Set (</a:t>
            </a:r>
            <a:r>
              <a:rPr lang="en-US" sz="3600" b="1" dirty="0">
                <a:solidFill>
                  <a:schemeClr val="tx1"/>
                </a:solidFill>
              </a:rPr>
              <a:t>cont.)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A20F14C-BA96-4832-AF72-6DFEC909117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Consider these relations on the set of integers: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&gt;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+ 1},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or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−b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3}.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indent="-285750">
              <a:buFont typeface="Arial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Which of these relations contain each of the pairs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1,1), (1, 2), (2, 1), (1, −1),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indent="-285750">
              <a:buFont typeface="Arial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(2, 2)?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Checking the conditions that define each relation,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we see that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(1,2)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	(2,1)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 −1)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(2,2)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45342" y="595100"/>
            <a:ext cx="4901524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Properties of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97C5639-F5C4-4625-9E71-4CE097D45BE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several properties that are used to classify relations on a set. We will introduce the most important of these here.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7191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98213" y="595100"/>
            <a:ext cx="5010229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Reflexive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2480F75-0FFF-4682-A8D9-616E2E4C4AF6}"/>
              </a:ext>
            </a:extLst>
          </p:cNvPr>
          <p:cNvSpPr txBox="1">
            <a:spLocks/>
          </p:cNvSpPr>
          <p:nvPr/>
        </p:nvSpPr>
        <p:spPr bwMode="auto">
          <a:xfrm>
            <a:off x="228600" y="147124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reflexive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a)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for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every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element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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Using quantifiers, a relation on the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reflexive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∀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((a, a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), where  universe of discourse is the set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elements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reflexive relation,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itself.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i.e.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Example: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1, 1), (1, 2), (2, 1), (2, 2), (3, 3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)}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set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1, 2, 3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}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reflexive.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12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78964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Determining whether a Relation is Reflexive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59DDC56-8058-4C48-B1F7-4730DEEA8F41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Which of these relations are reflexive?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Solution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relations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and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are reflexive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because they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both contain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ALL pairs of the form (a, a)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namely (1,1) (2,2), (3,3)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and (4,4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).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60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06283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      Reflexive </a:t>
            </a:r>
            <a:r>
              <a:rPr lang="en-US" sz="3200" b="1" dirty="0">
                <a:solidFill>
                  <a:schemeClr val="tx1"/>
                </a:solidFill>
              </a:rPr>
              <a:t>Relation: Another Example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D57FCAF-31B8-41B6-8FD0-C08A0CCADAFA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Example 8 (modified)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 following relations  on the set of integers are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reflexive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or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−b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 following relations are NOT reflexive: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&gt;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 	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 3 ≯ 3),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+ 1} 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 3 ≠3 + 1),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3}  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4  + 4 ≰ 3).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19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34546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Reflexive </a:t>
            </a:r>
            <a:r>
              <a:rPr lang="en-US" sz="3200" b="1" dirty="0" smtClean="0">
                <a:solidFill>
                  <a:schemeClr val="tx1"/>
                </a:solidFill>
              </a:rPr>
              <a:t>Relation: More 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CCF311F-0548-430F-A7E0-783845F35EA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Example 9: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“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relation on the set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Yes. Because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whenever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positive integer, the “divides” relation is reflexive.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Is the “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relation on the set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reflexive?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No. Because 0 | 0   	     (0 does not divide 0 )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D61516F-2420-49DB-A85C-751B09C3CE4D}"/>
              </a:ext>
            </a:extLst>
          </p:cNvPr>
          <p:cNvCxnSpPr/>
          <p:nvPr/>
        </p:nvCxnSpPr>
        <p:spPr>
          <a:xfrm flipV="1">
            <a:off x="4343400" y="5029200"/>
            <a:ext cx="228600" cy="304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281863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35780"/>
            <a:ext cx="623411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Symmetric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47DE4AF-0A3D-4629-B39B-0FF097FCCC16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a)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whenever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all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Example: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{(1,1), (1,2), (2,1), (2,2), (3,4), (4,1), (4,3), (1, 4)}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the set {1, 2, 3, 4}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 symmetric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92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65440"/>
            <a:ext cx="661394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</a:t>
            </a:r>
            <a:r>
              <a:rPr lang="en-US" sz="3600" b="1" dirty="0" err="1" smtClean="0">
                <a:solidFill>
                  <a:schemeClr val="tx1"/>
                </a:solidFill>
              </a:rPr>
              <a:t>Antisymmetric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541E34A-A4A5-433D-9682-DA4EF8097F76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534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a, 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= b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called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whenever a = b, then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or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R 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follows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we have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 = b, and both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R 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terms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NOT opposite, because a relation can have both of these properties or may lack both of them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{ (1,1), (2,2) }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 the relation is both symmetric &amp; </a:t>
            </a:r>
            <a:r>
              <a:rPr lang="en-US" sz="2000" dirty="0" err="1" smtClean="0">
                <a:solidFill>
                  <a:srgbClr val="0000FF"/>
                </a:solidFill>
                <a:sym typeface="Wingdings" pitchFamily="2" charset="2"/>
              </a:rPr>
              <a:t>antisymmetric</a:t>
            </a:r>
            <a:endParaRPr lang="en-US" sz="2000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{ (0,1), (1,2), (2,1)}  the relation is neither symmetric nor </a:t>
            </a:r>
            <a:r>
              <a:rPr lang="en-US" sz="2000" dirty="0" err="1" smtClean="0">
                <a:solidFill>
                  <a:srgbClr val="0000FF"/>
                </a:solidFill>
                <a:sym typeface="Wingdings" pitchFamily="2" charset="2"/>
              </a:rPr>
              <a:t>antisymmetric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DECF1D47-A677-445F-AD4C-A0F1B309AF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E87A2-2729-4BF6-A9D8-DED2E84D7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D612A1A-909D-477C-ABAF-C9E7D4D50405}"/>
              </a:ext>
            </a:extLst>
          </p:cNvPr>
          <p:cNvCxnSpPr/>
          <p:nvPr/>
        </p:nvCxnSpPr>
        <p:spPr>
          <a:xfrm flipV="1">
            <a:off x="914400" y="29718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58F97E3-443F-4890-81C7-CCE0E89213CF}"/>
              </a:ext>
            </a:extLst>
          </p:cNvPr>
          <p:cNvCxnSpPr/>
          <p:nvPr/>
        </p:nvCxnSpPr>
        <p:spPr>
          <a:xfrm flipV="1">
            <a:off x="948396" y="3886200"/>
            <a:ext cx="152400" cy="3048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3E6A644-DE36-4B3B-9F5B-E7129BF8C113}"/>
              </a:ext>
            </a:extLst>
          </p:cNvPr>
          <p:cNvCxnSpPr/>
          <p:nvPr/>
        </p:nvCxnSpPr>
        <p:spPr>
          <a:xfrm flipV="1">
            <a:off x="2057400" y="29718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5099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13" y="2039815"/>
            <a:ext cx="7754112" cy="41448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7.1 Relations and Their Properties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Relations </a:t>
            </a:r>
            <a:r>
              <a:rPr lang="en-US" sz="2400" dirty="0">
                <a:solidFill>
                  <a:schemeClr val="tx1"/>
                </a:solidFill>
              </a:rPr>
              <a:t>and Functions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Properties of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Reflexive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Symmetric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Antisymmetric 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Transitive Relations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Combining Relations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Composite of Relations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12933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Symmetric &amp; Antisymmetric Relation: Example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71A0571-F148-4A48-B6CC-491E8F49D579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6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10 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of the relations are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which are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,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,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and 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What about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Neither symmetric nor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55665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6290389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Transitive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7E0249E-84F7-4CC5-B3F1-7D87A780E3FC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whenever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c)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c)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{(1,1), (1,2),(1, 3), (1, 4), (2,2), (2,3), (2, 4), (3, 3), (3,4), (4, 4)}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the set {1, 2, 3, 4}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transitive.</a:t>
            </a: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60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162586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Transitive Relation: Example 13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8AEDEB8-A379-43F0-920E-AC5572DE309F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6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of the relations are </a:t>
            </a:r>
            <a:r>
              <a:rPr kumimoji="0" lang="en-US" sz="2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 verify that if (a, b) and (b, c) belong to this relation then (a, c) belongs also to the relation.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transitive since (3,2) and (2,1), (4,2) and (2,1), (4,3) and (3,1),  and (4,3) and (3,2) are the only such sets of pairs, and (3,1) , (4,1) and (4,2)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Same reasoning for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and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(3,4) and (4,1)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(3,1)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(2,1) and (1,2)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(2,2)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(4,1) and (1,2)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(4,2)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88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245713" cy="61855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prstClr val="black"/>
                </a:solidFill>
                <a:ea typeface="+mj-ea"/>
                <a:cs typeface="+mj-cs"/>
              </a:rPr>
              <a:t>Transitive Relation: </a:t>
            </a:r>
            <a:r>
              <a:rPr lang="en-US" sz="4000" b="1" dirty="0">
                <a:solidFill>
                  <a:srgbClr val="FF0000"/>
                </a:solidFill>
                <a:ea typeface="+mj-ea"/>
                <a:cs typeface="+mj-cs"/>
              </a:rPr>
              <a:t>Another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013FA34-2CCE-4A8B-816A-8D8899CD5895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relation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d, 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on the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c, 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No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  <a:latin typeface="Calibri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are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not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88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9901" y="679508"/>
            <a:ext cx="54744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    Combining </a:t>
            </a:r>
            <a:r>
              <a:rPr lang="en-US" sz="3600" b="1" dirty="0">
                <a:solidFill>
                  <a:schemeClr val="tx1"/>
                </a:solidFill>
              </a:rPr>
              <a:t>Relations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DC8E80-588B-400B-85AC-D1ED633B983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relations from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subsets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two relations from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combined in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way two sets can be combined.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Given two relations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can combine them using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basic set operations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form new relations such as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∪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∩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−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−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1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7262339" cy="651809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Combining Relations :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E36EF14-DF9C-4235-8B01-900672E5F55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1,2,3,4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The relations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can be combined using basic set operations to form new relations: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245399-45D0-490F-BFF5-C97B2EB8466F}"/>
              </a:ext>
            </a:extLst>
          </p:cNvPr>
          <p:cNvSpPr txBox="1"/>
          <p:nvPr/>
        </p:nvSpPr>
        <p:spPr>
          <a:xfrm>
            <a:off x="1066800" y="2971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∪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3,3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4EAB61-0F8A-4010-8614-F911FD37F415}"/>
              </a:ext>
            </a:extLst>
          </p:cNvPr>
          <p:cNvSpPr txBox="1"/>
          <p:nvPr/>
        </p:nvSpPr>
        <p:spPr>
          <a:xfrm>
            <a:off x="1066800" y="3733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∩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EF7D9F-380A-480A-82AD-03A80A72D1A2}"/>
              </a:ext>
            </a:extLst>
          </p:cNvPr>
          <p:cNvSpPr txBox="1"/>
          <p:nvPr/>
        </p:nvSpPr>
        <p:spPr>
          <a:xfrm>
            <a:off x="1066800" y="4419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−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3,3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C92F19-45FF-4F1D-8452-E3FE9A189D5D}"/>
              </a:ext>
            </a:extLst>
          </p:cNvPr>
          <p:cNvSpPr txBox="1"/>
          <p:nvPr/>
        </p:nvSpPr>
        <p:spPr>
          <a:xfrm>
            <a:off x="1066800" y="5181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−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xmlns="" val="4214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Composite of Relations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ECB7678-1D54-40E1-B9BA-7A92D1408178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relation from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from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a set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composite of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consisting of ordered pairs 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c),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A, c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for which there exists an element b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(a,b)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c)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denote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composite of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by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endParaRPr kumimoji="0" lang="en-US" altLang="en-US" sz="24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Computing the composite of two relations requires that we find elements that are the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in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in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81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651372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Composite of Relations : Example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6BCFA44-29FA-4E33-94FF-10F6F935665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382000" cy="51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20 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the composite of 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from {1, 2, 3} to {1, 2, 3, 4} with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{(1,1), (1,4), (2,3), (3,1), (3,4)}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from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{1, 2, 3, 4} to {0, 1, 2}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{(1,0), (2,0), (3,1), (3,2), (4,1)}?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constructed using all ordered pairs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ordered pairs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where the second element of the ordered pair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agrees with the first element of the ordered pair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example, the ordered pairs (2,3) 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(3,1)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produce the ordered pair (2,1)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R.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Computing all the ordered pairs in the composite, we find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{(1,0), (1,1),(2,1), (2,2),(3,0), (3,1) }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45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886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Exercise 30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D463750-047C-4E16-A9C3-AE79539BE0E9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relation {(1,2), (1,3),(2,3), (2,4),(3,1)}, and let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relation {(2,1), (3,1),(3,2), (4,2)}.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Find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Try out yourself!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Answer: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{(1,1), (1,2),(2,1), (2,2)}  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604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Rosen, K. H., &amp; </a:t>
            </a:r>
            <a:r>
              <a:rPr lang="en-US" sz="2000" dirty="0" err="1"/>
              <a:t>Krithivasan</a:t>
            </a:r>
            <a:r>
              <a:rPr lang="en-US" sz="2000" dirty="0"/>
              <a:t>, K. (2012). Discrete mathematics and its applications: with combinatorics and graph theory. Tata McGraw-Hill Education. (7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Relations and the difference between function and relation, to analyze a relation to determine whether it contains certain property, how to combine two relations, how to find the composite of two relations.</a:t>
            </a:r>
          </a:p>
          <a:p>
            <a:pPr lvl="0"/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to explain relation and how it is differs from function; be able to determine whether a relation is reflexive, whether it symmetric, whether it is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 and/or whether it is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; be able to combine two relations; be able to find out the composite relations of two relations.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182880" y="1789566"/>
            <a:ext cx="88204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</a:p>
          <a:p>
            <a:pPr marL="285750" indent="-285750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Online </a:t>
            </a:r>
            <a:r>
              <a:rPr lang="en-US" sz="2000" dirty="0"/>
              <a:t>tutorial</a:t>
            </a:r>
          </a:p>
          <a:p>
            <a:r>
              <a:rPr lang="en-US" sz="2000" dirty="0">
                <a:hlinkClick r:id="rId2"/>
              </a:rPr>
              <a:t>https://www.tutorialspoint.com/discrete_mathematics/discrete_mathematics_relations.htm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University of Pittsburgh</a:t>
            </a:r>
          </a:p>
          <a:p>
            <a:r>
              <a:rPr lang="en-US" sz="2000" dirty="0">
                <a:hlinkClick r:id="rId3"/>
              </a:rPr>
              <a:t>https://people.cs.pitt.edu/~milos/courses/cs441/lectures/Class21b.pdf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273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3BB1E0-A03A-4C0E-9E4C-B4664DD879E7}"/>
              </a:ext>
            </a:extLst>
          </p:cNvPr>
          <p:cNvSpPr txBox="1">
            <a:spLocks/>
          </p:cNvSpPr>
          <p:nvPr/>
        </p:nvSpPr>
        <p:spPr bwMode="auto">
          <a:xfrm>
            <a:off x="249382" y="2078182"/>
            <a:ext cx="8711738" cy="432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most direct way to express a relationship between elements of two sets is to use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made up of two related elements. For this reason,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 of ordered pairs are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relations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section, we introduce the basic terminology used to describe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use relations to solve problems involving communications networks, project scheduling, and identifying elements in sets with common properties.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Binary </a:t>
            </a:r>
            <a:r>
              <a:rPr lang="en-US" sz="3600" b="1" dirty="0" smtClean="0">
                <a:solidFill>
                  <a:schemeClr val="tx1"/>
                </a:solidFill>
              </a:rPr>
              <a:t>Relations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FF7D3C6-7E76-477D-BAFF-21757EF8832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sets. A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to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subset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×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a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set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where the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 element of each ordered pair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comes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element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comes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use the notation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denote that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belongs 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said to be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related to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by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i.e.,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b)∈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CC3CC3A-3A4C-4DEC-92F1-619B39AB88FD}"/>
              </a:ext>
            </a:extLst>
          </p:cNvPr>
          <p:cNvCxnSpPr/>
          <p:nvPr/>
        </p:nvCxnSpPr>
        <p:spPr>
          <a:xfrm flipV="1">
            <a:off x="1676400" y="59436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33DD194-3C64-4711-B416-E3D202E5D306}"/>
              </a:ext>
            </a:extLst>
          </p:cNvPr>
          <p:cNvCxnSpPr/>
          <p:nvPr/>
        </p:nvCxnSpPr>
        <p:spPr>
          <a:xfrm flipV="1">
            <a:off x="7391400" y="59436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36198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3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08418C4-69C8-40E0-9E82-EBB2009DF2C7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a, 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relation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from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This means, for instance, 0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, but that 1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Relations can be represented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graphically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or using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table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126041C-8C24-480E-A064-F64C3649261A}"/>
              </a:ext>
            </a:extLst>
          </p:cNvPr>
          <p:cNvCxnSpPr/>
          <p:nvPr/>
        </p:nvCxnSpPr>
        <p:spPr>
          <a:xfrm flipV="1">
            <a:off x="5791200" y="2133600"/>
            <a:ext cx="152400" cy="38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4" name="Picture 13" descr="0801.jpg">
            <a:extLst>
              <a:ext uri="{FF2B5EF4-FFF2-40B4-BE49-F238E27FC236}">
                <a16:creationId xmlns:a16="http://schemas.microsoft.com/office/drawing/2014/main" xmlns="" id="{612BBB75-7F8D-4480-BCEB-38C0CA3247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200400"/>
            <a:ext cx="624840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F1EBC0-D4F8-4759-A4C0-60D6D86EB331}"/>
              </a:ext>
            </a:extLst>
          </p:cNvPr>
          <p:cNvSpPr txBox="1"/>
          <p:nvPr/>
        </p:nvSpPr>
        <p:spPr>
          <a:xfrm>
            <a:off x="533400" y="5791200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If a relation is given as a table, the </a:t>
            </a: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domain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consists of the members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</a:t>
            </a:r>
            <a:r>
              <a:rPr lang="en-US" u="sng" dirty="0">
                <a:solidFill>
                  <a:prstClr val="black"/>
                </a:solidFill>
                <a:latin typeface="Arial" charset="0"/>
                <a:cs typeface="Arial" charset="0"/>
              </a:rPr>
              <a:t>first column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and the </a:t>
            </a: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range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consists of the members of the </a:t>
            </a:r>
            <a:r>
              <a:rPr lang="en-US" u="sng" dirty="0">
                <a:solidFill>
                  <a:prstClr val="black"/>
                </a:solidFill>
                <a:latin typeface="Arial" charset="0"/>
                <a:cs typeface="Arial" charset="0"/>
              </a:rPr>
              <a:t>second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6093441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Functions as Relations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49316B4-83D3-4B14-9E56-EF5D8392B601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Recall that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function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a set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a set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assigns exactly one element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each element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 graph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set of ordered pairs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= f(a).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the graph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a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Moreover,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of a function has the property that every element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first element of exactly one ordered pair of the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Conversely, if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relation from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to 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every element in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first element of exactly one ordered pair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R,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then a function can be defined with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its graph. This can be done by assigning to an element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unique element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97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7205" y="595100"/>
            <a:ext cx="5671411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Functions VS Relations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64D2E24-B0D2-471B-9C93-FD00A64A9917}"/>
              </a:ext>
            </a:extLst>
          </p:cNvPr>
          <p:cNvSpPr txBox="1">
            <a:spLocks/>
          </p:cNvSpPr>
          <p:nvPr/>
        </p:nvSpPr>
        <p:spPr bwMode="auto">
          <a:xfrm>
            <a:off x="304800" y="1413164"/>
            <a:ext cx="8458200" cy="49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used to express a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one-to-many relationship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the elements of the sets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an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 be related to more than one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</a:t>
            </a:r>
            <a:r>
              <a:rPr kumimoji="0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represents a relation where exactly one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each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more general than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function is a relation where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each element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51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2281" y="595100"/>
            <a:ext cx="602310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235B92F-4C4D-4E5F-99ED-89169A3C2ADD}"/>
              </a:ext>
            </a:extLst>
          </p:cNvPr>
          <p:cNvSpPr txBox="1">
            <a:spLocks/>
          </p:cNvSpPr>
          <p:nvPr/>
        </p:nvSpPr>
        <p:spPr bwMode="auto">
          <a:xfrm>
            <a:off x="457200" y="1638892"/>
            <a:ext cx="8382000" cy="469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from a set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itself are of special interest.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2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on a set 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relation from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to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on a set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is 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 of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× 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6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Suppose that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 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is a relation 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793245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</TotalTime>
  <Words>2293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Relations and Their Properties</vt:lpstr>
      <vt:lpstr>Lecture Outline</vt:lpstr>
      <vt:lpstr>Objectives and Outcomes</vt:lpstr>
      <vt:lpstr>Introduction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58</cp:revision>
  <dcterms:created xsi:type="dcterms:W3CDTF">2018-12-10T17:20:29Z</dcterms:created>
  <dcterms:modified xsi:type="dcterms:W3CDTF">2020-04-30T13:34:24Z</dcterms:modified>
</cp:coreProperties>
</file>