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5" r:id="rId7"/>
    <p:sldId id="266" r:id="rId8"/>
    <p:sldId id="269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DD01-9C5F-41E5-BA2E-608230735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B44E4-B24E-4003-9A63-066377924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B24D8-FEAB-4822-8E06-83B8E234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0B8C-BDBE-48A3-A3C1-F93A101D574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1245D-BFB6-4CEC-8874-92A6E9BE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E4247-E2D3-44A1-AD79-A06B13C1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8836-9555-441C-8AD3-72A004B5F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8AD8-2BA1-41A4-824B-CE4D901F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31A9F-1254-4C76-A6D3-6B414A3FA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56493-A216-4C02-B0BD-7552DA9E6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0B8C-BDBE-48A3-A3C1-F93A101D574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EC294-6DA7-4447-8133-117D547A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9D50F-A185-4D3F-80ED-DCD05959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8836-9555-441C-8AD3-72A004B5F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8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C15E8-D7DF-41FB-AC26-5CC7D8996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A2D39-FB10-4171-A0FA-17B522EC2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E7F94-E209-4C77-BE3E-2018A6098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0B8C-BDBE-48A3-A3C1-F93A101D574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BE60E-1475-4FD7-B7C2-55149AE0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8E9B2-AC5F-495A-B683-5FD9BC32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8836-9555-441C-8AD3-72A004B5F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0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9FBA-3D12-4E4F-95DA-EC8FD103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EC3C3-71E1-4A9E-85F3-6B5FF00EF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674CB-8B96-46A3-86F6-D5EABDD5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0B8C-BDBE-48A3-A3C1-F93A101D574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5A0BF-27B4-4E37-BDB8-13A4A57A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7BC6-1907-4540-8386-06F85543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8836-9555-441C-8AD3-72A004B5F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6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04E0-411E-427E-AED8-053607E9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0C469-ECF5-4F45-9BB7-0F3D396DF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68C33-2671-430F-9F72-61F59684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0B8C-BDBE-48A3-A3C1-F93A101D574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1888-61FE-494A-9795-1B452DE3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227EC-255E-4ED2-A236-15FE4C75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8836-9555-441C-8AD3-72A004B5F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5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14B9-7A13-406E-A6D2-74F506C0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87745-AD9F-4795-9848-B6E8C1155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72D7F-C7DE-4A84-AE7C-378FDB99A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D826A-E60C-4883-B372-0918ACA1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0B8C-BDBE-48A3-A3C1-F93A101D574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0E3E3-B92C-4DCD-8FFB-D070CEAF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EC514-9646-46D9-92DA-39420BCE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8836-9555-441C-8AD3-72A004B5F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8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2A7E-BC92-459D-81FB-177A96CB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43057-E201-41D6-B952-05EE32DEA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18C0E-004A-4636-B655-ABBE34EF4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74B09-A541-4947-BCA0-C4CC78732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09CCA-96C7-4E17-AF4C-A2CCC7707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DD7C2-5CE7-4737-83F9-CCDB3682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0B8C-BDBE-48A3-A3C1-F93A101D574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64BAF-A5F2-4540-B021-F58DD8F7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7805E-5BB0-4136-ACDF-1337FCD0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8836-9555-441C-8AD3-72A004B5F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2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232B-7B08-4F38-9FCB-FB24E91E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61515-F7A4-4FA7-81B4-820C170B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0B8C-BDBE-48A3-A3C1-F93A101D574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998B7-B718-46FC-B52C-5334DB59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9F8A2-3595-405C-AEC8-DE09C613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8836-9555-441C-8AD3-72A004B5F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5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8BCE6-9095-4279-A1EC-73F3C48E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0B8C-BDBE-48A3-A3C1-F93A101D574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5C60D-9874-40A3-87AD-33CBE4BA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3F05E-0880-482A-AD96-0DF6928F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8836-9555-441C-8AD3-72A004B5F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9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C01A-26E9-4992-89C5-29ED926C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34588-0930-44E9-85A6-45B78300C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6FC9E-15A6-4462-A93F-422052A75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DAE47-D532-4C11-B241-ED96F100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0B8C-BDBE-48A3-A3C1-F93A101D574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E82DA-EB56-44AE-91F4-D75ED139B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16FA7-BAD8-45AD-BBF9-3963CBB4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8836-9555-441C-8AD3-72A004B5F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9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4E0F4-88C0-4100-8F11-A3F568FD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0667E-F41C-40E4-A4B0-A1B27DA07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BEF8D-1A59-40B7-8FD9-295804B01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C968E-EC50-4F61-8904-CF288603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0B8C-BDBE-48A3-A3C1-F93A101D574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E4B0B-E925-4F5A-A9CC-EBEE199E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BAE60-4F5F-4EE6-BF9F-5B410467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88836-9555-441C-8AD3-72A004B5F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9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8D593-B56B-476C-B503-0FEC1CF1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B659B-D2B2-4F36-A717-1D8EDA21B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F606B-0760-4EB0-8EEC-84820FECF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40B8C-BDBE-48A3-A3C1-F93A101D5747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7B3BB-55A4-4E4A-9DB0-8827D1D84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018DD-5D95-4F9B-9053-5684410C9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88836-9555-441C-8AD3-72A004B5F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1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1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210.png"/><Relationship Id="rId7" Type="http://schemas.openxmlformats.org/officeDocument/2006/relationships/image" Target="../media/image2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16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0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440" y="855617"/>
            <a:ext cx="2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Work: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440" y="1272771"/>
            <a:ext cx="10570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a Carnot engine, the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substance completes reversible cycles.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470" y="1871798"/>
            <a:ext cx="11697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cycle of the working substance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net internal energy change,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6035565-4240-4BDD-AFC3-F9009232B6D2}"/>
                  </a:ext>
                </a:extLst>
              </p:cNvPr>
              <p:cNvSpPr/>
              <p:nvPr/>
            </p:nvSpPr>
            <p:spPr>
              <a:xfrm>
                <a:off x="1598785" y="2515026"/>
                <a:ext cx="15754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𝒊𝒏𝒕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6035565-4240-4BDD-AFC3-F9009232B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785" y="2515026"/>
                <a:ext cx="1575431" cy="461665"/>
              </a:xfrm>
              <a:prstGeom prst="rect">
                <a:avLst/>
              </a:prstGeom>
              <a:blipFill>
                <a:blip r:embed="rId2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F930FC6-708C-4485-AAAD-57887B35B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662" y="2663530"/>
            <a:ext cx="4268135" cy="37220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F450AC9-6D37-42C2-8B8C-C7D9E1FD88E2}"/>
                  </a:ext>
                </a:extLst>
              </p:cNvPr>
              <p:cNvSpPr/>
              <p:nvPr/>
            </p:nvSpPr>
            <p:spPr>
              <a:xfrm>
                <a:off x="247470" y="3069852"/>
                <a:ext cx="7428923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/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each cycle of a Carnot engine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the heat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transferred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working substance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high temperature reservoir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 the heat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transferred </a:t>
                </a:r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working substance to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the low temperature reservoir </a:t>
                </a:r>
                <a:r>
                  <a:rPr lang="en-US" sz="2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400" baseline="-25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F450AC9-6D37-42C2-8B8C-C7D9E1FD8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70" y="3069852"/>
                <a:ext cx="7428923" cy="1938992"/>
              </a:xfrm>
              <a:prstGeom prst="rect">
                <a:avLst/>
              </a:prstGeom>
              <a:blipFill>
                <a:blip r:embed="rId4"/>
                <a:stretch>
                  <a:fillRect l="-1314" t="-2201" r="-1314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337369F-7DA8-4317-A07C-7D53A82E56FA}"/>
              </a:ext>
            </a:extLst>
          </p:cNvPr>
          <p:cNvSpPr txBox="1"/>
          <p:nvPr/>
        </p:nvSpPr>
        <p:spPr>
          <a:xfrm>
            <a:off x="247470" y="5195165"/>
            <a:ext cx="6303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So, 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heat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transfer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cycle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7492D17-C0FF-44D6-B016-E378B0E35EA8}"/>
                  </a:ext>
                </a:extLst>
              </p:cNvPr>
              <p:cNvSpPr/>
              <p:nvPr/>
            </p:nvSpPr>
            <p:spPr>
              <a:xfrm>
                <a:off x="1038587" y="5745233"/>
                <a:ext cx="381318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2400" b="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sz="2400" b="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7492D17-C0FF-44D6-B016-E378B0E35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87" y="5745233"/>
                <a:ext cx="3813185" cy="461665"/>
              </a:xfrm>
              <a:prstGeom prst="rect">
                <a:avLst/>
              </a:prstGeom>
              <a:blipFill>
                <a:blip r:embed="rId5"/>
                <a:stretch>
                  <a:fillRect l="-1118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A57AAEF7-2165-4361-9A4E-2F2CCE8C5FF5}"/>
              </a:ext>
            </a:extLst>
          </p:cNvPr>
          <p:cNvSpPr/>
          <p:nvPr/>
        </p:nvSpPr>
        <p:spPr>
          <a:xfrm>
            <a:off x="2852414" y="111707"/>
            <a:ext cx="79115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11</a:t>
            </a:r>
          </a:p>
          <a:p>
            <a:pPr lvl="0"/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20: </a:t>
            </a:r>
            <a:r>
              <a:rPr lang="en-US" sz="2000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Entropy and the second law of thermodynamics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32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3208" y="318429"/>
            <a:ext cx="1062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law of thermodynamics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the Carnot cycle,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392888" y="1825603"/>
                <a:ext cx="28466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888" y="1825603"/>
                <a:ext cx="2846677" cy="461665"/>
              </a:xfrm>
              <a:prstGeom prst="rect">
                <a:avLst/>
              </a:prstGeom>
              <a:blipFill>
                <a:blip r:embed="rId2"/>
                <a:stretch>
                  <a:fillRect l="-64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92888" y="3414672"/>
                <a:ext cx="4127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sz="2400" b="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888" y="3414672"/>
                <a:ext cx="4127182" cy="461665"/>
              </a:xfrm>
              <a:prstGeom prst="rect">
                <a:avLst/>
              </a:prstGeom>
              <a:blipFill>
                <a:blip r:embed="rId3"/>
                <a:stretch>
                  <a:fillRect l="-44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00112" y="4442041"/>
            <a:ext cx="8383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is 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work done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a Carnot engine during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cycle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63913B-89D7-4AFA-8226-5707C8EFC61B}"/>
                  </a:ext>
                </a:extLst>
              </p:cNvPr>
              <p:cNvSpPr txBox="1"/>
              <p:nvPr/>
            </p:nvSpPr>
            <p:spPr>
              <a:xfrm>
                <a:off x="2392888" y="2671497"/>
                <a:ext cx="28466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63913B-89D7-4AFA-8226-5707C8EFC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888" y="2671497"/>
                <a:ext cx="2846677" cy="461665"/>
              </a:xfrm>
              <a:prstGeom prst="rect">
                <a:avLst/>
              </a:prstGeom>
              <a:blipFill>
                <a:blip r:embed="rId4"/>
                <a:stretch>
                  <a:fillRect l="-64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2B0600-0D42-4247-A30C-0B2C9B62C26B}"/>
                  </a:ext>
                </a:extLst>
              </p:cNvPr>
              <p:cNvSpPr/>
              <p:nvPr/>
            </p:nvSpPr>
            <p:spPr>
              <a:xfrm>
                <a:off x="2392888" y="1086345"/>
                <a:ext cx="370311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int</m:t>
                          </m:r>
                        </m:sub>
                      </m:sSub>
                      <m: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2B0600-0D42-4247-A30C-0B2C9B62C2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888" y="1086345"/>
                <a:ext cx="3703112" cy="461665"/>
              </a:xfrm>
              <a:prstGeom prst="rect">
                <a:avLst/>
              </a:prstGeom>
              <a:blipFill>
                <a:blip r:embed="rId5"/>
                <a:stretch>
                  <a:fillRect l="-494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996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898" y="145447"/>
            <a:ext cx="3593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Entropy Changes: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4874" y="862294"/>
            <a:ext cx="103256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isothermal processes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each cycle of a Carnot engine.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6713" y="1469714"/>
                <a:ext cx="105367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During the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isothermal expansion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 </a:t>
                </a: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working substance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absorbs heat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13" y="1469714"/>
                <a:ext cx="10536703" cy="830997"/>
              </a:xfrm>
              <a:prstGeom prst="rect">
                <a:avLst/>
              </a:prstGeom>
              <a:blipFill>
                <a:blip r:embed="rId2"/>
                <a:stretch>
                  <a:fillRect l="-926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62820" y="2519763"/>
                <a:ext cx="5359287" cy="684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increase in entropy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20" y="2519763"/>
                <a:ext cx="5359287" cy="684546"/>
              </a:xfrm>
              <a:prstGeom prst="rect">
                <a:avLst/>
              </a:prstGeom>
              <a:blipFill>
                <a:blip r:embed="rId3"/>
                <a:stretch>
                  <a:fillRect l="-1820"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4264" y="3539592"/>
                <a:ext cx="1081499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Again during the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isothermal compression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the working substance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releases heat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constant temperature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4" y="3539592"/>
                <a:ext cx="10814999" cy="830997"/>
              </a:xfrm>
              <a:prstGeom prst="rect">
                <a:avLst/>
              </a:prstGeom>
              <a:blipFill>
                <a:blip r:embed="rId4"/>
                <a:stretch>
                  <a:fillRect l="-846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62820" y="4703740"/>
                <a:ext cx="5642577" cy="6845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decrease in entropy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820" y="4703740"/>
                <a:ext cx="5642577" cy="684546"/>
              </a:xfrm>
              <a:prstGeom prst="rect">
                <a:avLst/>
              </a:prstGeom>
              <a:blipFill>
                <a:blip r:embed="rId5"/>
                <a:stretch>
                  <a:fillRect l="-1730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57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9278" y="188806"/>
            <a:ext cx="608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Thus the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 entropy change per cycle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02805" y="1439407"/>
                <a:ext cx="3211143" cy="86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r>
                        <a:rPr 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805" y="1439407"/>
                <a:ext cx="3211143" cy="8668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8453" y="2523066"/>
                <a:ext cx="45950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complete cycle,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3" y="2523066"/>
                <a:ext cx="4595003" cy="461665"/>
              </a:xfrm>
              <a:prstGeom prst="rect">
                <a:avLst/>
              </a:prstGeom>
              <a:blipFill>
                <a:blip r:embed="rId3"/>
                <a:stretch>
                  <a:fillRect l="-1989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44493" y="4071299"/>
                <a:ext cx="2222637" cy="86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r>
                        <a:rPr 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493" y="4071299"/>
                <a:ext cx="2222637" cy="866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43281E-94F5-4056-ADE2-0BEC10E1497D}"/>
                  </a:ext>
                </a:extLst>
              </p:cNvPr>
              <p:cNvSpPr txBox="1"/>
              <p:nvPr/>
            </p:nvSpPr>
            <p:spPr>
              <a:xfrm>
                <a:off x="3179697" y="5155815"/>
                <a:ext cx="1975400" cy="86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43281E-94F5-4056-ADE2-0BEC10E14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697" y="5155815"/>
                <a:ext cx="1975400" cy="8668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9B0F9E-59AF-425E-81E1-F60CE32C013E}"/>
                  </a:ext>
                </a:extLst>
              </p:cNvPr>
              <p:cNvSpPr txBox="1"/>
              <p:nvPr/>
            </p:nvSpPr>
            <p:spPr>
              <a:xfrm>
                <a:off x="3102806" y="3095184"/>
                <a:ext cx="3211143" cy="86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</m:t>
                      </m:r>
                      <m:r>
                        <a:rPr 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r>
                        <a:rPr 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9B0F9E-59AF-425E-81E1-F60CE32C0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806" y="3095184"/>
                <a:ext cx="3211143" cy="866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0CB0102-3BEE-4D66-87C3-74828ED72C30}"/>
                  </a:ext>
                </a:extLst>
              </p:cNvPr>
              <p:cNvSpPr/>
              <p:nvPr/>
            </p:nvSpPr>
            <p:spPr>
              <a:xfrm>
                <a:off x="3007285" y="977742"/>
                <a:ext cx="24207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sz="2400" b="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0CB0102-3BEE-4D66-87C3-74828ED72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285" y="977742"/>
                <a:ext cx="2420727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52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459" y="190863"/>
            <a:ext cx="5204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Efficiency of a Carnot Engine: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142" y="759630"/>
            <a:ext cx="918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Thermal efficiency of any engine is defined as,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E3B611A-B504-4BB7-B260-ADE1DA1E94D6}"/>
                  </a:ext>
                </a:extLst>
              </p:cNvPr>
              <p:cNvSpPr/>
              <p:nvPr/>
            </p:nvSpPr>
            <p:spPr>
              <a:xfrm>
                <a:off x="1504023" y="1512843"/>
                <a:ext cx="5877436" cy="871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sz="2400" b="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energy</m:t>
                          </m:r>
                          <m:r>
                            <a:rPr lang="en-US" sz="2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we</m:t>
                          </m:r>
                          <m:r>
                            <a:rPr lang="en-US" sz="2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get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energy</m:t>
                          </m:r>
                          <m:r>
                            <a:rPr lang="en-US" sz="2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we</m:t>
                          </m:r>
                          <m:r>
                            <a:rPr lang="en-US" sz="2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provide</m:t>
                          </m:r>
                        </m:den>
                      </m:f>
                      <m:r>
                        <a:rPr lang="en-US" sz="2400" b="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E3B611A-B504-4BB7-B260-ADE1DA1E94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023" y="1512843"/>
                <a:ext cx="5877436" cy="871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F326A8-9AD3-4EC8-A5C4-E68AB1E28074}"/>
                  </a:ext>
                </a:extLst>
              </p:cNvPr>
              <p:cNvSpPr/>
              <p:nvPr/>
            </p:nvSpPr>
            <p:spPr>
              <a:xfrm>
                <a:off x="1504023" y="2675527"/>
                <a:ext cx="2326213" cy="866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en-US" sz="2400" b="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b="0" i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F326A8-9AD3-4EC8-A5C4-E68AB1E28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023" y="2675527"/>
                <a:ext cx="2326213" cy="866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B9699A-4F1E-4C23-8EED-2446BA210F00}"/>
                  </a:ext>
                </a:extLst>
              </p:cNvPr>
              <p:cNvSpPr txBox="1"/>
              <p:nvPr/>
            </p:nvSpPr>
            <p:spPr>
              <a:xfrm>
                <a:off x="1617840" y="3558074"/>
                <a:ext cx="4642339" cy="684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b="0" i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400" dirty="0">
                    <a:solidFill>
                      <a:srgbClr val="00B0F0"/>
                    </a:solidFill>
                  </a:rPr>
                  <a:t>      [any engine]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B9699A-4F1E-4C23-8EED-2446BA21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840" y="3558074"/>
                <a:ext cx="4642339" cy="684546"/>
              </a:xfrm>
              <a:prstGeom prst="rect">
                <a:avLst/>
              </a:prstGeom>
              <a:blipFill>
                <a:blip r:embed="rId4"/>
                <a:stretch>
                  <a:fillRect b="-2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6AEA1-D029-4A99-BA1F-5E8CFAAEE976}"/>
                  </a:ext>
                </a:extLst>
              </p:cNvPr>
              <p:cNvSpPr/>
              <p:nvPr/>
            </p:nvSpPr>
            <p:spPr>
              <a:xfrm>
                <a:off x="1617840" y="4463918"/>
                <a:ext cx="3969125" cy="668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   [Carnot engine]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CE6AEA1-D029-4A99-BA1F-5E8CFAAEE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840" y="4463918"/>
                <a:ext cx="3969125" cy="668068"/>
              </a:xfrm>
              <a:prstGeom prst="rect">
                <a:avLst/>
              </a:prstGeom>
              <a:blipFill>
                <a:blip r:embed="rId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6A9733-AFEA-4922-A98B-6F57476898A2}"/>
                  </a:ext>
                </a:extLst>
              </p:cNvPr>
              <p:cNvSpPr/>
              <p:nvPr/>
            </p:nvSpPr>
            <p:spPr>
              <a:xfrm>
                <a:off x="574720" y="5353284"/>
                <a:ext cx="1104255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, the efficiency of Carnot engine is less than unity or less than 100%. Thus only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part</a:t>
                </a:r>
                <a:r>
                  <a:rPr lang="en-US" sz="2400" dirty="0">
                    <a:solidFill>
                      <a:prstClr val="black"/>
                    </a:solidFill>
                  </a:rPr>
                  <a:t> of the extracted heat is available to do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work</a:t>
                </a:r>
                <a:r>
                  <a:rPr lang="en-US" sz="2400" dirty="0">
                    <a:solidFill>
                      <a:prstClr val="black"/>
                    </a:solidFill>
                  </a:rPr>
                  <a:t> and the </a:t>
                </a:r>
                <a:r>
                  <a:rPr lang="en-US" sz="2400" dirty="0">
                    <a:solidFill>
                      <a:srgbClr val="00B0F0"/>
                    </a:solidFill>
                  </a:rPr>
                  <a:t>rest</a:t>
                </a:r>
                <a:r>
                  <a:rPr lang="en-US" sz="2400" dirty="0">
                    <a:solidFill>
                      <a:prstClr val="black"/>
                    </a:solidFill>
                  </a:rPr>
                  <a:t> is delivered to the low temperature </a:t>
                </a:r>
                <a:r>
                  <a:rPr lang="en-US" sz="2400" dirty="0">
                    <a:solidFill>
                      <a:srgbClr val="00B0F0"/>
                    </a:solidFill>
                  </a:rPr>
                  <a:t>reservoir</a:t>
                </a:r>
                <a:r>
                  <a:rPr lang="en-US" sz="2400" dirty="0">
                    <a:solidFill>
                      <a:prstClr val="black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46A9733-AFEA-4922-A98B-6F5747689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20" y="5353284"/>
                <a:ext cx="11042559" cy="1200329"/>
              </a:xfrm>
              <a:prstGeom prst="rect">
                <a:avLst/>
              </a:prstGeom>
              <a:blipFill>
                <a:blip r:embed="rId6"/>
                <a:stretch>
                  <a:fillRect l="-828" t="-4061" r="-1214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E0373D3-3E08-4918-81BC-1F141BAC717F}"/>
                  </a:ext>
                </a:extLst>
              </p:cNvPr>
              <p:cNvSpPr/>
              <p:nvPr/>
            </p:nvSpPr>
            <p:spPr>
              <a:xfrm>
                <a:off x="6433047" y="4644566"/>
                <a:ext cx="18968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sz="2400" b="0" i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400" dirty="0"/>
                  <a:t>]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E0373D3-3E08-4918-81BC-1F141BAC7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047" y="4644566"/>
                <a:ext cx="1896823" cy="461665"/>
              </a:xfrm>
              <a:prstGeom prst="rect">
                <a:avLst/>
              </a:prstGeom>
              <a:blipFill>
                <a:blip r:embed="rId7"/>
                <a:stretch>
                  <a:fillRect l="-4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48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0331" y="332119"/>
            <a:ext cx="11357112" cy="112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marR="12446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23. A Carnot engine whose low-temperature reservoir is at 17 </a:t>
            </a:r>
            <a:r>
              <a:rPr lang="en-US" sz="2000" b="1" baseline="300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0</a:t>
            </a: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 has an efficiency of 40%. By how much should the temperature of the high-temperature reservoir be increased to increase the efficiency to 50%?</a:t>
            </a:r>
            <a:endParaRPr lang="en-US" sz="2000" b="1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46220" y="2021982"/>
                <a:ext cx="2350002" cy="622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i="0" dirty="0">
                    <a:latin typeface="+mj-lt"/>
                  </a:rPr>
                  <a:t>Given,</a:t>
                </a:r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𝟏𝟕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𝟐𝟗𝟎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220" y="2021982"/>
                <a:ext cx="2350002" cy="622543"/>
              </a:xfrm>
              <a:prstGeom prst="rect">
                <a:avLst/>
              </a:prstGeom>
              <a:blipFill rotWithShape="0">
                <a:blip r:embed="rId2"/>
                <a:stretch>
                  <a:fillRect l="-6477" t="-12745" r="-1295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46220" y="2818842"/>
                <a:ext cx="34852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𝑰𝒏𝒊𝒕𝒊𝒂𝒍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𝒆𝒇𝒇𝒊𝒄𝒊𝒆𝒏𝒄𝒚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220" y="2818842"/>
                <a:ext cx="3485249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399" r="-139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6220" y="3300936"/>
                <a:ext cx="33345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𝑭𝒊𝒏𝒂𝒍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𝒆𝒇𝒇𝒊𝒄𝒊𝒆𝒏𝒄𝒚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220" y="3300936"/>
                <a:ext cx="3334567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463" r="-164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46220" y="3783030"/>
                <a:ext cx="9010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220" y="3783030"/>
                <a:ext cx="901016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6081" r="-6757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90918" y="4365938"/>
                <a:ext cx="5409127" cy="1026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For the initial state,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918" y="4365938"/>
                <a:ext cx="5409127" cy="1026628"/>
              </a:xfrm>
              <a:prstGeom prst="rect">
                <a:avLst/>
              </a:prstGeom>
              <a:blipFill rotWithShape="0">
                <a:blip r:embed="rId6"/>
                <a:stretch>
                  <a:fillRect l="-1127" t="-2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71233" y="5523273"/>
                <a:ext cx="2000676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%=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233" y="5523273"/>
                <a:ext cx="2000676" cy="62651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6F2728A-F26D-41DD-B922-517CCE9EAD40}"/>
              </a:ext>
            </a:extLst>
          </p:cNvPr>
          <p:cNvSpPr/>
          <p:nvPr/>
        </p:nvSpPr>
        <p:spPr>
          <a:xfrm>
            <a:off x="948954" y="1532631"/>
            <a:ext cx="1295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</a:rPr>
              <a:t>Solution: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83ABF3-8131-433A-91EB-E0FB351926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0533" y="1801257"/>
            <a:ext cx="4268135" cy="372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9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600973" y="571598"/>
                <a:ext cx="2207271" cy="718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den>
                      </m:f>
                      <m:r>
                        <a:rPr lang="en-US" sz="20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973" y="571598"/>
                <a:ext cx="2207271" cy="71885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80577" y="1444865"/>
                <a:ext cx="20480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𝟒𝟖𝟑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577" y="1444865"/>
                <a:ext cx="2048061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786" r="-2381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64916" y="2005428"/>
                <a:ext cx="2425522" cy="10266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b="1" dirty="0">
                    <a:solidFill>
                      <a:prstClr val="black"/>
                    </a:solidFill>
                  </a:rPr>
                  <a:t>For the final state,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16" y="2005428"/>
                <a:ext cx="2425522" cy="1026628"/>
              </a:xfrm>
              <a:prstGeom prst="rect">
                <a:avLst/>
              </a:prstGeom>
              <a:blipFill>
                <a:blip r:embed="rId4"/>
                <a:stretch>
                  <a:fillRect l="-2764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186661" y="3084301"/>
                <a:ext cx="2185342" cy="7353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  <m:sup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661" y="3084301"/>
                <a:ext cx="2185342" cy="7353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07091" y="3871940"/>
                <a:ext cx="2207271" cy="7353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  <m:sup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091" y="3871940"/>
                <a:ext cx="2207271" cy="7353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57023" y="4843577"/>
                <a:ext cx="16446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𝟓𝟖𝟎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023" y="4843577"/>
                <a:ext cx="164461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852" r="-33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5628068" y="2240924"/>
            <a:ext cx="0" cy="3245476"/>
          </a:xfrm>
          <a:prstGeom prst="line">
            <a:avLst/>
          </a:prstGeom>
          <a:ln w="222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20496" y="2118704"/>
                <a:ext cx="48424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So the increased temperature of the high temperature reservoir,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sub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496" y="2118704"/>
                <a:ext cx="4842456" cy="1015663"/>
              </a:xfrm>
              <a:prstGeom prst="rect">
                <a:avLst/>
              </a:prstGeom>
              <a:blipFill rotWithShape="0">
                <a:blip r:embed="rId8"/>
                <a:stretch>
                  <a:fillRect l="-1258" t="-3614" b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290257" y="3665806"/>
                <a:ext cx="24193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𝟓𝟖𝟎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𝟒𝟖𝟑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257" y="3665806"/>
                <a:ext cx="2419317" cy="307777"/>
              </a:xfrm>
              <a:prstGeom prst="rect">
                <a:avLst/>
              </a:prstGeom>
              <a:blipFill rotWithShape="0">
                <a:blip r:embed="rId9"/>
                <a:stretch>
                  <a:fillRect l="-1008" t="-1961" r="-17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90257" y="4535800"/>
                <a:ext cx="12858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𝟗𝟔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𝟔𝟕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257" y="4535800"/>
                <a:ext cx="1285801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1896" r="-3791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0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140" y="395817"/>
            <a:ext cx="10818254" cy="771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marR="12446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24. A Carnot engine absorbs 52 kJ as heat and exhausts 36 kJ as heat in each cycle. Calculate (a) the engine’s efficiency and (b) the work done per cycle in kilojoules.</a:t>
            </a:r>
            <a:endParaRPr lang="en-US" sz="20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81824" y="1893194"/>
                <a:ext cx="3464417" cy="714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Given,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𝒌𝑱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824" y="1893194"/>
                <a:ext cx="3464417" cy="714876"/>
              </a:xfrm>
              <a:prstGeom prst="rect">
                <a:avLst/>
              </a:prstGeom>
              <a:blipFill>
                <a:blip r:embed="rId2"/>
                <a:stretch>
                  <a:fillRect l="-1757" t="-5128" b="-6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70441" y="2736054"/>
                <a:ext cx="3205429" cy="407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𝟑𝟔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𝟑𝟔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US" sz="20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41" y="2736054"/>
                <a:ext cx="3205429" cy="407099"/>
              </a:xfrm>
              <a:prstGeom prst="rect">
                <a:avLst/>
              </a:prstGeom>
              <a:blipFill>
                <a:blip r:embed="rId3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94755" y="3333954"/>
                <a:ext cx="10385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0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755" y="3333954"/>
                <a:ext cx="1038554" cy="307777"/>
              </a:xfrm>
              <a:prstGeom prst="rect">
                <a:avLst/>
              </a:prstGeom>
              <a:blipFill rotWithShape="0">
                <a:blip r:embed="rId4"/>
                <a:stretch>
                  <a:fillRect r="-526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62894" y="3869037"/>
                <a:ext cx="3206841" cy="1091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We know,</a:t>
                </a:r>
                <a:endParaRPr lang="en-US" sz="2000" b="1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𝑯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894" y="3869037"/>
                <a:ext cx="3206841" cy="1091646"/>
              </a:xfrm>
              <a:prstGeom prst="rect">
                <a:avLst/>
              </a:prstGeom>
              <a:blipFill rotWithShape="0">
                <a:blip r:embed="rId5"/>
                <a:stretch>
                  <a:fillRect l="-1901" t="-3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917359" y="4932350"/>
                <a:ext cx="3281732" cy="797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𝟑𝟔</m:t>
                              </m:r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𝟓𝟐</m:t>
                              </m:r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359" y="4932350"/>
                <a:ext cx="3281732" cy="79791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99687" y="6023996"/>
                <a:ext cx="13162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𝟕𝟕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87" y="6023996"/>
                <a:ext cx="1316258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389" r="-4630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EEC1642-F0BD-4A1D-8BFB-4CFCC4DE97D0}"/>
              </a:ext>
            </a:extLst>
          </p:cNvPr>
          <p:cNvSpPr/>
          <p:nvPr/>
        </p:nvSpPr>
        <p:spPr>
          <a:xfrm>
            <a:off x="948954" y="1532631"/>
            <a:ext cx="1295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</a:rPr>
              <a:t>Solution: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280CDA-C8C5-418B-91E4-0A1D12BBC6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5662" y="2663530"/>
            <a:ext cx="4268135" cy="372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2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98091" y="1056067"/>
                <a:ext cx="10503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091" y="1056067"/>
                <a:ext cx="1050352" cy="307777"/>
              </a:xfrm>
              <a:prstGeom prst="rect">
                <a:avLst/>
              </a:prstGeom>
              <a:blipFill rotWithShape="0">
                <a:blip r:embed="rId2"/>
                <a:stretch>
                  <a:fillRect r="-5814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79510" y="1725769"/>
                <a:ext cx="192495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i="0" dirty="0">
                    <a:latin typeface="+mj-lt"/>
                  </a:rPr>
                  <a:t>We know</a:t>
                </a:r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510" y="1725769"/>
                <a:ext cx="1924951" cy="615553"/>
              </a:xfrm>
              <a:prstGeom prst="rect">
                <a:avLst/>
              </a:prstGeom>
              <a:blipFill rotWithShape="0">
                <a:blip r:embed="rId3"/>
                <a:stretch>
                  <a:fillRect l="-7911" t="-12871" b="-14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45476" y="2793400"/>
                <a:ext cx="18844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𝒌𝑱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𝟑𝟔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𝒌𝑱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476" y="2793400"/>
                <a:ext cx="1884427" cy="307777"/>
              </a:xfrm>
              <a:prstGeom prst="rect">
                <a:avLst/>
              </a:prstGeom>
              <a:blipFill>
                <a:blip r:embed="rId4"/>
                <a:stretch>
                  <a:fillRect l="-968" r="-419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79510" y="3602935"/>
                <a:ext cx="12725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𝒌𝑱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510" y="3602935"/>
                <a:ext cx="1272592" cy="307777"/>
              </a:xfrm>
              <a:prstGeom prst="rect">
                <a:avLst/>
              </a:prstGeom>
              <a:blipFill>
                <a:blip r:embed="rId5"/>
                <a:stretch>
                  <a:fillRect l="-3828" t="-1961" r="-717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92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4" ma:contentTypeDescription="Create a new document." ma:contentTypeScope="" ma:versionID="f361e67a103f7b186226d74d81b465cb">
  <xsd:schema xmlns:xsd="http://www.w3.org/2001/XMLSchema" xmlns:xs="http://www.w3.org/2001/XMLSchema" xmlns:p="http://schemas.microsoft.com/office/2006/metadata/properties" xmlns:ns2="a12ddc03-b357-499c-864f-c6204d3dd0f9" targetNamespace="http://schemas.microsoft.com/office/2006/metadata/properties" ma:root="true" ma:fieldsID="902c0b63b2fb4e35a9a9cd4607726096" ns2:_="">
    <xsd:import namespace="a12ddc03-b357-499c-864f-c6204d3dd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ED0899-9A4E-4B57-B9A5-8F4A0862694D}"/>
</file>

<file path=customXml/itemProps2.xml><?xml version="1.0" encoding="utf-8"?>
<ds:datastoreItem xmlns:ds="http://schemas.openxmlformats.org/officeDocument/2006/customXml" ds:itemID="{3D1070BC-4F27-4FAD-AAD7-6E949BAAB783}"/>
</file>

<file path=customXml/itemProps3.xml><?xml version="1.0" encoding="utf-8"?>
<ds:datastoreItem xmlns:ds="http://schemas.openxmlformats.org/officeDocument/2006/customXml" ds:itemID="{E24EE291-3FC8-486F-A1F9-88CEC3F117E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596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Lubna</dc:creator>
  <cp:lastModifiedBy>Dr. Md. Nurul Kabir Bhuiyan</cp:lastModifiedBy>
  <cp:revision>72</cp:revision>
  <dcterms:created xsi:type="dcterms:W3CDTF">2020-05-31T10:05:43Z</dcterms:created>
  <dcterms:modified xsi:type="dcterms:W3CDTF">2021-09-10T09:24:12Z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