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66" r:id="rId4"/>
    <p:sldId id="268" r:id="rId5"/>
    <p:sldId id="269" r:id="rId6"/>
    <p:sldId id="270" r:id="rId7"/>
    <p:sldId id="271" r:id="rId8"/>
    <p:sldId id="272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CD21"/>
    <a:srgbClr val="F33925"/>
    <a:srgbClr val="F3E0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8AB6F-DBA8-4546-A69B-9474D9932239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6E046-5B40-407F-8321-7AC621963D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464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B6E046-5B40-407F-8321-7AC621963D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216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=""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=""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1/28/2021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CSC1205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43448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=""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=""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=""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=""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=""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=""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Rushee</a:t>
                      </a:r>
                      <a:r>
                        <a:rPr lang="en-US" i="1" dirty="0" smtClean="0"/>
                        <a:t> </a:t>
                      </a:r>
                      <a:r>
                        <a:rPr lang="en-US" i="1"/>
                        <a:t>&amp; </a:t>
                      </a:r>
                      <a:r>
                        <a:rPr lang="en-US" i="1" smtClean="0"/>
                        <a:t>rushee@aiub.edu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=""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114676" y="1538380"/>
            <a:ext cx="4370342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Object Oriented Programming 1 (JAVA)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Environment Setup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How to Setup Java Environment</a:t>
            </a: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783772" y="2183511"/>
            <a:ext cx="7446545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Before We install JDK in our PC, first we should check whether it is already installed or not. The following steps illustrate the process:</a:t>
            </a:r>
            <a:endParaRPr lang="x-none" dirty="0">
              <a:latin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935294" y="2953430"/>
            <a:ext cx="5143500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Go to </a:t>
            </a:r>
            <a:r>
              <a:rPr lang="en-US" b="1" i="1" dirty="0" smtClean="0">
                <a:latin typeface="Cambria" panose="02040503050406030204" pitchFamily="18" charset="0"/>
              </a:rPr>
              <a:t>Start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>
                <a:latin typeface="Cambria" panose="02040503050406030204" pitchFamily="18" charset="0"/>
              </a:rPr>
              <a:t>Type </a:t>
            </a:r>
            <a:r>
              <a:rPr lang="en-US" b="1" i="1" dirty="0" err="1">
                <a:latin typeface="Cambria" panose="02040503050406030204" pitchFamily="18" charset="0"/>
              </a:rPr>
              <a:t>cmd</a:t>
            </a:r>
            <a:r>
              <a:rPr lang="en-US" dirty="0">
                <a:latin typeface="Cambria" panose="02040503050406030204" pitchFamily="18" charset="0"/>
              </a:rPr>
              <a:t> and open </a:t>
            </a:r>
            <a:r>
              <a:rPr lang="en-US" b="1" i="1" dirty="0">
                <a:latin typeface="Cambria" panose="02040503050406030204" pitchFamily="18" charset="0"/>
              </a:rPr>
              <a:t>Command </a:t>
            </a:r>
            <a:r>
              <a:rPr lang="en-US" b="1" i="1" dirty="0" smtClean="0">
                <a:latin typeface="Cambria" panose="02040503050406030204" pitchFamily="18" charset="0"/>
              </a:rPr>
              <a:t>Prompt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  <a:p>
            <a:pPr marL="342900" indent="-342900" algn="just">
              <a:buFontTx/>
              <a:buAutoNum type="arabicPeriod"/>
            </a:pPr>
            <a:r>
              <a:rPr lang="en-US" dirty="0" smtClean="0">
                <a:latin typeface="Cambria" panose="02040503050406030204" pitchFamily="18" charset="0"/>
              </a:rPr>
              <a:t>Give a command </a:t>
            </a:r>
            <a:r>
              <a:rPr lang="en-US" b="1" i="1" dirty="0" smtClean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and hit the </a:t>
            </a:r>
            <a:r>
              <a:rPr lang="en-US" b="1" i="1" dirty="0" smtClean="0">
                <a:latin typeface="Cambria" panose="02040503050406030204" pitchFamily="18" charset="0"/>
              </a:rPr>
              <a:t>Enter</a:t>
            </a:r>
            <a:r>
              <a:rPr lang="en-US" dirty="0" smtClean="0">
                <a:latin typeface="Cambria" panose="02040503050406030204" pitchFamily="18" charset="0"/>
              </a:rPr>
              <a:t> key.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Not Installed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945587"/>
            <a:ext cx="3315422" cy="177210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868" y="3945587"/>
            <a:ext cx="3312861" cy="177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745130" y="2456345"/>
            <a:ext cx="5851394" cy="923330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4. If </a:t>
            </a:r>
            <a:r>
              <a:rPr lang="en-US" b="1" i="1" dirty="0" smtClean="0">
                <a:latin typeface="Cambria" panose="02040503050406030204" pitchFamily="18" charset="0"/>
              </a:rPr>
              <a:t>“Not Installed”</a:t>
            </a:r>
            <a:r>
              <a:rPr lang="en-US" dirty="0" smtClean="0">
                <a:latin typeface="Cambria" panose="02040503050406030204" pitchFamily="18" charset="0"/>
              </a:rPr>
              <a:t>, Install JDK and go to 5. Else go to 5.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5. Open </a:t>
            </a:r>
            <a:r>
              <a:rPr lang="en-US" b="1" i="1" dirty="0" smtClean="0">
                <a:latin typeface="Cambria" panose="02040503050406030204" pitchFamily="18" charset="0"/>
              </a:rPr>
              <a:t>Command Prompt</a:t>
            </a:r>
            <a:r>
              <a:rPr lang="en-US" dirty="0" smtClean="0">
                <a:latin typeface="Cambria" panose="02040503050406030204" pitchFamily="18" charset="0"/>
              </a:rPr>
              <a:t> again.</a:t>
            </a:r>
          </a:p>
          <a:p>
            <a:pPr algn="just"/>
            <a:r>
              <a:rPr lang="en-US" dirty="0" smtClean="0">
                <a:latin typeface="Cambria" panose="02040503050406030204" pitchFamily="18" charset="0"/>
              </a:rPr>
              <a:t>6. </a:t>
            </a:r>
            <a:r>
              <a:rPr lang="en-US" dirty="0">
                <a:latin typeface="Cambria" panose="02040503050406030204" pitchFamily="18" charset="0"/>
              </a:rPr>
              <a:t>Give a command </a:t>
            </a:r>
            <a:r>
              <a:rPr lang="en-US" b="1" i="1" dirty="0" err="1" smtClean="0">
                <a:latin typeface="Cambria" panose="02040503050406030204" pitchFamily="18" charset="0"/>
              </a:rPr>
              <a:t>javac</a:t>
            </a:r>
            <a:r>
              <a:rPr lang="en-US" b="1" i="1" dirty="0" smtClean="0">
                <a:latin typeface="Cambria" panose="02040503050406030204" pitchFamily="18" charset="0"/>
              </a:rPr>
              <a:t> </a:t>
            </a:r>
            <a:r>
              <a:rPr lang="en-US" dirty="0">
                <a:latin typeface="Cambria" panose="02040503050406030204" pitchFamily="18" charset="0"/>
              </a:rPr>
              <a:t>and hit the </a:t>
            </a:r>
            <a:r>
              <a:rPr lang="en-US" b="1" i="1" dirty="0">
                <a:latin typeface="Cambria" panose="02040503050406030204" pitchFamily="18" charset="0"/>
              </a:rPr>
              <a:t>Enter</a:t>
            </a:r>
            <a:r>
              <a:rPr lang="en-US" dirty="0">
                <a:latin typeface="Cambria" panose="02040503050406030204" pitchFamily="18" charset="0"/>
              </a:rPr>
              <a:t> key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1043323" y="5786522"/>
            <a:ext cx="3309938" cy="369332"/>
          </a:xfrm>
          <a:prstGeom prst="rect">
            <a:avLst/>
          </a:prstGeom>
          <a:solidFill>
            <a:srgbClr val="F3392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Not Configured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818962"/>
            <a:ext cx="3309938" cy="17985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323" y="3818962"/>
            <a:ext cx="3309938" cy="1794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6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2" y="2196192"/>
            <a:ext cx="4767308" cy="2585323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7. Configure Environment Variable</a:t>
            </a:r>
          </a:p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(a) Go to </a:t>
            </a:r>
            <a:r>
              <a:rPr lang="en-US" b="1" i="1" dirty="0" smtClean="0">
                <a:latin typeface="Cambria" panose="02040503050406030204" pitchFamily="18" charset="0"/>
              </a:rPr>
              <a:t>This PC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(b) Go to </a:t>
            </a:r>
            <a:r>
              <a:rPr lang="en-US" b="1" i="1" dirty="0" smtClean="0">
                <a:latin typeface="Cambria" panose="02040503050406030204" pitchFamily="18" charset="0"/>
              </a:rPr>
              <a:t>C Drive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(c) Go to </a:t>
            </a:r>
            <a:r>
              <a:rPr lang="en-US" b="1" i="1" dirty="0" smtClean="0">
                <a:latin typeface="Cambria" panose="02040503050406030204" pitchFamily="18" charset="0"/>
              </a:rPr>
              <a:t>Program Files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(d) Go to </a:t>
            </a:r>
            <a:r>
              <a:rPr lang="en-US" b="1" i="1" dirty="0" smtClean="0">
                <a:latin typeface="Cambria" panose="02040503050406030204" pitchFamily="18" charset="0"/>
              </a:rPr>
              <a:t>Java</a:t>
            </a:r>
          </a:p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(e) Go to </a:t>
            </a:r>
            <a:r>
              <a:rPr lang="en-US" b="1" i="1" dirty="0" smtClean="0">
                <a:latin typeface="Cambria" panose="02040503050406030204" pitchFamily="18" charset="0"/>
              </a:rPr>
              <a:t>jdk1.8.xxxx</a:t>
            </a:r>
            <a:endParaRPr lang="en-US" dirty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      (</a:t>
            </a:r>
            <a:r>
              <a:rPr lang="en-US" dirty="0" err="1" smtClean="0">
                <a:latin typeface="Cambria" panose="02040503050406030204" pitchFamily="18" charset="0"/>
              </a:rPr>
              <a:t>xxxx</a:t>
            </a:r>
            <a:r>
              <a:rPr lang="en-US" dirty="0" smtClean="0">
                <a:latin typeface="Cambria" panose="02040503050406030204" pitchFamily="18" charset="0"/>
              </a:rPr>
              <a:t> is the version number)</a:t>
            </a: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(f) </a:t>
            </a:r>
            <a:r>
              <a:rPr lang="en-US" dirty="0">
                <a:latin typeface="Cambria" panose="02040503050406030204" pitchFamily="18" charset="0"/>
              </a:rPr>
              <a:t>Go to </a:t>
            </a:r>
            <a:r>
              <a:rPr lang="en-US" b="1" i="1" dirty="0" smtClean="0">
                <a:latin typeface="Cambria" panose="02040503050406030204" pitchFamily="18" charset="0"/>
              </a:rPr>
              <a:t>bin</a:t>
            </a:r>
            <a:endParaRPr lang="en-US" dirty="0" smtClean="0">
              <a:latin typeface="Cambria" panose="02040503050406030204" pitchFamily="18" charset="0"/>
            </a:endParaRPr>
          </a:p>
          <a:p>
            <a:pPr algn="just">
              <a:tabLst>
                <a:tab pos="457200" algn="l"/>
              </a:tabLst>
            </a:pPr>
            <a:r>
              <a:rPr lang="en-US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(g) Copy the path specified in the picture</a:t>
            </a:r>
          </a:p>
        </p:txBody>
      </p:sp>
      <p:pic>
        <p:nvPicPr>
          <p:cNvPr id="9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3892" y="3610654"/>
            <a:ext cx="3810071" cy="252484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072188" y="3905906"/>
            <a:ext cx="2314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Copy This Path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5330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2196192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8</a:t>
            </a:r>
            <a:r>
              <a:rPr lang="en-US" dirty="0" smtClean="0">
                <a:latin typeface="Cambria" panose="02040503050406030204" pitchFamily="18" charset="0"/>
              </a:rPr>
              <a:t>. Now to paste the copied path:</a:t>
            </a:r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2154"/>
            <a:ext cx="3532323" cy="1985962"/>
          </a:xfrm>
          <a:prstGeom prst="rect">
            <a:avLst/>
          </a:prstGeom>
        </p:spPr>
      </p:pic>
      <p:pic>
        <p:nvPicPr>
          <p:cNvPr id="13" name="Content Placeholder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4" y="4182154"/>
            <a:ext cx="3532323" cy="1985962"/>
          </a:xfrm>
          <a:prstGeom prst="rect">
            <a:avLst/>
          </a:prstGeom>
        </p:spPr>
      </p:pic>
      <p:pic>
        <p:nvPicPr>
          <p:cNvPr id="14" name="Content Placeholder 3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3" y="4180809"/>
            <a:ext cx="3532323" cy="1987307"/>
          </a:xfrm>
          <a:prstGeom prst="rect">
            <a:avLst/>
          </a:prstGeom>
        </p:spPr>
      </p:pic>
      <p:pic>
        <p:nvPicPr>
          <p:cNvPr id="15" name="Content Placeholder 3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475" y="4180808"/>
            <a:ext cx="3532321" cy="198730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0" y="255801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dirty="0" smtClean="0">
                <a:latin typeface="Cambria" panose="02040503050406030204" pitchFamily="18" charset="0"/>
              </a:rPr>
              <a:t>	(a) Right Click on </a:t>
            </a:r>
            <a:r>
              <a:rPr lang="en-US" b="1" i="1" dirty="0" smtClean="0">
                <a:latin typeface="Cambria" panose="02040503050406030204" pitchFamily="18" charset="0"/>
              </a:rPr>
              <a:t>This PC </a:t>
            </a:r>
            <a:r>
              <a:rPr lang="en-US" dirty="0" smtClean="0">
                <a:latin typeface="Cambria" panose="02040503050406030204" pitchFamily="18" charset="0"/>
              </a:rPr>
              <a:t>and select </a:t>
            </a:r>
            <a:r>
              <a:rPr lang="en-US" b="1" i="1" dirty="0" smtClean="0">
                <a:latin typeface="Cambria" panose="02040503050406030204" pitchFamily="18" charset="0"/>
              </a:rPr>
              <a:t>Properties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292857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(b) Click on </a:t>
            </a:r>
            <a:r>
              <a:rPr lang="en-US" b="1" i="1" dirty="0" smtClean="0">
                <a:latin typeface="Cambria" panose="02040503050406030204" pitchFamily="18" charset="0"/>
              </a:rPr>
              <a:t>Advanced System Settings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9" y="32979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(c) Select </a:t>
            </a:r>
            <a:r>
              <a:rPr lang="en-US" b="1" i="1" dirty="0" smtClean="0">
                <a:latin typeface="Cambria" panose="02040503050406030204" pitchFamily="18" charset="0"/>
              </a:rPr>
              <a:t>Environment Variable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7" y="36477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(d) Select </a:t>
            </a:r>
            <a:r>
              <a:rPr lang="en-US" b="1" i="1" dirty="0" smtClean="0">
                <a:latin typeface="Cambria" panose="02040503050406030204" pitchFamily="18" charset="0"/>
              </a:rPr>
              <a:t>Path </a:t>
            </a:r>
            <a:r>
              <a:rPr lang="en-US" dirty="0" smtClean="0">
                <a:latin typeface="Cambria" panose="02040503050406030204" pitchFamily="18" charset="0"/>
              </a:rPr>
              <a:t>from the bottom box and click on Edit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1" name="Content Placeholder 3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324473" y="4196246"/>
            <a:ext cx="3532324" cy="197186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3995603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(e) Click on </a:t>
            </a:r>
            <a:r>
              <a:rPr lang="en-US" b="1" i="1" dirty="0" smtClean="0">
                <a:latin typeface="Cambria" panose="02040503050406030204" pitchFamily="18" charset="0"/>
              </a:rPr>
              <a:t>New</a:t>
            </a:r>
            <a:endParaRPr lang="en-US" b="1" i="1" dirty="0">
              <a:latin typeface="Cambria" panose="020405030504060302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91" y="4345481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>
              <a:tabLst>
                <a:tab pos="457200" algn="l"/>
              </a:tabLst>
            </a:pPr>
            <a:r>
              <a:rPr lang="en-US" b="1" i="1" dirty="0">
                <a:latin typeface="Cambria" panose="02040503050406030204" pitchFamily="18" charset="0"/>
              </a:rPr>
              <a:t>	</a:t>
            </a:r>
            <a:r>
              <a:rPr lang="en-US" dirty="0" smtClean="0">
                <a:latin typeface="Cambria" panose="02040503050406030204" pitchFamily="18" charset="0"/>
              </a:rPr>
              <a:t>(f) Paste the path and click on </a:t>
            </a:r>
            <a:r>
              <a:rPr lang="en-US" b="1" i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  <a:endParaRPr lang="en-US" b="1" i="1" dirty="0">
              <a:latin typeface="Cambria" panose="02040503050406030204" pitchFamily="18" charset="0"/>
            </a:endParaRPr>
          </a:p>
        </p:txBody>
      </p:sp>
      <p:pic>
        <p:nvPicPr>
          <p:cNvPr id="23" name="Content Placeholder 3"/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8004" y="2126624"/>
            <a:ext cx="2048792" cy="1947713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6" y="4736348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Cambria" panose="02040503050406030204" pitchFamily="18" charset="0"/>
              </a:rPr>
              <a:t>9</a:t>
            </a:r>
            <a:r>
              <a:rPr lang="en-US" dirty="0" smtClean="0">
                <a:latin typeface="Cambria" panose="02040503050406030204" pitchFamily="18" charset="0"/>
              </a:rPr>
              <a:t>. Click on </a:t>
            </a:r>
            <a:r>
              <a:rPr lang="en-US" b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672263" y="2126624"/>
            <a:ext cx="2184535" cy="19477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884" y="5091477"/>
            <a:ext cx="5967459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10. Click on </a:t>
            </a:r>
            <a:r>
              <a:rPr lang="en-US" b="1" dirty="0" smtClean="0">
                <a:latin typeface="Cambria" panose="02040503050406030204" pitchFamily="18" charset="0"/>
              </a:rPr>
              <a:t>OK</a:t>
            </a:r>
            <a:r>
              <a:rPr lang="en-US" dirty="0" smtClean="0">
                <a:latin typeface="Cambria" panose="020405030504060302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946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6" grpId="0" animBg="1"/>
      <p:bldP spid="17" grpId="0" animBg="1"/>
      <p:bldP spid="18" grpId="0" animBg="1"/>
      <p:bldP spid="19" grpId="0" animBg="1"/>
      <p:bldP spid="4" grpId="0" animBg="1"/>
      <p:bldP spid="20" grpId="0" animBg="1"/>
      <p:bldP spid="22" grpId="0" animBg="1"/>
      <p:bldP spid="24" grpId="0" animBg="1"/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374884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10. Open </a:t>
            </a:r>
            <a:r>
              <a:rPr lang="en-US" b="1" i="1" dirty="0" smtClean="0">
                <a:latin typeface="Cambria" panose="02040503050406030204" pitchFamily="18" charset="0"/>
              </a:rPr>
              <a:t>Command Prompt </a:t>
            </a:r>
            <a:r>
              <a:rPr lang="en-US" dirty="0" smtClean="0">
                <a:latin typeface="Cambria" panose="02040503050406030204" pitchFamily="18" charset="0"/>
              </a:rPr>
              <a:t>again and give the </a:t>
            </a:r>
            <a:r>
              <a:rPr lang="en-US" b="1" i="1" dirty="0" smtClean="0">
                <a:latin typeface="Cambria" panose="02040503050406030204" pitchFamily="18" charset="0"/>
              </a:rPr>
              <a:t>java </a:t>
            </a:r>
            <a:r>
              <a:rPr lang="en-US" dirty="0" smtClean="0">
                <a:latin typeface="Cambria" panose="02040503050406030204" pitchFamily="18" charset="0"/>
              </a:rPr>
              <a:t>command again. </a:t>
            </a:r>
            <a:endParaRPr lang="en-US" dirty="0">
              <a:latin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917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Path Configured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792" y="3945587"/>
            <a:ext cx="3309937" cy="177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905591" y="5786522"/>
            <a:ext cx="3309938" cy="369332"/>
          </a:xfrm>
          <a:prstGeom prst="rect">
            <a:avLst/>
          </a:prstGeom>
          <a:solidFill>
            <a:srgbClr val="42CD2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Cambria" panose="02040503050406030204" pitchFamily="18" charset="0"/>
              </a:rPr>
              <a:t>Installed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668" y="3945587"/>
            <a:ext cx="3312861" cy="177073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5" y="2746056"/>
            <a:ext cx="7754112" cy="369332"/>
          </a:xfrm>
          <a:prstGeom prst="rect">
            <a:avLst/>
          </a:prstGeom>
          <a:solidFill>
            <a:srgbClr val="F3E0AF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dirty="0" smtClean="0">
                <a:latin typeface="Cambria" panose="02040503050406030204" pitchFamily="18" charset="0"/>
              </a:rPr>
              <a:t>11. Give the </a:t>
            </a:r>
            <a:r>
              <a:rPr lang="en-US" b="1" i="1" dirty="0" err="1" smtClean="0">
                <a:latin typeface="Cambria" panose="02040503050406030204" pitchFamily="18" charset="0"/>
              </a:rPr>
              <a:t>javac</a:t>
            </a:r>
            <a:r>
              <a:rPr lang="en-US" b="1" i="1" dirty="0" smtClean="0">
                <a:latin typeface="Cambria" panose="02040503050406030204" pitchFamily="18" charset="0"/>
              </a:rPr>
              <a:t> </a:t>
            </a:r>
            <a:r>
              <a:rPr lang="en-US" dirty="0" smtClean="0">
                <a:latin typeface="Cambria" panose="02040503050406030204" pitchFamily="18" charset="0"/>
              </a:rPr>
              <a:t>command again. </a:t>
            </a:r>
            <a:endParaRPr lang="en-US" dirty="0"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924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9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 Environment Setup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74397" y="2638815"/>
            <a:ext cx="5426539" cy="1275959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en-US" sz="6000" b="1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Congratulations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231180" y="3100481"/>
            <a:ext cx="711297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You Have Successfully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86761" y="4116144"/>
            <a:ext cx="5414175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Configured JAVA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93495" y="4776375"/>
            <a:ext cx="8775993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rPr>
              <a:t>Programming Environment</a:t>
            </a:r>
            <a:endParaRPr lang="en-US" sz="60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0002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400</TotalTime>
  <Words>223</Words>
  <Application>Microsoft Office PowerPoint</Application>
  <PresentationFormat>On-screen Show (4:3)</PresentationFormat>
  <Paragraphs>59</Paragraphs>
  <Slides>8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Spectrum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  <vt:lpstr>Java Environment Setup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Learning Materials - OOP1</dc:title>
  <dc:creator>Mohaimen-Bin-Noor</dc:creator>
  <cp:lastModifiedBy>Teacher</cp:lastModifiedBy>
  <cp:revision>36</cp:revision>
  <dcterms:created xsi:type="dcterms:W3CDTF">2018-12-10T17:20:29Z</dcterms:created>
  <dcterms:modified xsi:type="dcterms:W3CDTF">2021-01-27T21:26:03Z</dcterms:modified>
</cp:coreProperties>
</file>