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8" r:id="rId5"/>
    <p:sldId id="269" r:id="rId6"/>
    <p:sldId id="270" r:id="rId7"/>
    <p:sldId id="271" r:id="rId8"/>
    <p:sldId id="285" r:id="rId9"/>
    <p:sldId id="286" r:id="rId10"/>
    <p:sldId id="272" r:id="rId11"/>
    <p:sldId id="274" r:id="rId12"/>
    <p:sldId id="267" r:id="rId13"/>
    <p:sldId id="276" r:id="rId14"/>
    <p:sldId id="277" r:id="rId15"/>
    <p:sldId id="278" r:id="rId16"/>
    <p:sldId id="279" r:id="rId17"/>
    <p:sldId id="280" r:id="rId18"/>
    <p:sldId id="281" r:id="rId19"/>
    <p:sldId id="282" r:id="rId20"/>
    <p:sldId id="283" r:id="rId21"/>
    <p:sldId id="284" r:id="rId22"/>
    <p:sldId id="264"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9/20/2021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9/20/2021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9/20/2021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9/20/2021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Concepts</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a:t>
            </a:r>
            <a:r>
              <a:rPr lang="en-US" dirty="0" smtClean="0"/>
              <a:t>Code:  CSC 2108</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smtClean="0">
                <a:solidFill>
                  <a:srgbClr val="0070C0"/>
                </a:solidFill>
                <a:latin typeface="Arial" panose="020B0604020202020204" pitchFamily="34" charset="0"/>
                <a:cs typeface="Arial" panose="020B0604020202020204" pitchFamily="34" charset="0"/>
              </a:rPr>
              <a:t>Department </a:t>
            </a:r>
            <a:r>
              <a:rPr lang="en-US" sz="2000" b="1" dirty="0">
                <a:solidFill>
                  <a:srgbClr val="0070C0"/>
                </a:solidFill>
                <a:latin typeface="Arial" panose="020B0604020202020204" pitchFamily="34" charset="0"/>
                <a:cs typeface="Arial" panose="020B0604020202020204" pitchFamily="34" charset="0"/>
              </a:rPr>
              <a:t>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smtClean="0"/>
                        <a:t>Lecture </a:t>
                      </a:r>
                      <a:r>
                        <a:rPr lang="en-US" dirty="0"/>
                        <a:t>No:</a:t>
                      </a:r>
                    </a:p>
                  </a:txBody>
                  <a:tcPr/>
                </a:tc>
                <a:tc>
                  <a:txBody>
                    <a:bodyPr/>
                    <a:lstStyle/>
                    <a:p>
                      <a:r>
                        <a:rPr lang="en-US" dirty="0" smtClean="0"/>
                        <a:t>03</a:t>
                      </a:r>
                      <a:endParaRPr lang="en-US" dirty="0"/>
                    </a:p>
                  </a:txBody>
                  <a:tcPr/>
                </a:tc>
                <a:tc>
                  <a:txBody>
                    <a:bodyPr/>
                    <a:lstStyle/>
                    <a:p>
                      <a:r>
                        <a:rPr lang="en-US" dirty="0"/>
                        <a:t>Week No:</a:t>
                      </a:r>
                    </a:p>
                  </a:txBody>
                  <a:tcPr/>
                </a:tc>
                <a:tc>
                  <a:txBody>
                    <a:bodyPr/>
                    <a:lstStyle/>
                    <a:p>
                      <a:r>
                        <a:rPr lang="en-US" dirty="0" smtClean="0"/>
                        <a:t>02</a:t>
                      </a:r>
                      <a:endParaRPr lang="en-US" dirty="0"/>
                    </a:p>
                  </a:txBody>
                  <a:tcPr/>
                </a:tc>
                <a:tc>
                  <a:txBody>
                    <a:bodyPr/>
                    <a:lstStyle/>
                    <a:p>
                      <a:r>
                        <a:rPr lang="en-US" dirty="0"/>
                        <a:t>Semester:</a:t>
                      </a:r>
                    </a:p>
                  </a:txBody>
                  <a:tcPr/>
                </a:tc>
                <a:tc>
                  <a:txBody>
                    <a:bodyPr/>
                    <a:lstStyle/>
                    <a:p>
                      <a:r>
                        <a:rPr lang="en-US" dirty="0" smtClean="0"/>
                        <a:t>TBA</a:t>
                      </a:r>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Introduction To Database</a:t>
            </a:r>
            <a:endParaRPr lang="en-US" dirty="0"/>
          </a:p>
        </p:txBody>
      </p:sp>
    </p:spTree>
    <p:extLst>
      <p:ext uri="{BB962C8B-B14F-4D97-AF65-F5344CB8AC3E}">
        <p14:creationId xmlns:p14="http://schemas.microsoft.com/office/powerpoint/2010/main" val="700707328"/>
      </p:ext>
    </p:extLst>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449005"/>
            <a:ext cx="7808976" cy="1088136"/>
          </a:xfrm>
        </p:spPr>
        <p:txBody>
          <a:bodyPr>
            <a:normAutofit/>
          </a:bodyPr>
          <a:lstStyle/>
          <a:p>
            <a:r>
              <a:rPr lang="en-US" sz="2800" dirty="0" smtClean="0"/>
              <a:t>Schema and Instance</a:t>
            </a:r>
            <a:endParaRPr lang="en-US" sz="2800" dirty="0"/>
          </a:p>
        </p:txBody>
      </p:sp>
      <p:sp>
        <p:nvSpPr>
          <p:cNvPr id="5" name="Rectangle 4"/>
          <p:cNvSpPr/>
          <p:nvPr/>
        </p:nvSpPr>
        <p:spPr>
          <a:xfrm>
            <a:off x="252529" y="2236762"/>
            <a:ext cx="8370966" cy="3231654"/>
          </a:xfrm>
          <a:prstGeom prst="rect">
            <a:avLst/>
          </a:prstGeom>
        </p:spPr>
        <p:txBody>
          <a:bodyPr wrap="square">
            <a:spAutoFit/>
          </a:bodyPr>
          <a:lstStyle/>
          <a:p>
            <a:r>
              <a:rPr lang="en-US" sz="2400" b="1" dirty="0" smtClean="0"/>
              <a:t>Schema</a:t>
            </a:r>
            <a:r>
              <a:rPr lang="en-US" sz="2400" dirty="0" smtClean="0"/>
              <a:t> – the logical structure of the database </a:t>
            </a:r>
          </a:p>
          <a:p>
            <a:pPr lvl="1">
              <a:buSzPct val="125000"/>
              <a:buFont typeface="Arial" pitchFamily="34" charset="0"/>
              <a:buChar char="•"/>
            </a:pPr>
            <a:r>
              <a:rPr lang="en-US" dirty="0" smtClean="0"/>
              <a:t>Example: The database consists of information about a set of customers and accounts and the relationship between them</a:t>
            </a:r>
          </a:p>
          <a:p>
            <a:pPr lvl="1">
              <a:buSzPct val="125000"/>
              <a:buFont typeface="Arial" pitchFamily="34" charset="0"/>
              <a:buChar char="•"/>
            </a:pPr>
            <a:r>
              <a:rPr lang="en-US" dirty="0" smtClean="0"/>
              <a:t>Similar</a:t>
            </a:r>
            <a:r>
              <a:rPr lang="en-US" dirty="0" smtClean="0"/>
              <a:t> </a:t>
            </a:r>
            <a:r>
              <a:rPr lang="en-US" dirty="0" smtClean="0"/>
              <a:t>to type information of a variable in a program</a:t>
            </a:r>
          </a:p>
          <a:p>
            <a:pPr lvl="1">
              <a:buSzPct val="125000"/>
              <a:buFont typeface="Arial" pitchFamily="34" charset="0"/>
              <a:buChar char="•"/>
            </a:pPr>
            <a:r>
              <a:rPr lang="en-US" b="1" dirty="0" smtClean="0"/>
              <a:t>Physical schema</a:t>
            </a:r>
            <a:r>
              <a:rPr lang="en-US" dirty="0" smtClean="0"/>
              <a:t>: database design at the physical level</a:t>
            </a:r>
          </a:p>
          <a:p>
            <a:pPr lvl="1">
              <a:buSzPct val="125000"/>
              <a:buFont typeface="Arial" pitchFamily="34" charset="0"/>
              <a:buChar char="•"/>
            </a:pPr>
            <a:r>
              <a:rPr lang="en-US" b="1" dirty="0" smtClean="0"/>
              <a:t>Logical schema</a:t>
            </a:r>
            <a:r>
              <a:rPr lang="en-US" dirty="0" smtClean="0"/>
              <a:t>: database design at the logical level</a:t>
            </a:r>
          </a:p>
          <a:p>
            <a:endParaRPr lang="en-US" sz="2400" b="1" dirty="0" smtClean="0"/>
          </a:p>
          <a:p>
            <a:r>
              <a:rPr lang="en-US" sz="2400" b="1" dirty="0" smtClean="0"/>
              <a:t>Instance</a:t>
            </a:r>
            <a:r>
              <a:rPr lang="en-US" sz="2400" dirty="0" smtClean="0"/>
              <a:t> – the actual content of the database at a particular point in time </a:t>
            </a:r>
          </a:p>
          <a:p>
            <a:pPr lvl="1">
              <a:buSzPct val="125000"/>
              <a:buFont typeface="Arial" pitchFamily="34" charset="0"/>
              <a:buChar char="•"/>
            </a:pPr>
            <a:r>
              <a:rPr lang="en-US" dirty="0" smtClean="0"/>
              <a:t>Analogous/Similar </a:t>
            </a:r>
            <a:r>
              <a:rPr lang="en-US" dirty="0" smtClean="0"/>
              <a:t>to the value of a variable</a:t>
            </a:r>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449005"/>
            <a:ext cx="7808976" cy="1088136"/>
          </a:xfrm>
        </p:spPr>
        <p:txBody>
          <a:bodyPr>
            <a:normAutofit/>
          </a:bodyPr>
          <a:lstStyle/>
          <a:p>
            <a:r>
              <a:rPr lang="en-US" sz="2800" dirty="0" smtClean="0"/>
              <a:t>Data Independence</a:t>
            </a:r>
            <a:endParaRPr lang="en-US" sz="2800" dirty="0"/>
          </a:p>
        </p:txBody>
      </p:sp>
      <p:sp>
        <p:nvSpPr>
          <p:cNvPr id="4" name="Rectangle 3"/>
          <p:cNvSpPr/>
          <p:nvPr/>
        </p:nvSpPr>
        <p:spPr>
          <a:xfrm>
            <a:off x="252529" y="2138289"/>
            <a:ext cx="8581982" cy="3046988"/>
          </a:xfrm>
          <a:prstGeom prst="rect">
            <a:avLst/>
          </a:prstGeom>
        </p:spPr>
        <p:txBody>
          <a:bodyPr wrap="square">
            <a:spAutoFit/>
          </a:bodyPr>
          <a:lstStyle/>
          <a:p>
            <a:r>
              <a:rPr lang="en-US" sz="2400" b="1" dirty="0" smtClean="0"/>
              <a:t>Physical Data Independence – </a:t>
            </a:r>
            <a:r>
              <a:rPr lang="en-US" sz="2400" dirty="0" smtClean="0"/>
              <a:t>the ability to modify the physical schema without changing the logical schema</a:t>
            </a:r>
          </a:p>
          <a:p>
            <a:pPr lvl="1">
              <a:buSzPct val="125000"/>
              <a:buFont typeface="Arial" pitchFamily="34" charset="0"/>
              <a:buChar char="•"/>
            </a:pPr>
            <a:r>
              <a:rPr lang="en-US" dirty="0" smtClean="0"/>
              <a:t>Applications depend on the logical schema</a:t>
            </a:r>
          </a:p>
          <a:p>
            <a:pPr lvl="1">
              <a:buSzPct val="125000"/>
              <a:buFont typeface="Arial" pitchFamily="34" charset="0"/>
              <a:buChar char="•"/>
            </a:pPr>
            <a:r>
              <a:rPr lang="en-US" dirty="0" smtClean="0"/>
              <a:t>In general, the interfaces between the various levels and components should be well defined so that changes in some parts do not seriously influence others</a:t>
            </a:r>
          </a:p>
          <a:p>
            <a:endParaRPr lang="en-US" sz="2400" b="1" dirty="0" smtClean="0"/>
          </a:p>
          <a:p>
            <a:r>
              <a:rPr lang="en-US" sz="2400" b="1" dirty="0" smtClean="0"/>
              <a:t>Logical Data Independence</a:t>
            </a:r>
            <a:r>
              <a:rPr lang="en-US" sz="2400" dirty="0" smtClean="0"/>
              <a:t> - the ability to modify the logical schema without causing application programs to be rewritten.</a:t>
            </a:r>
          </a:p>
          <a:p>
            <a:pPr lvl="1">
              <a:buSzPct val="125000"/>
              <a:buFont typeface="Arial" pitchFamily="34" charset="0"/>
              <a:buChar char="•"/>
            </a:pPr>
            <a:r>
              <a:rPr lang="en-US" dirty="0" smtClean="0"/>
              <a:t>Required when the logical structure has been altered</a:t>
            </a:r>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Models</a:t>
            </a:r>
            <a:endParaRPr lang="en-US" dirty="0"/>
          </a:p>
        </p:txBody>
      </p:sp>
      <p:sp>
        <p:nvSpPr>
          <p:cNvPr id="7" name="Rectangle 6"/>
          <p:cNvSpPr/>
          <p:nvPr/>
        </p:nvSpPr>
        <p:spPr>
          <a:xfrm>
            <a:off x="421341" y="2222516"/>
            <a:ext cx="8216222" cy="1982081"/>
          </a:xfrm>
          <a:prstGeom prst="rect">
            <a:avLst/>
          </a:prstGeom>
        </p:spPr>
        <p:txBody>
          <a:bodyPr wrap="square">
            <a:spAutoFit/>
          </a:bodyPr>
          <a:lstStyle/>
          <a:p>
            <a:pPr marL="274320" indent="-274320" fontAlgn="auto">
              <a:spcAft>
                <a:spcPts val="0"/>
              </a:spcAft>
              <a:buFont typeface="Wingdings 2"/>
              <a:buChar char=""/>
              <a:defRPr/>
            </a:pPr>
            <a:r>
              <a:rPr lang="en-US" sz="2400" dirty="0" smtClean="0"/>
              <a:t>A collection of tools for describing </a:t>
            </a:r>
          </a:p>
          <a:p>
            <a:pPr marL="1005840" lvl="2" indent="-274320">
              <a:lnSpc>
                <a:spcPct val="80000"/>
              </a:lnSpc>
              <a:buFont typeface="Wingdings" pitchFamily="2" charset="2"/>
              <a:buChar char="Ø"/>
              <a:defRPr/>
            </a:pPr>
            <a:r>
              <a:rPr lang="en-US" sz="2400" b="1" dirty="0" smtClean="0"/>
              <a:t>Data </a:t>
            </a:r>
          </a:p>
          <a:p>
            <a:pPr marL="1005840" lvl="2" indent="-274320">
              <a:lnSpc>
                <a:spcPct val="80000"/>
              </a:lnSpc>
              <a:buFont typeface="Wingdings" pitchFamily="2" charset="2"/>
              <a:buChar char="Ø"/>
              <a:defRPr/>
            </a:pPr>
            <a:r>
              <a:rPr lang="en-US" sz="2400" b="1" dirty="0" smtClean="0"/>
              <a:t>Data relationships</a:t>
            </a:r>
          </a:p>
          <a:p>
            <a:pPr marL="1005840" lvl="2" indent="-274320">
              <a:lnSpc>
                <a:spcPct val="80000"/>
              </a:lnSpc>
              <a:buFont typeface="Wingdings" pitchFamily="2" charset="2"/>
              <a:buChar char="Ø"/>
              <a:defRPr/>
            </a:pPr>
            <a:r>
              <a:rPr lang="en-US" sz="2400" b="1" dirty="0" smtClean="0"/>
              <a:t>Data semantics</a:t>
            </a:r>
          </a:p>
          <a:p>
            <a:pPr marL="1005840" lvl="2" indent="-274320">
              <a:lnSpc>
                <a:spcPct val="80000"/>
              </a:lnSpc>
              <a:buFont typeface="Wingdings" pitchFamily="2" charset="2"/>
              <a:buChar char="Ø"/>
              <a:defRPr/>
            </a:pPr>
            <a:r>
              <a:rPr lang="en-US" sz="2400" b="1" dirty="0" smtClean="0"/>
              <a:t>Data constraints</a:t>
            </a:r>
          </a:p>
          <a:p>
            <a:pPr marL="274320" indent="-274320" fontAlgn="auto">
              <a:spcAft>
                <a:spcPts val="0"/>
              </a:spcAft>
              <a:buNone/>
              <a:defRPr/>
            </a:pPr>
            <a:endParaRPr lang="en-US" dirty="0"/>
          </a:p>
        </p:txBody>
      </p:sp>
    </p:spTree>
    <p:extLst>
      <p:ext uri="{BB962C8B-B14F-4D97-AF65-F5344CB8AC3E}">
        <p14:creationId xmlns:p14="http://schemas.microsoft.com/office/powerpoint/2010/main" val="3132154582"/>
      </p:ext>
    </p:extLst>
  </p:cSld>
  <p:clrMapOvr>
    <a:masterClrMapping/>
  </p:clrMapOvr>
  <p:transition spd="slow">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Models</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Relational Model , ER Model and Other Data Models</a:t>
            </a:r>
            <a:endParaRPr lang="x-none" dirty="0"/>
          </a:p>
        </p:txBody>
      </p:sp>
      <p:sp>
        <p:nvSpPr>
          <p:cNvPr id="6" name="Rectangle 5"/>
          <p:cNvSpPr/>
          <p:nvPr/>
        </p:nvSpPr>
        <p:spPr>
          <a:xfrm>
            <a:off x="246185" y="2017059"/>
            <a:ext cx="8391378" cy="4505849"/>
          </a:xfrm>
          <a:prstGeom prst="rect">
            <a:avLst/>
          </a:prstGeom>
        </p:spPr>
        <p:txBody>
          <a:bodyPr wrap="square">
            <a:spAutoFit/>
          </a:bodyPr>
          <a:lstStyle/>
          <a:p>
            <a:pPr>
              <a:buSzPct val="125000"/>
              <a:buFont typeface="Arial" pitchFamily="34" charset="0"/>
              <a:buChar char="•"/>
            </a:pPr>
            <a:r>
              <a:rPr lang="en-US" sz="2400" dirty="0" smtClean="0"/>
              <a:t>The relational model uses a collection of tables to represent both data and the relationships among those data.</a:t>
            </a:r>
          </a:p>
          <a:p>
            <a:pPr>
              <a:buSzPct val="125000"/>
              <a:buFont typeface="Arial" pitchFamily="34" charset="0"/>
              <a:buChar char="•"/>
            </a:pPr>
            <a:r>
              <a:rPr lang="en-US" sz="2400" dirty="0" smtClean="0"/>
              <a:t>The E-R data model is based on a perception of a real world that consists of a collection of basic objects, called entities and of relationships among these objects.</a:t>
            </a:r>
          </a:p>
          <a:p>
            <a:pPr>
              <a:buSzPct val="125000"/>
              <a:buFont typeface="Arial" pitchFamily="34" charset="0"/>
              <a:buChar char="•"/>
            </a:pPr>
            <a:r>
              <a:rPr lang="en-US" sz="2400" dirty="0" smtClean="0"/>
              <a:t>Object-based data models (Object-oriented and Object-relational)</a:t>
            </a:r>
          </a:p>
          <a:p>
            <a:pPr>
              <a:buSzPct val="125000"/>
              <a:buFont typeface="Arial" pitchFamily="34" charset="0"/>
              <a:buChar char="•"/>
            </a:pPr>
            <a:r>
              <a:rPr lang="en-US" sz="2400" dirty="0" smtClean="0"/>
              <a:t>Semi-structured data model  (XML</a:t>
            </a:r>
            <a:r>
              <a:rPr lang="en-US" sz="2400" dirty="0" smtClean="0"/>
              <a:t>) – (</a:t>
            </a:r>
            <a:r>
              <a:rPr lang="en-US" dirty="0"/>
              <a:t>a database model where there is no separation between the data and the schema</a:t>
            </a:r>
            <a:r>
              <a:rPr lang="en-US" sz="2400" dirty="0" smtClean="0"/>
              <a:t>)</a:t>
            </a:r>
            <a:endParaRPr lang="en-US" sz="2400" dirty="0" smtClean="0"/>
          </a:p>
          <a:p>
            <a:pPr>
              <a:buSzPct val="125000"/>
              <a:buFont typeface="Arial" pitchFamily="34" charset="0"/>
              <a:buChar char="•"/>
            </a:pPr>
            <a:r>
              <a:rPr lang="en-US" sz="2400" dirty="0" smtClean="0"/>
              <a:t>Other older models:</a:t>
            </a:r>
          </a:p>
          <a:p>
            <a:pPr marL="1005840" lvl="2" indent="-274320">
              <a:lnSpc>
                <a:spcPct val="60000"/>
              </a:lnSpc>
              <a:buFont typeface="Wingdings" pitchFamily="2" charset="2"/>
              <a:buChar char="Ø"/>
              <a:defRPr/>
            </a:pPr>
            <a:r>
              <a:rPr lang="en-US" sz="2400" dirty="0" smtClean="0"/>
              <a:t>Network model  </a:t>
            </a:r>
          </a:p>
          <a:p>
            <a:pPr marL="1005840" lvl="2" indent="-274320">
              <a:lnSpc>
                <a:spcPct val="60000"/>
              </a:lnSpc>
              <a:buFont typeface="Wingdings" pitchFamily="2" charset="2"/>
              <a:buChar char="Ø"/>
              <a:defRPr/>
            </a:pPr>
            <a:r>
              <a:rPr lang="en-US" sz="2400" dirty="0" smtClean="0"/>
              <a:t>Hierarchical model</a:t>
            </a:r>
          </a:p>
          <a:p>
            <a:endParaRPr lang="en-US" dirty="0"/>
          </a:p>
        </p:txBody>
      </p:sp>
    </p:spTree>
    <p:extLst>
      <p:ext uri="{BB962C8B-B14F-4D97-AF65-F5344CB8AC3E}">
        <p14:creationId xmlns:p14="http://schemas.microsoft.com/office/powerpoint/2010/main" val="3132154582"/>
      </p:ext>
    </p:extLst>
  </p:cSld>
  <p:clrMapOvr>
    <a:masterClrMapping/>
  </p:clrMapOvr>
  <p:transition spd="slow">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Language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DML</a:t>
            </a:r>
            <a:endParaRPr lang="x-none" dirty="0"/>
          </a:p>
        </p:txBody>
      </p:sp>
      <p:sp>
        <p:nvSpPr>
          <p:cNvPr id="7" name="Rectangle 6"/>
          <p:cNvSpPr/>
          <p:nvPr/>
        </p:nvSpPr>
        <p:spPr>
          <a:xfrm>
            <a:off x="421341" y="2321169"/>
            <a:ext cx="8328764" cy="4801314"/>
          </a:xfrm>
          <a:prstGeom prst="rect">
            <a:avLst/>
          </a:prstGeom>
        </p:spPr>
        <p:txBody>
          <a:bodyPr wrap="square">
            <a:spAutoFit/>
          </a:bodyPr>
          <a:lstStyle/>
          <a:p>
            <a:pPr marL="274320" indent="-274320" fontAlgn="auto">
              <a:lnSpc>
                <a:spcPct val="90000"/>
              </a:lnSpc>
              <a:spcAft>
                <a:spcPts val="0"/>
              </a:spcAft>
              <a:buSzPct val="125000"/>
              <a:buFont typeface="Wingdings 2"/>
              <a:buChar char=""/>
              <a:defRPr/>
            </a:pPr>
            <a:r>
              <a:rPr lang="en-US" sz="2200" dirty="0" smtClean="0"/>
              <a:t>Stands for Data Manipulation Language</a:t>
            </a:r>
          </a:p>
          <a:p>
            <a:pPr marL="274320" indent="-274320" fontAlgn="auto">
              <a:lnSpc>
                <a:spcPct val="90000"/>
              </a:lnSpc>
              <a:spcAft>
                <a:spcPts val="0"/>
              </a:spcAft>
              <a:defRPr/>
            </a:pPr>
            <a:endParaRPr lang="en-US" sz="2200" dirty="0" smtClean="0"/>
          </a:p>
          <a:p>
            <a:pPr marL="274320" indent="-274320">
              <a:lnSpc>
                <a:spcPct val="90000"/>
              </a:lnSpc>
              <a:buSzPct val="125000"/>
              <a:buFont typeface="Wingdings 2"/>
              <a:buChar char=""/>
              <a:defRPr/>
            </a:pPr>
            <a:r>
              <a:rPr lang="en-US" sz="2200" dirty="0" smtClean="0"/>
              <a:t>DML OPERATIONS: INSERT, UPDATE, DELETE, MERGE</a:t>
            </a:r>
          </a:p>
          <a:p>
            <a:pPr marL="274320" indent="-274320" fontAlgn="auto">
              <a:lnSpc>
                <a:spcPct val="90000"/>
              </a:lnSpc>
              <a:spcAft>
                <a:spcPts val="0"/>
              </a:spcAft>
              <a:buNone/>
              <a:defRPr/>
            </a:pPr>
            <a:endParaRPr lang="en-US" sz="2200" dirty="0" smtClean="0"/>
          </a:p>
          <a:p>
            <a:pPr marL="274320" indent="-274320" fontAlgn="auto">
              <a:lnSpc>
                <a:spcPct val="90000"/>
              </a:lnSpc>
              <a:spcAft>
                <a:spcPts val="0"/>
              </a:spcAft>
              <a:buSzPct val="125000"/>
              <a:buFont typeface="Wingdings 2"/>
              <a:buChar char=""/>
              <a:defRPr/>
            </a:pPr>
            <a:r>
              <a:rPr lang="en-US" sz="2200" dirty="0" smtClean="0"/>
              <a:t>Language for accessing and manipulating the data organized by the appropriate data model</a:t>
            </a:r>
          </a:p>
          <a:p>
            <a:pPr marL="1005840" lvl="2" indent="-274320">
              <a:lnSpc>
                <a:spcPct val="90000"/>
              </a:lnSpc>
              <a:buSzPct val="100000"/>
              <a:buFont typeface="Wingdings" pitchFamily="2" charset="2"/>
              <a:buChar char="Ø"/>
              <a:defRPr/>
            </a:pPr>
            <a:r>
              <a:rPr lang="en-US" sz="2200" dirty="0" smtClean="0"/>
              <a:t>DML also known as query language</a:t>
            </a:r>
          </a:p>
          <a:p>
            <a:pPr marL="548640" lvl="1" indent="-274320" fontAlgn="auto">
              <a:lnSpc>
                <a:spcPct val="90000"/>
              </a:lnSpc>
              <a:spcAft>
                <a:spcPts val="0"/>
              </a:spcAft>
              <a:buNone/>
              <a:defRPr/>
            </a:pPr>
            <a:endParaRPr lang="en-US" sz="2200" dirty="0" smtClean="0"/>
          </a:p>
          <a:p>
            <a:pPr marL="274320" indent="-274320" fontAlgn="auto">
              <a:lnSpc>
                <a:spcPct val="90000"/>
              </a:lnSpc>
              <a:spcAft>
                <a:spcPts val="0"/>
              </a:spcAft>
              <a:buSzPct val="125000"/>
              <a:buFont typeface="Wingdings 2"/>
              <a:buChar char=""/>
              <a:defRPr/>
            </a:pPr>
            <a:r>
              <a:rPr lang="en-US" sz="2200" dirty="0" smtClean="0"/>
              <a:t>Type of access are:</a:t>
            </a:r>
          </a:p>
          <a:p>
            <a:pPr marL="1005840" lvl="2" indent="-274320">
              <a:lnSpc>
                <a:spcPct val="90000"/>
              </a:lnSpc>
              <a:buFont typeface="Wingdings" pitchFamily="2" charset="2"/>
              <a:buChar char="Ø"/>
              <a:defRPr/>
            </a:pPr>
            <a:r>
              <a:rPr lang="en-US" sz="2200" dirty="0" smtClean="0"/>
              <a:t>Retrieval of information stored in the database </a:t>
            </a:r>
          </a:p>
          <a:p>
            <a:pPr marL="1005840" lvl="2" indent="-274320">
              <a:lnSpc>
                <a:spcPct val="90000"/>
              </a:lnSpc>
              <a:buFont typeface="Wingdings" pitchFamily="2" charset="2"/>
              <a:buChar char="Ø"/>
              <a:defRPr/>
            </a:pPr>
            <a:r>
              <a:rPr lang="en-US" sz="2200" dirty="0" smtClean="0"/>
              <a:t>Inserting of new information into the database</a:t>
            </a:r>
          </a:p>
          <a:p>
            <a:pPr marL="1005840" lvl="2" indent="-274320">
              <a:lnSpc>
                <a:spcPct val="90000"/>
              </a:lnSpc>
              <a:buFont typeface="Wingdings" pitchFamily="2" charset="2"/>
              <a:buChar char="Ø"/>
              <a:defRPr/>
            </a:pPr>
            <a:r>
              <a:rPr lang="en-US" sz="2200" dirty="0" smtClean="0"/>
              <a:t>Deletion of information from the database </a:t>
            </a:r>
          </a:p>
          <a:p>
            <a:pPr marL="1005840" lvl="2" indent="-274320">
              <a:lnSpc>
                <a:spcPct val="90000"/>
              </a:lnSpc>
              <a:buFont typeface="Wingdings" pitchFamily="2" charset="2"/>
              <a:buChar char="Ø"/>
              <a:defRPr/>
            </a:pPr>
            <a:r>
              <a:rPr lang="en-US" sz="2200" dirty="0" smtClean="0"/>
              <a:t>Modification of information stored in the database</a:t>
            </a:r>
          </a:p>
          <a:p>
            <a:pPr marL="548640" lvl="1" indent="-274320">
              <a:lnSpc>
                <a:spcPct val="90000"/>
              </a:lnSpc>
              <a:buFont typeface="Wingdings" pitchFamily="2" charset="2"/>
              <a:buChar char="Ø"/>
              <a:defRPr/>
            </a:pPr>
            <a:endParaRPr lang="en-US" dirty="0" smtClean="0"/>
          </a:p>
          <a:p>
            <a:pPr marL="548640" lvl="1" indent="-274320">
              <a:lnSpc>
                <a:spcPct val="90000"/>
              </a:lnSpc>
              <a:buFont typeface="Wingdings" pitchFamily="2" charset="2"/>
              <a:buChar char="Ø"/>
              <a:defRPr/>
            </a:pPr>
            <a:endParaRPr lang="en-US" dirty="0" smtClean="0"/>
          </a:p>
          <a:p>
            <a:pPr marL="548640" lvl="1" indent="-274320" fontAlgn="auto">
              <a:lnSpc>
                <a:spcPct val="90000"/>
              </a:lnSpc>
              <a:spcAft>
                <a:spcPts val="0"/>
              </a:spcAft>
              <a:defRPr/>
            </a:pPr>
            <a:endParaRPr lang="en-US" dirty="0"/>
          </a:p>
        </p:txBody>
      </p:sp>
    </p:spTree>
    <p:extLst>
      <p:ext uri="{BB962C8B-B14F-4D97-AF65-F5344CB8AC3E}">
        <p14:creationId xmlns:p14="http://schemas.microsoft.com/office/powerpoint/2010/main" val="3132154582"/>
      </p:ext>
    </p:extLst>
  </p:cSld>
  <p:clrMapOvr>
    <a:masterClrMapping/>
  </p:clrMapOvr>
  <p:transition spd="slow">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Language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DDL</a:t>
            </a:r>
            <a:endParaRPr lang="x-none" dirty="0"/>
          </a:p>
        </p:txBody>
      </p:sp>
      <p:sp>
        <p:nvSpPr>
          <p:cNvPr id="6" name="Rectangle 5"/>
          <p:cNvSpPr/>
          <p:nvPr/>
        </p:nvSpPr>
        <p:spPr>
          <a:xfrm>
            <a:off x="421341" y="2349305"/>
            <a:ext cx="7569108" cy="2751522"/>
          </a:xfrm>
          <a:prstGeom prst="rect">
            <a:avLst/>
          </a:prstGeom>
        </p:spPr>
        <p:txBody>
          <a:bodyPr wrap="square">
            <a:spAutoFit/>
          </a:bodyPr>
          <a:lstStyle/>
          <a:p>
            <a:pPr marL="274320" indent="-274320" fontAlgn="auto">
              <a:lnSpc>
                <a:spcPct val="90000"/>
              </a:lnSpc>
              <a:spcAft>
                <a:spcPts val="0"/>
              </a:spcAft>
              <a:buSzPct val="125000"/>
              <a:buFont typeface="Wingdings 2"/>
              <a:buChar char=""/>
              <a:defRPr/>
            </a:pPr>
            <a:r>
              <a:rPr lang="en-US" sz="2400" dirty="0" smtClean="0"/>
              <a:t>Stands for Data Definition Language (DDL)</a:t>
            </a:r>
          </a:p>
          <a:p>
            <a:pPr marL="274320" indent="-274320">
              <a:lnSpc>
                <a:spcPct val="90000"/>
              </a:lnSpc>
              <a:buSzPct val="125000"/>
              <a:buFont typeface="Wingdings 2"/>
              <a:buChar char=""/>
              <a:defRPr/>
            </a:pPr>
            <a:r>
              <a:rPr lang="en-US" sz="2400" dirty="0" smtClean="0"/>
              <a:t>Data dictionary contains metadata (i.e. data about data)</a:t>
            </a:r>
          </a:p>
          <a:p>
            <a:pPr marL="274320" indent="-274320">
              <a:lnSpc>
                <a:spcPct val="90000"/>
              </a:lnSpc>
              <a:buSzPct val="125000"/>
              <a:buFont typeface="Wingdings 2"/>
              <a:buChar char=""/>
              <a:defRPr/>
            </a:pPr>
            <a:r>
              <a:rPr lang="en-US" sz="2400" dirty="0" smtClean="0"/>
              <a:t>DDL OPERATIONS: CREATE, ALTER, DROP, RENAME, </a:t>
            </a:r>
            <a:r>
              <a:rPr lang="en-US" sz="2400" dirty="0" smtClean="0"/>
              <a:t>TRUNCATE</a:t>
            </a:r>
          </a:p>
          <a:p>
            <a:pPr marL="274320" indent="-274320">
              <a:lnSpc>
                <a:spcPct val="90000"/>
              </a:lnSpc>
              <a:buSzPct val="125000"/>
              <a:buFont typeface="Wingdings 2"/>
              <a:buChar char=""/>
              <a:defRPr/>
            </a:pPr>
            <a:endParaRPr lang="en-US" sz="2400" dirty="0" smtClean="0"/>
          </a:p>
          <a:p>
            <a:pPr marL="274320" indent="-274320" fontAlgn="auto">
              <a:lnSpc>
                <a:spcPct val="90000"/>
              </a:lnSpc>
              <a:spcAft>
                <a:spcPts val="0"/>
              </a:spcAft>
              <a:defRPr/>
            </a:pPr>
            <a:r>
              <a:rPr lang="en-US" dirty="0"/>
              <a:t>-The DROP TABLE command deletes a table in the database</a:t>
            </a:r>
            <a:r>
              <a:rPr lang="en-US" dirty="0" smtClean="0"/>
              <a:t>.</a:t>
            </a:r>
          </a:p>
          <a:p>
            <a:pPr marL="274320" indent="-274320" fontAlgn="auto">
              <a:lnSpc>
                <a:spcPct val="90000"/>
              </a:lnSpc>
              <a:spcAft>
                <a:spcPts val="0"/>
              </a:spcAft>
              <a:defRPr/>
            </a:pPr>
            <a:r>
              <a:rPr lang="en-US" dirty="0"/>
              <a:t>-The TRUNCATE TABLE command deletes the data inside a table, but not </a:t>
            </a:r>
            <a:r>
              <a:rPr lang="en-US" dirty="0" smtClean="0"/>
              <a:t>the table </a:t>
            </a:r>
            <a:r>
              <a:rPr lang="en-US" dirty="0"/>
              <a:t>itself.</a:t>
            </a:r>
            <a:endParaRPr lang="en-US" dirty="0" smtClean="0"/>
          </a:p>
          <a:p>
            <a:pPr marL="274320" indent="-274320" fontAlgn="auto">
              <a:lnSpc>
                <a:spcPct val="90000"/>
              </a:lnSpc>
              <a:spcAft>
                <a:spcPts val="0"/>
              </a:spcAft>
              <a:buFont typeface="Wingdings 2"/>
              <a:buChar char=""/>
              <a:defRPr/>
            </a:pPr>
            <a:endParaRPr lang="en-US" dirty="0" smtClean="0"/>
          </a:p>
        </p:txBody>
      </p:sp>
    </p:spTree>
    <p:extLst>
      <p:ext uri="{BB962C8B-B14F-4D97-AF65-F5344CB8AC3E}">
        <p14:creationId xmlns:p14="http://schemas.microsoft.com/office/powerpoint/2010/main" val="3132154582"/>
      </p:ext>
    </p:extLst>
  </p:cSld>
  <p:clrMapOvr>
    <a:masterClrMapping/>
  </p:clrMapOvr>
  <p:transition spd="slow">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Language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SQL</a:t>
            </a:r>
            <a:endParaRPr lang="x-none" dirty="0"/>
          </a:p>
        </p:txBody>
      </p:sp>
      <p:sp>
        <p:nvSpPr>
          <p:cNvPr id="7" name="Rectangle 6"/>
          <p:cNvSpPr/>
          <p:nvPr/>
        </p:nvSpPr>
        <p:spPr>
          <a:xfrm>
            <a:off x="421341" y="2505670"/>
            <a:ext cx="7808976" cy="830997"/>
          </a:xfrm>
          <a:prstGeom prst="rect">
            <a:avLst/>
          </a:prstGeom>
        </p:spPr>
        <p:txBody>
          <a:bodyPr wrap="square">
            <a:spAutoFit/>
          </a:bodyPr>
          <a:lstStyle/>
          <a:p>
            <a:pPr marL="274320" indent="-274320" fontAlgn="auto">
              <a:spcAft>
                <a:spcPts val="0"/>
              </a:spcAft>
              <a:buFont typeface="Wingdings 2"/>
              <a:buChar char=""/>
              <a:defRPr/>
            </a:pPr>
            <a:r>
              <a:rPr lang="en-US" sz="2400" dirty="0" smtClean="0"/>
              <a:t>Widely used non-procedural language</a:t>
            </a:r>
          </a:p>
          <a:p>
            <a:pPr marL="274320" indent="-274320" fontAlgn="auto">
              <a:spcAft>
                <a:spcPts val="0"/>
              </a:spcAft>
              <a:buFont typeface="Wingdings 2"/>
              <a:buChar char=""/>
              <a:defRPr/>
            </a:pPr>
            <a:r>
              <a:rPr lang="en-US" sz="2400" dirty="0" smtClean="0"/>
              <a:t>SQL is used to communicate with a database</a:t>
            </a:r>
            <a:endParaRPr lang="en-US" sz="2400" dirty="0"/>
          </a:p>
        </p:txBody>
      </p:sp>
    </p:spTree>
    <p:extLst>
      <p:ext uri="{BB962C8B-B14F-4D97-AF65-F5344CB8AC3E}">
        <p14:creationId xmlns:p14="http://schemas.microsoft.com/office/powerpoint/2010/main" val="3132154582"/>
      </p:ext>
    </p:extLst>
  </p:cSld>
  <p:clrMapOvr>
    <a:masterClrMapping/>
  </p:clrMapOvr>
  <p:transition spd="slow">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Design</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Logical and Physical Design</a:t>
            </a:r>
            <a:endParaRPr lang="x-none" dirty="0"/>
          </a:p>
        </p:txBody>
      </p:sp>
      <p:sp>
        <p:nvSpPr>
          <p:cNvPr id="6" name="Rectangle 5"/>
          <p:cNvSpPr/>
          <p:nvPr/>
        </p:nvSpPr>
        <p:spPr>
          <a:xfrm>
            <a:off x="421341" y="2349305"/>
            <a:ext cx="7808976" cy="3477875"/>
          </a:xfrm>
          <a:prstGeom prst="rect">
            <a:avLst/>
          </a:prstGeom>
        </p:spPr>
        <p:txBody>
          <a:bodyPr wrap="square">
            <a:spAutoFit/>
          </a:bodyPr>
          <a:lstStyle/>
          <a:p>
            <a:pPr marL="274320" indent="-274320" fontAlgn="auto">
              <a:spcAft>
                <a:spcPts val="0"/>
              </a:spcAft>
              <a:buFont typeface="Monotype Sorts" pitchFamily="2" charset="2"/>
              <a:buNone/>
              <a:defRPr/>
            </a:pPr>
            <a:r>
              <a:rPr lang="en-US" sz="2000" dirty="0" smtClean="0"/>
              <a:t>The process of designing the general structure of the database:</a:t>
            </a:r>
          </a:p>
          <a:p>
            <a:pPr marL="274320" indent="-274320" fontAlgn="auto">
              <a:spcAft>
                <a:spcPts val="0"/>
              </a:spcAft>
              <a:buFont typeface="Monotype Sorts" pitchFamily="2" charset="2"/>
              <a:buNone/>
              <a:defRPr/>
            </a:pPr>
            <a:endParaRPr lang="en-US" sz="2000" dirty="0" smtClean="0"/>
          </a:p>
          <a:p>
            <a:pPr marL="274320" indent="-274320" fontAlgn="auto">
              <a:spcAft>
                <a:spcPts val="0"/>
              </a:spcAft>
              <a:buFont typeface="Wingdings 2"/>
              <a:buChar char=""/>
              <a:defRPr/>
            </a:pPr>
            <a:r>
              <a:rPr lang="en-US" sz="2000" b="1" dirty="0" smtClean="0"/>
              <a:t>Logical Design </a:t>
            </a:r>
            <a:r>
              <a:rPr lang="en-US" sz="2000" dirty="0" smtClean="0"/>
              <a:t>–  Deciding on the database schema. Database design requires that we find a “good” collection of relation schemas.</a:t>
            </a:r>
          </a:p>
          <a:p>
            <a:pPr marL="1005840" lvl="2" indent="-274320">
              <a:buFont typeface="Wingdings" pitchFamily="2" charset="2"/>
              <a:buChar char="Ø"/>
              <a:defRPr/>
            </a:pPr>
            <a:r>
              <a:rPr lang="en-US" sz="2000" dirty="0" smtClean="0"/>
              <a:t>Business decision – What attributes should we record in the database?</a:t>
            </a:r>
          </a:p>
          <a:p>
            <a:pPr marL="1005840" lvl="2" indent="-274320">
              <a:buFont typeface="Wingdings" pitchFamily="2" charset="2"/>
              <a:buChar char="Ø"/>
              <a:defRPr/>
            </a:pPr>
            <a:r>
              <a:rPr lang="en-US" sz="2000" dirty="0" smtClean="0"/>
              <a:t>Computer Science  decision –  What relation schemas should we have and how should the attributes be distributed among the various relation schemas?</a:t>
            </a:r>
          </a:p>
          <a:p>
            <a:pPr marL="548640" lvl="1" indent="-274320" fontAlgn="auto">
              <a:spcAft>
                <a:spcPts val="0"/>
              </a:spcAft>
              <a:buFont typeface="Monotype Sorts" pitchFamily="2" charset="2"/>
              <a:buNone/>
              <a:defRPr/>
            </a:pPr>
            <a:endParaRPr lang="en-US" sz="2000" dirty="0" smtClean="0"/>
          </a:p>
          <a:p>
            <a:pPr marL="274320" indent="-274320" fontAlgn="auto">
              <a:spcAft>
                <a:spcPts val="0"/>
              </a:spcAft>
              <a:buFont typeface="Wingdings 2"/>
              <a:buChar char=""/>
              <a:defRPr/>
            </a:pPr>
            <a:r>
              <a:rPr lang="en-US" sz="2000" b="1" dirty="0" smtClean="0"/>
              <a:t>Physical Design</a:t>
            </a:r>
            <a:r>
              <a:rPr lang="en-US" sz="2000" dirty="0" smtClean="0"/>
              <a:t> – Deciding on the physical layout of the database                </a:t>
            </a:r>
            <a:endParaRPr lang="en-US" sz="2000" dirty="0"/>
          </a:p>
        </p:txBody>
      </p:sp>
    </p:spTree>
    <p:extLst>
      <p:ext uri="{BB962C8B-B14F-4D97-AF65-F5344CB8AC3E}">
        <p14:creationId xmlns:p14="http://schemas.microsoft.com/office/powerpoint/2010/main" val="3132154582"/>
      </p:ext>
    </p:extLst>
  </p:cSld>
  <p:clrMapOvr>
    <a:masterClrMapping/>
  </p:clrMapOvr>
  <p:transition spd="slow">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Storage Manager</a:t>
            </a:r>
            <a:endParaRPr lang="en-US" dirty="0"/>
          </a:p>
        </p:txBody>
      </p:sp>
      <p:sp>
        <p:nvSpPr>
          <p:cNvPr id="7" name="Subtitle 6"/>
          <p:cNvSpPr>
            <a:spLocks noGrp="1"/>
          </p:cNvSpPr>
          <p:nvPr>
            <p:ph type="subTitle" idx="1"/>
          </p:nvPr>
        </p:nvSpPr>
        <p:spPr/>
        <p:txBody>
          <a:bodyPr/>
          <a:lstStyle/>
          <a:p>
            <a:r>
              <a:rPr lang="en-US" dirty="0" smtClean="0"/>
              <a:t>Components</a:t>
            </a:r>
            <a:endParaRPr lang="en-US" dirty="0"/>
          </a:p>
        </p:txBody>
      </p:sp>
      <p:sp>
        <p:nvSpPr>
          <p:cNvPr id="9" name="Rectangle 8"/>
          <p:cNvSpPr/>
          <p:nvPr/>
        </p:nvSpPr>
        <p:spPr>
          <a:xfrm>
            <a:off x="421341" y="2208628"/>
            <a:ext cx="8314696" cy="4093428"/>
          </a:xfrm>
          <a:prstGeom prst="rect">
            <a:avLst/>
          </a:prstGeom>
        </p:spPr>
        <p:txBody>
          <a:bodyPr wrap="square">
            <a:spAutoFit/>
          </a:bodyPr>
          <a:lstStyle/>
          <a:p>
            <a:pPr marL="274320" indent="-274320" fontAlgn="auto">
              <a:spcAft>
                <a:spcPts val="0"/>
              </a:spcAft>
              <a:buFont typeface="Wingdings 2"/>
              <a:buChar char=""/>
              <a:defRPr/>
            </a:pPr>
            <a:r>
              <a:rPr lang="en-US" sz="2000" b="1" dirty="0" smtClean="0"/>
              <a:t>Storage manager</a:t>
            </a:r>
            <a:r>
              <a:rPr lang="en-US" sz="2000" dirty="0" smtClean="0"/>
              <a:t> is a program module that provides the interface between the low-level data stored in the database and the application programs and queries submitted to the system.</a:t>
            </a:r>
          </a:p>
          <a:p>
            <a:pPr marL="274320" indent="-274320" fontAlgn="auto">
              <a:spcAft>
                <a:spcPts val="0"/>
              </a:spcAft>
              <a:buNone/>
              <a:defRPr/>
            </a:pPr>
            <a:endParaRPr lang="en-US" sz="2000" dirty="0" smtClean="0"/>
          </a:p>
          <a:p>
            <a:pPr marL="274320" indent="-274320" fontAlgn="auto">
              <a:spcAft>
                <a:spcPts val="0"/>
              </a:spcAft>
              <a:buFont typeface="Wingdings 2"/>
              <a:buChar char=""/>
              <a:defRPr/>
            </a:pPr>
            <a:r>
              <a:rPr lang="en-US" sz="2000" dirty="0" smtClean="0"/>
              <a:t>The storage manager is responsible to the following tasks: </a:t>
            </a:r>
          </a:p>
          <a:p>
            <a:pPr marL="1005840" lvl="2" indent="-274320">
              <a:buFont typeface="Wingdings" pitchFamily="2" charset="2"/>
              <a:buChar char="Ø"/>
              <a:defRPr/>
            </a:pPr>
            <a:r>
              <a:rPr lang="en-US" sz="2000" dirty="0" smtClean="0"/>
              <a:t>Interaction with the file manager </a:t>
            </a:r>
          </a:p>
          <a:p>
            <a:pPr marL="1005840" lvl="2" indent="-274320">
              <a:buFont typeface="Wingdings" pitchFamily="2" charset="2"/>
              <a:buChar char="Ø"/>
              <a:defRPr/>
            </a:pPr>
            <a:r>
              <a:rPr lang="en-US" sz="2000" dirty="0" smtClean="0"/>
              <a:t>Efficient storing, retrieving and updating of data</a:t>
            </a:r>
          </a:p>
          <a:p>
            <a:pPr marL="548640" lvl="1" indent="-274320" fontAlgn="auto">
              <a:spcAft>
                <a:spcPts val="0"/>
              </a:spcAft>
              <a:buFont typeface="Wingdings"/>
              <a:buChar char=""/>
              <a:defRPr/>
            </a:pPr>
            <a:endParaRPr lang="en-US" sz="2000" dirty="0" smtClean="0"/>
          </a:p>
          <a:p>
            <a:pPr marL="274320" indent="-274320" fontAlgn="auto">
              <a:spcAft>
                <a:spcPts val="0"/>
              </a:spcAft>
              <a:buFont typeface="Wingdings 2"/>
              <a:buChar char=""/>
              <a:defRPr/>
            </a:pPr>
            <a:r>
              <a:rPr lang="en-US" sz="2000" dirty="0" smtClean="0"/>
              <a:t>Components of Storage Manager</a:t>
            </a:r>
          </a:p>
          <a:p>
            <a:pPr marL="1005840" lvl="2" indent="-274320">
              <a:buFont typeface="Wingdings" pitchFamily="2" charset="2"/>
              <a:buChar char="Ø"/>
              <a:defRPr/>
            </a:pPr>
            <a:r>
              <a:rPr lang="en-US" sz="2000" dirty="0" smtClean="0"/>
              <a:t>Authorization and integrity manager</a:t>
            </a:r>
          </a:p>
          <a:p>
            <a:pPr marL="1005840" lvl="2" indent="-274320">
              <a:buFont typeface="Wingdings" pitchFamily="2" charset="2"/>
              <a:buChar char="Ø"/>
              <a:defRPr/>
            </a:pPr>
            <a:r>
              <a:rPr lang="en-US" sz="2000" dirty="0" smtClean="0"/>
              <a:t>Transaction manager</a:t>
            </a:r>
          </a:p>
          <a:p>
            <a:pPr marL="1005840" lvl="2" indent="-274320">
              <a:buFont typeface="Wingdings" pitchFamily="2" charset="2"/>
              <a:buChar char="Ø"/>
              <a:defRPr/>
            </a:pPr>
            <a:r>
              <a:rPr lang="en-US" sz="2000" dirty="0" smtClean="0"/>
              <a:t>File manager</a:t>
            </a:r>
          </a:p>
          <a:p>
            <a:pPr marL="1005840" lvl="2" indent="-274320">
              <a:buFont typeface="Wingdings" pitchFamily="2" charset="2"/>
              <a:buChar char="Ø"/>
              <a:defRPr/>
            </a:pPr>
            <a:r>
              <a:rPr lang="en-US" sz="2000" dirty="0" smtClean="0"/>
              <a:t>Buffer manager</a:t>
            </a:r>
            <a:endParaRPr lang="en-US" sz="2000" dirty="0"/>
          </a:p>
        </p:txBody>
      </p:sp>
    </p:spTree>
    <p:extLst>
      <p:ext uri="{BB962C8B-B14F-4D97-AF65-F5344CB8AC3E}">
        <p14:creationId xmlns:p14="http://schemas.microsoft.com/office/powerpoint/2010/main" val="3132154582"/>
      </p:ext>
    </p:extLst>
  </p:cSld>
  <p:clrMapOvr>
    <a:masterClrMapping/>
  </p:clrMapOvr>
  <p:transition spd="slow">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Storage Manager</a:t>
            </a:r>
            <a:endParaRPr lang="en-US" dirty="0"/>
          </a:p>
        </p:txBody>
      </p:sp>
      <p:sp>
        <p:nvSpPr>
          <p:cNvPr id="7" name="Subtitle 6"/>
          <p:cNvSpPr>
            <a:spLocks noGrp="1"/>
          </p:cNvSpPr>
          <p:nvPr>
            <p:ph type="subTitle" idx="1"/>
          </p:nvPr>
        </p:nvSpPr>
        <p:spPr/>
        <p:txBody>
          <a:bodyPr/>
          <a:lstStyle/>
          <a:p>
            <a:r>
              <a:rPr lang="en-US" dirty="0" smtClean="0"/>
              <a:t>Data Structure</a:t>
            </a:r>
            <a:endParaRPr lang="en-US" dirty="0"/>
          </a:p>
        </p:txBody>
      </p:sp>
      <p:sp>
        <p:nvSpPr>
          <p:cNvPr id="5" name="Rectangle 4"/>
          <p:cNvSpPr/>
          <p:nvPr/>
        </p:nvSpPr>
        <p:spPr>
          <a:xfrm>
            <a:off x="246185" y="2250831"/>
            <a:ext cx="8321040" cy="3785652"/>
          </a:xfrm>
          <a:prstGeom prst="rect">
            <a:avLst/>
          </a:prstGeom>
        </p:spPr>
        <p:txBody>
          <a:bodyPr wrap="square">
            <a:spAutoFit/>
          </a:bodyPr>
          <a:lstStyle/>
          <a:p>
            <a:pPr>
              <a:buNone/>
            </a:pPr>
            <a:r>
              <a:rPr lang="en-US" sz="2400" dirty="0" smtClean="0"/>
              <a:t>The storage manager implements several data structure as part of the physical system implementation</a:t>
            </a:r>
          </a:p>
          <a:p>
            <a:pPr>
              <a:buNone/>
            </a:pPr>
            <a:r>
              <a:rPr lang="en-US" sz="2400" dirty="0" smtClean="0"/>
              <a:t> </a:t>
            </a:r>
          </a:p>
          <a:p>
            <a:pPr>
              <a:buSzPct val="125000"/>
              <a:buFont typeface="Arial" pitchFamily="34" charset="0"/>
              <a:buChar char="•"/>
            </a:pPr>
            <a:r>
              <a:rPr lang="en-US" sz="2400" b="1" dirty="0" smtClean="0"/>
              <a:t>Data files: </a:t>
            </a:r>
            <a:r>
              <a:rPr lang="en-US" sz="2400" dirty="0" smtClean="0"/>
              <a:t>Store the database itself.</a:t>
            </a:r>
          </a:p>
          <a:p>
            <a:pPr>
              <a:buSzPct val="125000"/>
            </a:pPr>
            <a:endParaRPr lang="en-US" sz="2400" dirty="0" smtClean="0"/>
          </a:p>
          <a:p>
            <a:pPr>
              <a:buSzPct val="125000"/>
              <a:buFont typeface="Arial" pitchFamily="34" charset="0"/>
              <a:buChar char="•"/>
            </a:pPr>
            <a:r>
              <a:rPr lang="en-US" sz="2400" b="1" dirty="0" smtClean="0"/>
              <a:t>Data dictionary : </a:t>
            </a:r>
            <a:r>
              <a:rPr lang="en-US" sz="2400" dirty="0" smtClean="0"/>
              <a:t>stores metadata about the structure of the database, in particular the schema of the database.</a:t>
            </a:r>
          </a:p>
          <a:p>
            <a:pPr>
              <a:buSzPct val="125000"/>
            </a:pPr>
            <a:endParaRPr lang="en-US" sz="2400" dirty="0" smtClean="0"/>
          </a:p>
          <a:p>
            <a:pPr>
              <a:buSzPct val="125000"/>
              <a:buFont typeface="Arial" pitchFamily="34" charset="0"/>
              <a:buChar char="•"/>
            </a:pPr>
            <a:r>
              <a:rPr lang="en-US" sz="2400" b="1" dirty="0" smtClean="0"/>
              <a:t>Indices:</a:t>
            </a:r>
            <a:r>
              <a:rPr lang="en-US" sz="2400" dirty="0" smtClean="0"/>
              <a:t>  Provide first access to the data items. Like index of the textbook.</a:t>
            </a:r>
          </a:p>
        </p:txBody>
      </p:sp>
    </p:spTree>
    <p:extLst>
      <p:ext uri="{BB962C8B-B14F-4D97-AF65-F5344CB8AC3E}">
        <p14:creationId xmlns:p14="http://schemas.microsoft.com/office/powerpoint/2010/main" val="3132154582"/>
      </p:ext>
    </p:extLst>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319420"/>
          </a:xfrm>
        </p:spPr>
        <p:txBody>
          <a:bodyPr>
            <a:normAutofit fontScale="85000" lnSpcReduction="20000"/>
          </a:bodyPr>
          <a:lstStyle/>
          <a:p>
            <a:pPr marL="274320" indent="-274320">
              <a:buFont typeface="Wingdings 2"/>
              <a:buChar char=""/>
              <a:defRPr/>
            </a:pPr>
            <a:r>
              <a:rPr lang="en-US" sz="2400" dirty="0" smtClean="0">
                <a:solidFill>
                  <a:schemeClr val="tx1"/>
                </a:solidFill>
              </a:rPr>
              <a:t>Database Management System (DBMS)</a:t>
            </a:r>
          </a:p>
          <a:p>
            <a:pPr marL="274320" indent="-274320">
              <a:buFont typeface="Wingdings 2"/>
              <a:buChar char=""/>
              <a:defRPr/>
            </a:pPr>
            <a:r>
              <a:rPr lang="en-US" sz="2400" dirty="0" smtClean="0">
                <a:solidFill>
                  <a:schemeClr val="tx1"/>
                </a:solidFill>
              </a:rPr>
              <a:t>Application of Database</a:t>
            </a:r>
          </a:p>
          <a:p>
            <a:pPr marL="274320" indent="-274320">
              <a:buFont typeface="Wingdings 2"/>
              <a:buChar char=""/>
              <a:defRPr/>
            </a:pPr>
            <a:r>
              <a:rPr lang="en-US" sz="2400" dirty="0" smtClean="0">
                <a:solidFill>
                  <a:schemeClr val="tx1"/>
                </a:solidFill>
              </a:rPr>
              <a:t>Drawbacks of File System </a:t>
            </a:r>
          </a:p>
          <a:p>
            <a:pPr marL="274320" indent="-274320">
              <a:buFont typeface="Wingdings 2"/>
              <a:buChar char=""/>
              <a:defRPr/>
            </a:pPr>
            <a:r>
              <a:rPr lang="en-US" sz="2400" dirty="0" smtClean="0">
                <a:solidFill>
                  <a:schemeClr val="tx1"/>
                </a:solidFill>
              </a:rPr>
              <a:t>View of Data</a:t>
            </a:r>
          </a:p>
          <a:p>
            <a:pPr marL="274320" indent="-274320">
              <a:buFont typeface="Wingdings 2"/>
              <a:buChar char=""/>
              <a:defRPr/>
            </a:pPr>
            <a:r>
              <a:rPr lang="en-US" sz="2400" dirty="0" smtClean="0">
                <a:solidFill>
                  <a:schemeClr val="tx1"/>
                </a:solidFill>
              </a:rPr>
              <a:t>Level of Abstraction</a:t>
            </a:r>
          </a:p>
          <a:p>
            <a:pPr marL="274320" indent="-274320">
              <a:buFont typeface="Wingdings 2"/>
              <a:buChar char=""/>
              <a:defRPr/>
            </a:pPr>
            <a:r>
              <a:rPr lang="en-US" sz="2400" dirty="0" smtClean="0">
                <a:solidFill>
                  <a:schemeClr val="tx1"/>
                </a:solidFill>
              </a:rPr>
              <a:t>Schema and Instance</a:t>
            </a:r>
          </a:p>
          <a:p>
            <a:pPr marL="274320" indent="-274320">
              <a:buFont typeface="Wingdings 2"/>
              <a:buChar char=""/>
              <a:defRPr/>
            </a:pPr>
            <a:r>
              <a:rPr lang="en-US" sz="2400" dirty="0" smtClean="0">
                <a:solidFill>
                  <a:schemeClr val="tx1"/>
                </a:solidFill>
              </a:rPr>
              <a:t>Data Independence</a:t>
            </a:r>
          </a:p>
          <a:p>
            <a:pPr marL="274320" indent="-274320">
              <a:buFont typeface="Wingdings 2"/>
              <a:buChar char=""/>
              <a:defRPr/>
            </a:pPr>
            <a:r>
              <a:rPr lang="en-US" sz="2400" dirty="0" smtClean="0">
                <a:solidFill>
                  <a:schemeClr val="tx1"/>
                </a:solidFill>
              </a:rPr>
              <a:t>Data Models</a:t>
            </a:r>
          </a:p>
          <a:p>
            <a:pPr marL="274320" indent="-274320">
              <a:buFont typeface="Wingdings 2"/>
              <a:buChar char=""/>
              <a:defRPr/>
            </a:pPr>
            <a:r>
              <a:rPr lang="en-US" sz="2400" dirty="0" smtClean="0">
                <a:solidFill>
                  <a:schemeClr val="tx1"/>
                </a:solidFill>
              </a:rPr>
              <a:t>Database Languages: DML , DDL, SQL</a:t>
            </a:r>
          </a:p>
          <a:p>
            <a:pPr marL="274320" indent="-274320">
              <a:buFont typeface="Wingdings 2"/>
              <a:buChar char=""/>
              <a:defRPr/>
            </a:pPr>
            <a:r>
              <a:rPr lang="en-US" sz="2400" dirty="0" smtClean="0">
                <a:solidFill>
                  <a:schemeClr val="tx1"/>
                </a:solidFill>
              </a:rPr>
              <a:t>Database Design</a:t>
            </a:r>
          </a:p>
          <a:p>
            <a:pPr marL="274320" indent="-274320">
              <a:buFont typeface="Wingdings 2"/>
              <a:buChar char=""/>
              <a:defRPr/>
            </a:pPr>
            <a:r>
              <a:rPr lang="en-US" sz="2400" dirty="0" smtClean="0">
                <a:solidFill>
                  <a:schemeClr val="tx1"/>
                </a:solidFill>
              </a:rPr>
              <a:t>Storage Management</a:t>
            </a:r>
          </a:p>
          <a:p>
            <a:pPr marL="274320" indent="-274320">
              <a:buFont typeface="Wingdings 2"/>
              <a:buChar char=""/>
              <a:defRPr/>
            </a:pPr>
            <a:r>
              <a:rPr lang="en-US" sz="2400" dirty="0" smtClean="0">
                <a:solidFill>
                  <a:schemeClr val="tx1"/>
                </a:solidFill>
              </a:rPr>
              <a:t>Database Users </a:t>
            </a:r>
          </a:p>
          <a:p>
            <a:pPr marL="274320" indent="-274320">
              <a:buFont typeface="Wingdings 2"/>
              <a:buChar char=""/>
              <a:defRPr/>
            </a:pPr>
            <a:r>
              <a:rPr lang="en-US" sz="2400" dirty="0" smtClean="0">
                <a:solidFill>
                  <a:schemeClr val="tx1"/>
                </a:solidFill>
              </a:rPr>
              <a:t>Database Administrators</a:t>
            </a:r>
          </a:p>
          <a:p>
            <a:pPr marL="342900" indent="-342900">
              <a:buFont typeface="Arial" pitchFamily="34" charset="0"/>
              <a:buChar char="•"/>
            </a:pPr>
            <a:endParaRPr lang="en-US" sz="2400" dirty="0" smtClean="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ransition spd="slow">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Users</a:t>
            </a:r>
            <a:endParaRPr lang="en-US" dirty="0"/>
          </a:p>
        </p:txBody>
      </p:sp>
      <p:sp>
        <p:nvSpPr>
          <p:cNvPr id="7" name="Subtitle 6"/>
          <p:cNvSpPr>
            <a:spLocks noGrp="1"/>
          </p:cNvSpPr>
          <p:nvPr>
            <p:ph type="subTitle" idx="1"/>
          </p:nvPr>
        </p:nvSpPr>
        <p:spPr/>
        <p:txBody>
          <a:bodyPr/>
          <a:lstStyle/>
          <a:p>
            <a:r>
              <a:rPr lang="en-US" dirty="0" smtClean="0"/>
              <a:t>Types</a:t>
            </a:r>
            <a:endParaRPr lang="en-US" dirty="0"/>
          </a:p>
        </p:txBody>
      </p:sp>
      <p:sp>
        <p:nvSpPr>
          <p:cNvPr id="6" name="Rectangle 5"/>
          <p:cNvSpPr/>
          <p:nvPr/>
        </p:nvSpPr>
        <p:spPr>
          <a:xfrm>
            <a:off x="232116" y="2250831"/>
            <a:ext cx="8532055" cy="2585323"/>
          </a:xfrm>
          <a:prstGeom prst="rect">
            <a:avLst/>
          </a:prstGeom>
        </p:spPr>
        <p:txBody>
          <a:bodyPr wrap="square">
            <a:spAutoFit/>
          </a:bodyPr>
          <a:lstStyle/>
          <a:p>
            <a:pPr marL="274320" indent="-274320" fontAlgn="auto">
              <a:spcAft>
                <a:spcPts val="0"/>
              </a:spcAft>
              <a:buFont typeface="Monotype Sorts" pitchFamily="2" charset="2"/>
              <a:buNone/>
              <a:defRPr/>
            </a:pPr>
            <a:r>
              <a:rPr lang="en-US" b="1" dirty="0" smtClean="0">
                <a:solidFill>
                  <a:schemeClr val="tx2"/>
                </a:solidFill>
              </a:rPr>
              <a:t>	</a:t>
            </a:r>
            <a:r>
              <a:rPr lang="en-US" sz="2400" b="1" dirty="0" smtClean="0"/>
              <a:t>Users </a:t>
            </a:r>
            <a:r>
              <a:rPr lang="en-US" sz="2400" dirty="0" smtClean="0"/>
              <a:t>are differentiated by the way they expect to interact with the system</a:t>
            </a:r>
          </a:p>
          <a:p>
            <a:pPr marL="731520" lvl="1" indent="-274320">
              <a:buSzPct val="125000"/>
              <a:buFont typeface="Arial" pitchFamily="34" charset="0"/>
              <a:buChar char="•"/>
              <a:defRPr/>
            </a:pPr>
            <a:r>
              <a:rPr lang="en-US" sz="2400" b="1" dirty="0" smtClean="0"/>
              <a:t>Application programmers</a:t>
            </a:r>
            <a:r>
              <a:rPr lang="en-US" sz="2400" dirty="0" smtClean="0"/>
              <a:t> </a:t>
            </a:r>
          </a:p>
          <a:p>
            <a:pPr marL="731520" lvl="1" indent="-274320">
              <a:buSzPct val="125000"/>
              <a:buFont typeface="Arial" pitchFamily="34" charset="0"/>
              <a:buChar char="•"/>
              <a:defRPr/>
            </a:pPr>
            <a:r>
              <a:rPr lang="en-US" sz="2400" b="1" dirty="0" smtClean="0"/>
              <a:t>Sophisticated users</a:t>
            </a:r>
          </a:p>
          <a:p>
            <a:pPr marL="731520" lvl="1" indent="-274320">
              <a:buSzPct val="125000"/>
              <a:buFont typeface="Arial" pitchFamily="34" charset="0"/>
              <a:buChar char="•"/>
              <a:defRPr/>
            </a:pPr>
            <a:r>
              <a:rPr lang="en-US" sz="2400" b="1" dirty="0" smtClean="0"/>
              <a:t>Specialized users</a:t>
            </a:r>
            <a:r>
              <a:rPr lang="en-US" sz="2400" dirty="0" smtClean="0"/>
              <a:t> </a:t>
            </a:r>
          </a:p>
          <a:p>
            <a:pPr marL="731520" lvl="1" indent="-274320">
              <a:buSzPct val="125000"/>
              <a:buFont typeface="Arial" pitchFamily="34" charset="0"/>
              <a:buChar char="•"/>
              <a:defRPr/>
            </a:pPr>
            <a:r>
              <a:rPr lang="en-US" sz="2400" b="1" dirty="0" smtClean="0"/>
              <a:t>Naive users</a:t>
            </a:r>
            <a:r>
              <a:rPr lang="en-US" sz="2400" dirty="0" smtClean="0"/>
              <a:t> </a:t>
            </a:r>
          </a:p>
          <a:p>
            <a:pPr marL="731520" lvl="1" indent="-274320">
              <a:buSzPct val="125000"/>
              <a:defRPr/>
            </a:pPr>
            <a:endParaRPr lang="en-US" dirty="0" smtClean="0"/>
          </a:p>
        </p:txBody>
      </p:sp>
    </p:spTree>
    <p:extLst>
      <p:ext uri="{BB962C8B-B14F-4D97-AF65-F5344CB8AC3E}">
        <p14:creationId xmlns:p14="http://schemas.microsoft.com/office/powerpoint/2010/main" val="3132154582"/>
      </p:ext>
    </p:extLst>
  </p:cSld>
  <p:clrMapOvr>
    <a:masterClrMapping/>
  </p:clrMapOvr>
  <p:transition spd="slow">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Administrator</a:t>
            </a:r>
            <a:endParaRPr lang="en-US" dirty="0"/>
          </a:p>
        </p:txBody>
      </p:sp>
      <p:sp>
        <p:nvSpPr>
          <p:cNvPr id="7" name="Subtitle 6"/>
          <p:cNvSpPr>
            <a:spLocks noGrp="1"/>
          </p:cNvSpPr>
          <p:nvPr>
            <p:ph type="subTitle" idx="1"/>
          </p:nvPr>
        </p:nvSpPr>
        <p:spPr/>
        <p:txBody>
          <a:bodyPr/>
          <a:lstStyle/>
          <a:p>
            <a:r>
              <a:rPr lang="en-US" dirty="0" smtClean="0"/>
              <a:t>Duties</a:t>
            </a:r>
            <a:endParaRPr lang="en-US" dirty="0"/>
          </a:p>
        </p:txBody>
      </p:sp>
      <p:sp>
        <p:nvSpPr>
          <p:cNvPr id="5" name="Rectangle 4"/>
          <p:cNvSpPr/>
          <p:nvPr/>
        </p:nvSpPr>
        <p:spPr>
          <a:xfrm>
            <a:off x="421340" y="2236763"/>
            <a:ext cx="8286561" cy="4339650"/>
          </a:xfrm>
          <a:prstGeom prst="rect">
            <a:avLst/>
          </a:prstGeom>
        </p:spPr>
        <p:txBody>
          <a:bodyPr wrap="square">
            <a:spAutoFit/>
          </a:bodyPr>
          <a:lstStyle/>
          <a:p>
            <a:pPr marL="274320" indent="-274320" fontAlgn="auto">
              <a:spcAft>
                <a:spcPts val="0"/>
              </a:spcAft>
              <a:buFont typeface="Wingdings 2"/>
              <a:buChar char=""/>
              <a:defRPr/>
            </a:pPr>
            <a:r>
              <a:rPr lang="en-US" sz="2000" dirty="0" smtClean="0"/>
              <a:t>Coordinates all the activities of the database system; the database administrator has a good understanding of the enterprise’s information resources and needs.</a:t>
            </a:r>
          </a:p>
          <a:p>
            <a:pPr marL="274320" indent="-274320" fontAlgn="auto">
              <a:spcAft>
                <a:spcPts val="0"/>
              </a:spcAft>
              <a:buFont typeface="Wingdings 2"/>
              <a:buChar char=""/>
              <a:defRPr/>
            </a:pPr>
            <a:r>
              <a:rPr lang="en-US" sz="2000" dirty="0" smtClean="0"/>
              <a:t>Database administrator's duties include:</a:t>
            </a:r>
          </a:p>
          <a:p>
            <a:pPr marL="1005840" lvl="2" indent="-274320">
              <a:buFont typeface="Wingdings" pitchFamily="2" charset="2"/>
              <a:buChar char="Ø"/>
              <a:defRPr/>
            </a:pPr>
            <a:r>
              <a:rPr lang="en-US" sz="2000" dirty="0" smtClean="0"/>
              <a:t>Schema definition : The DBA create the original database schema by executing a set of data definition statements in the DDL</a:t>
            </a:r>
          </a:p>
          <a:p>
            <a:pPr marL="1005840" lvl="2" indent="-274320">
              <a:buFont typeface="Wingdings" pitchFamily="2" charset="2"/>
              <a:buChar char="Ø"/>
              <a:defRPr/>
            </a:pPr>
            <a:r>
              <a:rPr lang="en-US" sz="2000" dirty="0" smtClean="0"/>
              <a:t>Storage structure and access method definition</a:t>
            </a:r>
          </a:p>
          <a:p>
            <a:pPr marL="1005840" lvl="2" indent="-274320">
              <a:buFont typeface="Wingdings" pitchFamily="2" charset="2"/>
              <a:buChar char="Ø"/>
              <a:defRPr/>
            </a:pPr>
            <a:r>
              <a:rPr lang="en-US" sz="2000" dirty="0" smtClean="0"/>
              <a:t>Schema and physical organization modification</a:t>
            </a:r>
          </a:p>
          <a:p>
            <a:pPr marL="1005840" lvl="2" indent="-274320">
              <a:buFont typeface="Wingdings" pitchFamily="2" charset="2"/>
              <a:buChar char="Ø"/>
              <a:defRPr/>
            </a:pPr>
            <a:r>
              <a:rPr lang="en-US" sz="2000" dirty="0" smtClean="0"/>
              <a:t>Granting user authority to access the database</a:t>
            </a:r>
          </a:p>
          <a:p>
            <a:pPr marL="1005840" lvl="2" indent="-274320">
              <a:buFont typeface="Wingdings" pitchFamily="2" charset="2"/>
              <a:buChar char="Ø"/>
              <a:defRPr/>
            </a:pPr>
            <a:r>
              <a:rPr lang="en-US" sz="2000" dirty="0" smtClean="0"/>
              <a:t>Specifying integrity constraints</a:t>
            </a:r>
          </a:p>
          <a:p>
            <a:pPr marL="1005840" lvl="2" indent="-274320">
              <a:buFont typeface="Wingdings" pitchFamily="2" charset="2"/>
              <a:buChar char="Ø"/>
              <a:defRPr/>
            </a:pPr>
            <a:r>
              <a:rPr lang="en-US" sz="2000" dirty="0" smtClean="0"/>
              <a:t>Acting as liaison with users</a:t>
            </a:r>
          </a:p>
          <a:p>
            <a:pPr marL="1005840" lvl="2" indent="-274320">
              <a:buFont typeface="Wingdings" pitchFamily="2" charset="2"/>
              <a:buChar char="Ø"/>
              <a:defRPr/>
            </a:pPr>
            <a:r>
              <a:rPr lang="en-US" sz="2000" dirty="0" smtClean="0"/>
              <a:t>Monitoring performance and responding to changes in requirements</a:t>
            </a:r>
          </a:p>
          <a:p>
            <a:pPr marL="1005840" lvl="2" indent="-274320">
              <a:buFont typeface="Wingdings" pitchFamily="2" charset="2"/>
              <a:buChar char="Ø"/>
              <a:defRPr/>
            </a:pPr>
            <a:endParaRPr lang="en-US" dirty="0" smtClean="0"/>
          </a:p>
          <a:p>
            <a:pPr marL="91440" indent="-274320">
              <a:defRPr/>
            </a:pPr>
            <a:endParaRPr lang="en-US" dirty="0"/>
          </a:p>
        </p:txBody>
      </p:sp>
    </p:spTree>
    <p:extLst>
      <p:ext uri="{BB962C8B-B14F-4D97-AF65-F5344CB8AC3E}">
        <p14:creationId xmlns:p14="http://schemas.microsoft.com/office/powerpoint/2010/main" val="3132154582"/>
      </p:ext>
    </p:extLst>
  </p:cSld>
  <p:clrMapOvr>
    <a:masterClrMapping/>
  </p:clrMapOvr>
  <p:transition spd="slow">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lvl="0" indent="-342900">
              <a:buFont typeface="+mj-lt"/>
              <a:buAutoNum type="arabicPeriod"/>
            </a:pPr>
            <a:r>
              <a:rPr lang="en-US" dirty="0" smtClean="0"/>
              <a:t>Modern Database Management (Sixth Edition) by Fred R. McFadden, Jeffrey A. </a:t>
            </a:r>
            <a:r>
              <a:rPr lang="en-US" dirty="0" err="1" smtClean="0"/>
              <a:t>Hoffer</a:t>
            </a:r>
            <a:r>
              <a:rPr lang="en-US" dirty="0" smtClean="0"/>
              <a:t>, Mary B. Prescott</a:t>
            </a:r>
          </a:p>
          <a:p>
            <a:pPr marL="342900" lvl="0" indent="-342900">
              <a:buFont typeface="+mj-lt"/>
              <a:buAutoNum type="arabicPeriod"/>
            </a:pPr>
            <a:r>
              <a:rPr lang="en-US" dirty="0" smtClean="0"/>
              <a:t>Database System Concepts (Fifth Edition) by Henry F. Korth, S. Sudarshan, A. Silberschatz</a:t>
            </a:r>
          </a:p>
          <a:p>
            <a:pPr marL="342900" lvl="0" indent="-342900">
              <a:buFont typeface="+mj-lt"/>
              <a:buAutoNum type="arabicPeriod"/>
            </a:pPr>
            <a:r>
              <a:rPr lang="en-US" dirty="0" smtClean="0"/>
              <a:t>Oracle-database-10g-sql-fundamentals-1-student-guide-volume-1</a:t>
            </a:r>
          </a:p>
          <a:p>
            <a:pPr marL="342900" lvl="0" indent="-342900">
              <a:buFont typeface="+mj-lt"/>
              <a:buAutoNum type="arabicPeriod"/>
            </a:pPr>
            <a:r>
              <a:rPr lang="en-US" dirty="0" smtClean="0"/>
              <a:t>SQL and Relational Theory: How to Write Accurate SQL Code by C.J. Date</a:t>
            </a:r>
          </a:p>
          <a:p>
            <a:pPr marL="342900" lvl="0" indent="-342900">
              <a:buFont typeface="+mj-lt"/>
              <a:buAutoNum type="arabicPeriod"/>
            </a:pPr>
            <a:r>
              <a:rPr lang="en-US" dirty="0" smtClean="0"/>
              <a:t>Database Systems: A Practical Approach to Design, Implementation and Management (4th Edition) by Thomas M. Connolly, Carolyn E. </a:t>
            </a:r>
            <a:r>
              <a:rPr lang="en-US" dirty="0" err="1" smtClean="0"/>
              <a:t>Begg</a:t>
            </a:r>
            <a:endParaRPr lang="en-US" dirty="0" smtClean="0"/>
          </a:p>
          <a:p>
            <a:pPr marL="342900" lvl="0" indent="-342900">
              <a:buFont typeface="+mj-lt"/>
              <a:buAutoNum type="arabicPeriod"/>
            </a:pPr>
            <a:r>
              <a:rPr lang="en-US" dirty="0" smtClean="0"/>
              <a:t>Fundamentals of Database Systems, 5th Edition by </a:t>
            </a:r>
            <a:r>
              <a:rPr lang="en-US" dirty="0" err="1" smtClean="0"/>
              <a:t>RamezElmasri</a:t>
            </a:r>
            <a:r>
              <a:rPr lang="en-US" dirty="0" smtClean="0"/>
              <a:t>, </a:t>
            </a:r>
            <a:r>
              <a:rPr lang="en-US" dirty="0" err="1" smtClean="0"/>
              <a:t>Shamkant</a:t>
            </a:r>
            <a:r>
              <a:rPr lang="en-US" dirty="0" smtClean="0"/>
              <a:t> B. </a:t>
            </a:r>
            <a:r>
              <a:rPr lang="en-US" dirty="0" err="1" smtClean="0"/>
              <a:t>Navathe</a:t>
            </a:r>
            <a:endParaRPr lang="en-US" dirty="0" smtClean="0"/>
          </a:p>
          <a:p>
            <a:pPr marL="342900" lvl="0" indent="-342900">
              <a:buFont typeface="+mj-lt"/>
              <a:buAutoNum type="arabicPeriod"/>
            </a:pPr>
            <a:r>
              <a:rPr lang="en-US" dirty="0" smtClean="0"/>
              <a:t>Database Design and Relational Theory: Normal Forms and All That Jazz by C. J. Date</a:t>
            </a:r>
          </a:p>
          <a:p>
            <a:pPr marL="342900" lvl="0" indent="-342900">
              <a:buFont typeface="+mj-lt"/>
              <a:buAutoNum type="arabicPeriod"/>
            </a:pPr>
            <a:r>
              <a:rPr lang="en-US" dirty="0" smtClean="0"/>
              <a:t>An Introduction to Database Systems 8th Edition, by C.J. Date</a:t>
            </a:r>
          </a:p>
          <a:p>
            <a:endParaRPr lang="x-none" dirty="0"/>
          </a:p>
        </p:txBody>
      </p:sp>
    </p:spTree>
    <p:extLst>
      <p:ext uri="{BB962C8B-B14F-4D97-AF65-F5344CB8AC3E}">
        <p14:creationId xmlns:p14="http://schemas.microsoft.com/office/powerpoint/2010/main" val="1923382373"/>
      </p:ext>
    </p:extLst>
  </p:cSld>
  <p:clrMapOvr>
    <a:masterClrMapping/>
  </p:clrMapOvr>
  <p:transition spd="slow">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buAutoNum type="arabicPeriod"/>
            </a:pPr>
            <a:r>
              <a:rPr lang="en-US" dirty="0" smtClean="0">
                <a:hlinkClick r:id="rId2"/>
              </a:rPr>
              <a:t>https://www.db-book.com/db6/slide-dir/index.html</a:t>
            </a:r>
            <a:endParaRPr lang="en-US" dirty="0" smtClean="0"/>
          </a:p>
          <a:p>
            <a:pPr marL="342900" indent="-342900">
              <a:buAutoNum type="arabicPeriod"/>
            </a:pPr>
            <a:r>
              <a:rPr lang="en-US" dirty="0" smtClean="0">
                <a:hlinkClick r:id="rId3"/>
              </a:rPr>
              <a:t>https://docs.oracle.com/en/database/oracle/oracle-database/20/sqlrf/SQL-Standards.html#GUID-BCCCFF75-D2A4-43AD-8CAF-C3C97D92AC63</a:t>
            </a:r>
            <a:endParaRPr lang="en-US" dirty="0" smtClean="0"/>
          </a:p>
          <a:p>
            <a:pPr marL="342900" indent="-342900">
              <a:buAutoNum type="arabicPeriod"/>
            </a:pPr>
            <a:r>
              <a:rPr lang="en-US" dirty="0" smtClean="0">
                <a:hlinkClick r:id="rId4"/>
              </a:rPr>
              <a:t>https://www.slideshare.net/HaaMeemMohiyuddin1/data-knowledge-and-information</a:t>
            </a:r>
            <a:endParaRPr lang="en-US" dirty="0" smtClean="0"/>
          </a:p>
          <a:p>
            <a:pPr marL="342900" indent="-342900">
              <a:buAutoNum type="arabicPeriod"/>
            </a:pPr>
            <a:r>
              <a:rPr lang="en-US" dirty="0" smtClean="0">
                <a:hlinkClick r:id="rId5"/>
              </a:rPr>
              <a:t>https://www.slideshare.net/tabinhasan/from-data-to-wisdom</a:t>
            </a:r>
            <a:endParaRPr lang="en-US" dirty="0" smtClean="0"/>
          </a:p>
          <a:p>
            <a:pPr marL="342900" indent="-342900">
              <a:buAutoNum type="arabicPeriod"/>
            </a:pPr>
            <a:r>
              <a:rPr lang="en-US" dirty="0" smtClean="0">
                <a:hlinkClick r:id="rId6"/>
              </a:rPr>
              <a:t>https://www.slideshare.net/thinnaphat.bo/</a:t>
            </a:r>
            <a:endParaRPr lang="en-US" dirty="0" smtClean="0"/>
          </a:p>
          <a:p>
            <a:pPr marL="342900" indent="-342900">
              <a:buAutoNum type="arabicPeriod"/>
            </a:pPr>
            <a:endParaRPr lang="en-US" dirty="0" smtClean="0"/>
          </a:p>
          <a:p>
            <a:pPr marL="342900" indent="-342900"/>
            <a:endParaRPr lang="en-US" dirty="0" smtClean="0"/>
          </a:p>
          <a:p>
            <a:pPr marL="342900" indent="-342900">
              <a:buAutoNum type="arabicPeriod"/>
            </a:pPr>
            <a:endParaRPr lang="en-US" dirty="0" smtClean="0"/>
          </a:p>
          <a:p>
            <a:pPr marL="342900" indent="-342900">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ransition spd="slow">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Database Management System(DBMS)</a:t>
            </a:r>
            <a:endParaRPr lang="en-US" sz="3200"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783772" y="2435897"/>
            <a:ext cx="8064806" cy="2215991"/>
          </a:xfrm>
          <a:prstGeom prst="rect">
            <a:avLst/>
          </a:prstGeom>
          <a:noFill/>
        </p:spPr>
        <p:txBody>
          <a:bodyPr wrap="square" rtlCol="0">
            <a:spAutoFit/>
          </a:bodyPr>
          <a:lstStyle/>
          <a:p>
            <a:pPr marL="274320" indent="-274320" fontAlgn="auto">
              <a:spcAft>
                <a:spcPts val="0"/>
              </a:spcAft>
              <a:buFont typeface="Wingdings 2"/>
              <a:buChar char=""/>
              <a:defRPr/>
            </a:pPr>
            <a:r>
              <a:rPr lang="en-US" sz="2400" dirty="0" smtClean="0"/>
              <a:t>Contains information about a particular enterprise</a:t>
            </a:r>
          </a:p>
          <a:p>
            <a:pPr marL="1005840" lvl="2" indent="-274320">
              <a:buFont typeface="Wingdings" pitchFamily="2" charset="2"/>
              <a:buChar char="Ø"/>
              <a:defRPr/>
            </a:pPr>
            <a:r>
              <a:rPr lang="en-US" sz="2400" dirty="0" smtClean="0"/>
              <a:t>Collection of interrelated data</a:t>
            </a:r>
          </a:p>
          <a:p>
            <a:pPr marL="1005840" lvl="2" indent="-274320">
              <a:buFont typeface="Wingdings" pitchFamily="2" charset="2"/>
              <a:buChar char="Ø"/>
              <a:defRPr/>
            </a:pPr>
            <a:r>
              <a:rPr lang="en-US" sz="2400" dirty="0" smtClean="0"/>
              <a:t>Set of programs to access the data </a:t>
            </a:r>
          </a:p>
          <a:p>
            <a:pPr marL="1005840" lvl="2" indent="-274320">
              <a:buFont typeface="Wingdings" pitchFamily="2" charset="2"/>
              <a:buChar char="Ø"/>
              <a:defRPr/>
            </a:pPr>
            <a:r>
              <a:rPr lang="en-US" sz="2400" dirty="0" smtClean="0"/>
              <a:t>An environment that is both </a:t>
            </a:r>
            <a:r>
              <a:rPr lang="en-US" sz="2400" i="1" dirty="0" smtClean="0"/>
              <a:t>convenient</a:t>
            </a:r>
            <a:r>
              <a:rPr lang="en-US" sz="2400" dirty="0" smtClean="0"/>
              <a:t> and </a:t>
            </a:r>
            <a:r>
              <a:rPr lang="en-US" sz="2400" i="1" dirty="0" smtClean="0"/>
              <a:t>efficient</a:t>
            </a:r>
            <a:r>
              <a:rPr lang="en-US" sz="2400" dirty="0" smtClean="0"/>
              <a:t> to use</a:t>
            </a:r>
          </a:p>
          <a:p>
            <a:pPr>
              <a:buFont typeface="Wingdings" pitchFamily="2" charset="2"/>
              <a:buChar char="Ø"/>
            </a:pPr>
            <a:endParaRPr lang="x-none" dirty="0"/>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Application of Database</a:t>
            </a:r>
            <a:endParaRPr lang="en-US" sz="3200" dirty="0"/>
          </a:p>
        </p:txBody>
      </p:sp>
      <p:sp>
        <p:nvSpPr>
          <p:cNvPr id="5" name="Rectangle 4"/>
          <p:cNvSpPr/>
          <p:nvPr/>
        </p:nvSpPr>
        <p:spPr>
          <a:xfrm>
            <a:off x="421341" y="2166425"/>
            <a:ext cx="8286561" cy="2677656"/>
          </a:xfrm>
          <a:prstGeom prst="rect">
            <a:avLst/>
          </a:prstGeom>
        </p:spPr>
        <p:txBody>
          <a:bodyPr wrap="square">
            <a:spAutoFit/>
          </a:bodyPr>
          <a:lstStyle/>
          <a:p>
            <a:pPr marL="548640" lvl="1" indent="-274320" fontAlgn="auto">
              <a:spcAft>
                <a:spcPts val="0"/>
              </a:spcAft>
              <a:buSzPct val="125000"/>
              <a:buFont typeface="Arial" pitchFamily="34" charset="0"/>
              <a:buChar char="•"/>
              <a:defRPr/>
            </a:pPr>
            <a:r>
              <a:rPr lang="en-US" sz="2400" dirty="0" smtClean="0"/>
              <a:t>Banking: all transactions</a:t>
            </a:r>
          </a:p>
          <a:p>
            <a:pPr marL="548640" lvl="1" indent="-274320" fontAlgn="auto">
              <a:spcAft>
                <a:spcPts val="0"/>
              </a:spcAft>
              <a:buSzPct val="125000"/>
              <a:buFont typeface="Arial" pitchFamily="34" charset="0"/>
              <a:buChar char="•"/>
              <a:defRPr/>
            </a:pPr>
            <a:r>
              <a:rPr lang="en-US" sz="2400" dirty="0" smtClean="0"/>
              <a:t>Airlines: reservations, schedules</a:t>
            </a:r>
          </a:p>
          <a:p>
            <a:pPr marL="548640" lvl="1" indent="-274320" fontAlgn="auto">
              <a:spcAft>
                <a:spcPts val="0"/>
              </a:spcAft>
              <a:buSzPct val="125000"/>
              <a:buFont typeface="Arial" pitchFamily="34" charset="0"/>
              <a:buChar char="•"/>
              <a:defRPr/>
            </a:pPr>
            <a:r>
              <a:rPr lang="en-US" sz="2400" dirty="0" smtClean="0"/>
              <a:t>Universities:  registration, grades</a:t>
            </a:r>
          </a:p>
          <a:p>
            <a:pPr marL="548640" lvl="1" indent="-274320" fontAlgn="auto">
              <a:spcAft>
                <a:spcPts val="0"/>
              </a:spcAft>
              <a:buSzPct val="125000"/>
              <a:buFont typeface="Arial" pitchFamily="34" charset="0"/>
              <a:buChar char="•"/>
              <a:defRPr/>
            </a:pPr>
            <a:r>
              <a:rPr lang="en-US" sz="2400" dirty="0" smtClean="0"/>
              <a:t>Sales: customers, products, purchases</a:t>
            </a:r>
          </a:p>
          <a:p>
            <a:pPr marL="548640" lvl="1" indent="-274320" fontAlgn="auto">
              <a:spcAft>
                <a:spcPts val="0"/>
              </a:spcAft>
              <a:buSzPct val="125000"/>
              <a:buFont typeface="Arial" pitchFamily="34" charset="0"/>
              <a:buChar char="•"/>
              <a:defRPr/>
            </a:pPr>
            <a:r>
              <a:rPr lang="en-US" sz="2400" dirty="0" smtClean="0"/>
              <a:t>Manufacturing: production, inventory, orders, supply chain</a:t>
            </a:r>
          </a:p>
          <a:p>
            <a:pPr marL="548640" lvl="1" indent="-274320" fontAlgn="auto">
              <a:spcAft>
                <a:spcPts val="0"/>
              </a:spcAft>
              <a:buSzPct val="125000"/>
              <a:buFont typeface="Arial" pitchFamily="34" charset="0"/>
              <a:buChar char="•"/>
              <a:defRPr/>
            </a:pPr>
            <a:r>
              <a:rPr lang="en-US" sz="2400" dirty="0" smtClean="0"/>
              <a:t>Human resources:  employee records, salaries, tax deductions</a:t>
            </a:r>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449005"/>
            <a:ext cx="7808976" cy="1088136"/>
          </a:xfrm>
        </p:spPr>
        <p:txBody>
          <a:bodyPr>
            <a:normAutofit/>
          </a:bodyPr>
          <a:lstStyle/>
          <a:p>
            <a:r>
              <a:rPr lang="en-US" sz="2800" dirty="0" smtClean="0"/>
              <a:t>Drawbacks of Using File System for Data Storage</a:t>
            </a:r>
            <a:endParaRPr lang="en-US" sz="2800" dirty="0"/>
          </a:p>
        </p:txBody>
      </p:sp>
      <p:sp>
        <p:nvSpPr>
          <p:cNvPr id="11" name="Rectangle 10"/>
          <p:cNvSpPr/>
          <p:nvPr/>
        </p:nvSpPr>
        <p:spPr>
          <a:xfrm>
            <a:off x="252529" y="2110153"/>
            <a:ext cx="8525711" cy="2954655"/>
          </a:xfrm>
          <a:prstGeom prst="rect">
            <a:avLst/>
          </a:prstGeom>
        </p:spPr>
        <p:txBody>
          <a:bodyPr wrap="square">
            <a:spAutoFit/>
          </a:bodyPr>
          <a:lstStyle/>
          <a:p>
            <a:pPr lvl="1">
              <a:buSzPct val="125000"/>
              <a:buFont typeface="Arial" pitchFamily="34" charset="0"/>
              <a:buChar char="•"/>
            </a:pPr>
            <a:r>
              <a:rPr lang="en-US" sz="2400" dirty="0" smtClean="0"/>
              <a:t>Data Redundancy and Inconsistency</a:t>
            </a:r>
          </a:p>
          <a:p>
            <a:pPr lvl="1">
              <a:buSzPct val="125000"/>
              <a:buFont typeface="Arial" pitchFamily="34" charset="0"/>
              <a:buChar char="•"/>
            </a:pPr>
            <a:r>
              <a:rPr lang="en-US" sz="2400" dirty="0" smtClean="0"/>
              <a:t>Difficulty in Accessing Data </a:t>
            </a:r>
          </a:p>
          <a:p>
            <a:pPr lvl="1">
              <a:buSzPct val="125000"/>
              <a:buFont typeface="Arial" pitchFamily="34" charset="0"/>
              <a:buChar char="•"/>
            </a:pPr>
            <a:r>
              <a:rPr lang="en-US" sz="2400" dirty="0" smtClean="0"/>
              <a:t>Data Isolation </a:t>
            </a:r>
          </a:p>
          <a:p>
            <a:pPr lvl="1">
              <a:buSzPct val="125000"/>
              <a:buFont typeface="Arial" pitchFamily="34" charset="0"/>
              <a:buChar char="•"/>
            </a:pPr>
            <a:r>
              <a:rPr lang="en-US" sz="2400" dirty="0" smtClean="0"/>
              <a:t>Integrity Problems</a:t>
            </a:r>
          </a:p>
          <a:p>
            <a:pPr lvl="1">
              <a:buSzPct val="125000"/>
              <a:buFont typeface="Arial" pitchFamily="34" charset="0"/>
              <a:buChar char="•"/>
            </a:pPr>
            <a:r>
              <a:rPr lang="en-US" sz="2400" dirty="0" smtClean="0"/>
              <a:t>Atomicity of updates</a:t>
            </a:r>
          </a:p>
          <a:p>
            <a:pPr lvl="1">
              <a:buSzPct val="125000"/>
              <a:buFont typeface="Arial" pitchFamily="34" charset="0"/>
              <a:buChar char="•"/>
            </a:pPr>
            <a:r>
              <a:rPr lang="en-US" sz="2400" dirty="0" smtClean="0"/>
              <a:t>Concurrent access by multiple users</a:t>
            </a:r>
          </a:p>
          <a:p>
            <a:pPr lvl="1">
              <a:buSzPct val="125000"/>
              <a:buFont typeface="Arial" pitchFamily="34" charset="0"/>
              <a:buChar char="•"/>
            </a:pPr>
            <a:r>
              <a:rPr lang="en-US" sz="2400" dirty="0" smtClean="0"/>
              <a:t>Security problems</a:t>
            </a:r>
          </a:p>
          <a:p>
            <a:pPr lvl="1">
              <a:buClr>
                <a:schemeClr val="accent1"/>
              </a:buClr>
              <a:buSzPct val="125000"/>
              <a:buFont typeface="Arial" pitchFamily="34" charset="0"/>
              <a:buChar char="•"/>
            </a:pPr>
            <a:endParaRPr lang="en-US" b="1" dirty="0" smtClean="0"/>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449005"/>
            <a:ext cx="7808976" cy="1088136"/>
          </a:xfrm>
        </p:spPr>
        <p:txBody>
          <a:bodyPr>
            <a:normAutofit/>
          </a:bodyPr>
          <a:lstStyle/>
          <a:p>
            <a:r>
              <a:rPr lang="en-US" sz="2800" dirty="0" smtClean="0"/>
              <a:t>View of Data</a:t>
            </a:r>
            <a:endParaRPr lang="en-US" sz="2800" dirty="0"/>
          </a:p>
        </p:txBody>
      </p:sp>
      <p:sp>
        <p:nvSpPr>
          <p:cNvPr id="4" name="Rectangle 3"/>
          <p:cNvSpPr/>
          <p:nvPr/>
        </p:nvSpPr>
        <p:spPr>
          <a:xfrm>
            <a:off x="422032" y="2413337"/>
            <a:ext cx="8328074" cy="2308324"/>
          </a:xfrm>
          <a:prstGeom prst="rect">
            <a:avLst/>
          </a:prstGeom>
        </p:spPr>
        <p:txBody>
          <a:bodyPr wrap="square">
            <a:spAutoFit/>
          </a:bodyPr>
          <a:lstStyle/>
          <a:p>
            <a:pPr>
              <a:buSzPct val="125000"/>
              <a:buFont typeface="Arial" pitchFamily="34" charset="0"/>
              <a:buChar char="•"/>
            </a:pPr>
            <a:r>
              <a:rPr lang="en-US" sz="2400" dirty="0" smtClean="0"/>
              <a:t>Database system is a collection of interrelated data and a set of programs to access and modify these data</a:t>
            </a:r>
          </a:p>
          <a:p>
            <a:pPr>
              <a:buSzPct val="125000"/>
              <a:buFont typeface="Arial" pitchFamily="34" charset="0"/>
              <a:buChar char="•"/>
            </a:pPr>
            <a:r>
              <a:rPr lang="en-US" sz="2400" dirty="0" smtClean="0"/>
              <a:t>Major purpose of a database system is to provide users with an abstract view of the data</a:t>
            </a:r>
          </a:p>
          <a:p>
            <a:pPr>
              <a:buSzPct val="125000"/>
              <a:buFont typeface="Arial" pitchFamily="34" charset="0"/>
              <a:buChar char="•"/>
            </a:pPr>
            <a:r>
              <a:rPr lang="en-US" sz="2400" dirty="0" smtClean="0"/>
              <a:t> The system hides certain details of how data are stored and maintained</a:t>
            </a:r>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449005"/>
            <a:ext cx="7808976" cy="1088136"/>
          </a:xfrm>
        </p:spPr>
        <p:txBody>
          <a:bodyPr>
            <a:normAutofit/>
          </a:bodyPr>
          <a:lstStyle/>
          <a:p>
            <a:r>
              <a:rPr lang="en-US" sz="2800" dirty="0" smtClean="0"/>
              <a:t>Levels of Abstraction</a:t>
            </a:r>
            <a:endParaRPr lang="en-US" sz="2800" dirty="0"/>
          </a:p>
        </p:txBody>
      </p:sp>
      <p:pic>
        <p:nvPicPr>
          <p:cNvPr id="3" name="Picture 2"/>
          <p:cNvPicPr>
            <a:picLocks noChangeAspect="1"/>
          </p:cNvPicPr>
          <p:nvPr/>
        </p:nvPicPr>
        <p:blipFill>
          <a:blip r:embed="rId2"/>
          <a:stretch>
            <a:fillRect/>
          </a:stretch>
        </p:blipFill>
        <p:spPr>
          <a:xfrm>
            <a:off x="1759628" y="2238233"/>
            <a:ext cx="5449870" cy="3895445"/>
          </a:xfrm>
          <a:prstGeom prst="rect">
            <a:avLst/>
          </a:prstGeom>
        </p:spPr>
      </p:pic>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449005"/>
            <a:ext cx="7808976" cy="1088136"/>
          </a:xfrm>
        </p:spPr>
        <p:txBody>
          <a:bodyPr>
            <a:normAutofit/>
          </a:bodyPr>
          <a:lstStyle/>
          <a:p>
            <a:r>
              <a:rPr lang="en-US" sz="2800" dirty="0" smtClean="0"/>
              <a:t>Levels of Abstraction</a:t>
            </a:r>
            <a:endParaRPr lang="en-US" sz="2800" dirty="0"/>
          </a:p>
        </p:txBody>
      </p:sp>
      <p:sp>
        <p:nvSpPr>
          <p:cNvPr id="4" name="Rectangle 3"/>
          <p:cNvSpPr/>
          <p:nvPr/>
        </p:nvSpPr>
        <p:spPr>
          <a:xfrm>
            <a:off x="252529" y="2140382"/>
            <a:ext cx="8328074" cy="3785652"/>
          </a:xfrm>
          <a:prstGeom prst="rect">
            <a:avLst/>
          </a:prstGeom>
        </p:spPr>
        <p:txBody>
          <a:bodyPr wrap="square">
            <a:spAutoFit/>
          </a:bodyPr>
          <a:lstStyle/>
          <a:p>
            <a:r>
              <a:rPr lang="en-US" sz="2400" b="1" dirty="0" smtClean="0"/>
              <a:t>1. Physical level</a:t>
            </a:r>
          </a:p>
          <a:p>
            <a:r>
              <a:rPr lang="en-US" sz="2400" b="1" dirty="0"/>
              <a:t>	</a:t>
            </a:r>
            <a:r>
              <a:rPr lang="en-US" sz="2400" dirty="0" smtClean="0"/>
              <a:t>This </a:t>
            </a:r>
            <a:r>
              <a:rPr lang="en-US" sz="2400" dirty="0"/>
              <a:t>is the lowest level of data abstraction. It describes </a:t>
            </a:r>
            <a:r>
              <a:rPr lang="en-US" sz="2400" dirty="0" smtClean="0"/>
              <a:t>	how </a:t>
            </a:r>
            <a:r>
              <a:rPr lang="en-US" sz="2400" dirty="0"/>
              <a:t>data is actually stored in database. You can get the </a:t>
            </a:r>
            <a:r>
              <a:rPr lang="en-US" sz="2400" dirty="0" smtClean="0"/>
              <a:t>	complex </a:t>
            </a:r>
            <a:r>
              <a:rPr lang="en-US" sz="2400" dirty="0"/>
              <a:t>data structure details at this level.</a:t>
            </a:r>
          </a:p>
          <a:p>
            <a:r>
              <a:rPr lang="en-US" sz="2400" b="1" dirty="0" smtClean="0"/>
              <a:t>2. Logical level</a:t>
            </a:r>
            <a:r>
              <a:rPr lang="en-US" sz="2400" dirty="0" smtClean="0"/>
              <a:t> </a:t>
            </a:r>
          </a:p>
          <a:p>
            <a:r>
              <a:rPr lang="en-US" sz="2400" dirty="0"/>
              <a:t>	</a:t>
            </a:r>
            <a:r>
              <a:rPr lang="en-US" sz="2400" dirty="0" smtClean="0"/>
              <a:t>This </a:t>
            </a:r>
            <a:r>
              <a:rPr lang="en-US" sz="2400" dirty="0"/>
              <a:t>is the middle level of 3-level data abstraction </a:t>
            </a:r>
            <a:r>
              <a:rPr lang="en-US" sz="2400" dirty="0" smtClean="0"/>
              <a:t>	architecture</a:t>
            </a:r>
            <a:r>
              <a:rPr lang="en-US" sz="2400" dirty="0"/>
              <a:t>. It describes what data is stored in database.</a:t>
            </a:r>
          </a:p>
          <a:p>
            <a:r>
              <a:rPr lang="en-US" sz="2400" b="1" dirty="0" smtClean="0"/>
              <a:t>3. View level</a:t>
            </a:r>
            <a:endParaRPr lang="en-US" sz="2400" dirty="0"/>
          </a:p>
          <a:p>
            <a:r>
              <a:rPr lang="en-US" sz="2400" dirty="0" smtClean="0"/>
              <a:t>	Highest </a:t>
            </a:r>
            <a:r>
              <a:rPr lang="en-US" sz="2400" dirty="0"/>
              <a:t>level of data abstraction. This level describes the </a:t>
            </a:r>
            <a:r>
              <a:rPr lang="en-US" sz="2400" dirty="0" smtClean="0"/>
              <a:t>	user </a:t>
            </a:r>
            <a:r>
              <a:rPr lang="en-US" sz="2400" dirty="0"/>
              <a:t>interaction with database system</a:t>
            </a:r>
            <a:r>
              <a:rPr lang="en-US" sz="2400" dirty="0" smtClean="0"/>
              <a:t>.</a:t>
            </a:r>
            <a:endParaRPr lang="en-US" sz="2400" dirty="0"/>
          </a:p>
        </p:txBody>
      </p:sp>
    </p:spTree>
    <p:extLst>
      <p:ext uri="{BB962C8B-B14F-4D97-AF65-F5344CB8AC3E}">
        <p14:creationId xmlns:p14="http://schemas.microsoft.com/office/powerpoint/2010/main" val="1338845124"/>
      </p:ext>
    </p:extLst>
  </p:cSld>
  <p:clrMapOvr>
    <a:masterClrMapping/>
  </p:clrMapOvr>
  <p:transition spd="slow">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449005"/>
            <a:ext cx="7808976" cy="1088136"/>
          </a:xfrm>
        </p:spPr>
        <p:txBody>
          <a:bodyPr>
            <a:normAutofit fontScale="90000"/>
          </a:bodyPr>
          <a:lstStyle/>
          <a:p>
            <a:r>
              <a:rPr lang="en-US" sz="2800" dirty="0" smtClean="0"/>
              <a:t>Levels of </a:t>
            </a:r>
            <a:r>
              <a:rPr lang="en-US" sz="2800" dirty="0" smtClean="0"/>
              <a:t>Abstraction</a:t>
            </a:r>
            <a:br>
              <a:rPr lang="en-US" sz="2800" dirty="0" smtClean="0"/>
            </a:br>
            <a:r>
              <a:rPr lang="en-US" sz="2000" dirty="0" smtClean="0"/>
              <a:t>Example:</a:t>
            </a:r>
            <a:endParaRPr lang="en-US" sz="2000" dirty="0"/>
          </a:p>
        </p:txBody>
      </p:sp>
      <p:sp>
        <p:nvSpPr>
          <p:cNvPr id="4" name="Rectangle 3"/>
          <p:cNvSpPr/>
          <p:nvPr/>
        </p:nvSpPr>
        <p:spPr>
          <a:xfrm>
            <a:off x="422032" y="1964353"/>
            <a:ext cx="8328074" cy="4154984"/>
          </a:xfrm>
          <a:prstGeom prst="rect">
            <a:avLst/>
          </a:prstGeom>
        </p:spPr>
        <p:txBody>
          <a:bodyPr wrap="square">
            <a:spAutoFit/>
          </a:bodyPr>
          <a:lstStyle/>
          <a:p>
            <a:r>
              <a:rPr lang="en-US" sz="2400" dirty="0"/>
              <a:t>*</a:t>
            </a:r>
            <a:r>
              <a:rPr lang="en-US" sz="2400" b="1" dirty="0" smtClean="0"/>
              <a:t>Storing </a:t>
            </a:r>
            <a:r>
              <a:rPr lang="en-US" sz="2400" b="1" dirty="0"/>
              <a:t>customer information in a customer table. </a:t>
            </a:r>
            <a:endParaRPr lang="en-US" sz="2400" b="1" dirty="0" smtClean="0"/>
          </a:p>
          <a:p>
            <a:r>
              <a:rPr lang="en-US" sz="2000" dirty="0" smtClean="0"/>
              <a:t>-At</a:t>
            </a:r>
            <a:r>
              <a:rPr lang="en-US" sz="2000" dirty="0"/>
              <a:t> </a:t>
            </a:r>
            <a:r>
              <a:rPr lang="en-US" sz="2000" b="1" dirty="0"/>
              <a:t>physical level</a:t>
            </a:r>
            <a:r>
              <a:rPr lang="en-US" sz="2000" dirty="0"/>
              <a:t> these records can be described as blocks of storage (bytes, gigabytes, terabytes etc.) in memory. These details are often hidden from the programmers</a:t>
            </a:r>
            <a:r>
              <a:rPr lang="en-US" sz="2000" dirty="0" smtClean="0"/>
              <a:t>.</a:t>
            </a:r>
          </a:p>
          <a:p>
            <a:endParaRPr lang="en-US" sz="2000" dirty="0"/>
          </a:p>
          <a:p>
            <a:r>
              <a:rPr lang="en-US" sz="2000" dirty="0" smtClean="0"/>
              <a:t>-At </a:t>
            </a:r>
            <a:r>
              <a:rPr lang="en-US" sz="2000" dirty="0"/>
              <a:t>the </a:t>
            </a:r>
            <a:r>
              <a:rPr lang="en-US" sz="2000" b="1" dirty="0"/>
              <a:t>logical level</a:t>
            </a:r>
            <a:r>
              <a:rPr lang="en-US" sz="2000" dirty="0"/>
              <a:t> these records can be described as fields and attributes along with their data types, their relationship among each other can be logically implemented. The programmers generally work at this level because they are aware of such things about database systems</a:t>
            </a:r>
            <a:r>
              <a:rPr lang="en-US" sz="2000" dirty="0" smtClean="0"/>
              <a:t>.</a:t>
            </a:r>
          </a:p>
          <a:p>
            <a:endParaRPr lang="en-US" sz="2000" dirty="0"/>
          </a:p>
          <a:p>
            <a:r>
              <a:rPr lang="en-US" sz="2000" dirty="0" smtClean="0"/>
              <a:t>-At</a:t>
            </a:r>
            <a:r>
              <a:rPr lang="en-US" sz="2000" dirty="0"/>
              <a:t> </a:t>
            </a:r>
            <a:r>
              <a:rPr lang="en-US" sz="2000" b="1" dirty="0"/>
              <a:t>view level</a:t>
            </a:r>
            <a:r>
              <a:rPr lang="en-US" sz="2000" dirty="0"/>
              <a:t>, user just interact with system with the help of GUI and enter the details at the screen, they are not aware of how the data is stored and what data is stored; such details are hidden from them.</a:t>
            </a:r>
          </a:p>
        </p:txBody>
      </p:sp>
    </p:spTree>
    <p:extLst>
      <p:ext uri="{BB962C8B-B14F-4D97-AF65-F5344CB8AC3E}">
        <p14:creationId xmlns:p14="http://schemas.microsoft.com/office/powerpoint/2010/main" val="1081464586"/>
      </p:ext>
    </p:extLst>
  </p:cSld>
  <p:clrMapOvr>
    <a:masterClrMapping/>
  </p:clrMapOvr>
  <p:transition spd="slow">
    <p:wedge/>
  </p:transition>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2E9946D16C184EB989F9FC2A3DFC08" ma:contentTypeVersion="2" ma:contentTypeDescription="Create a new document." ma:contentTypeScope="" ma:versionID="d5fc09881e83886aaca87862f044631b">
  <xsd:schema xmlns:xsd="http://www.w3.org/2001/XMLSchema" xmlns:xs="http://www.w3.org/2001/XMLSchema" xmlns:p="http://schemas.microsoft.com/office/2006/metadata/properties" xmlns:ns2="0dfa279d-e32e-4a94-92c9-87da2dd19b4d" targetNamespace="http://schemas.microsoft.com/office/2006/metadata/properties" ma:root="true" ma:fieldsID="f0d453a66d46f20f7fa8f63c33e2d4a2" ns2:_="">
    <xsd:import namespace="0dfa279d-e32e-4a94-92c9-87da2dd19b4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fa279d-e32e-4a94-92c9-87da2dd19b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517A98-1623-40A6-BB9D-8D1B4FDED825}"/>
</file>

<file path=customXml/itemProps2.xml><?xml version="1.0" encoding="utf-8"?>
<ds:datastoreItem xmlns:ds="http://schemas.openxmlformats.org/officeDocument/2006/customXml" ds:itemID="{6D261DD3-6C55-483E-97BA-B6FF629A548F}"/>
</file>

<file path=customXml/itemProps3.xml><?xml version="1.0" encoding="utf-8"?>
<ds:datastoreItem xmlns:ds="http://schemas.openxmlformats.org/officeDocument/2006/customXml" ds:itemID="{42317871-3F5E-472A-B940-27EE900B13D5}"/>
</file>

<file path=docProps/app.xml><?xml version="1.0" encoding="utf-8"?>
<Properties xmlns="http://schemas.openxmlformats.org/officeDocument/2006/extended-properties" xmlns:vt="http://schemas.openxmlformats.org/officeDocument/2006/docPropsVTypes">
  <Template>Spectrum.thmx</Template>
  <TotalTime>406</TotalTime>
  <Words>1137</Words>
  <Application>Microsoft Office PowerPoint</Application>
  <PresentationFormat>On-screen Show (4:3)</PresentationFormat>
  <Paragraphs>192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Corbel</vt:lpstr>
      <vt:lpstr>Monotype Sorts</vt:lpstr>
      <vt:lpstr>Wingdings</vt:lpstr>
      <vt:lpstr>Wingdings 2</vt:lpstr>
      <vt:lpstr>Spectrum</vt:lpstr>
      <vt:lpstr>Basic Concepts</vt:lpstr>
      <vt:lpstr>Lecture Outline</vt:lpstr>
      <vt:lpstr>Database Management System(DBMS)</vt:lpstr>
      <vt:lpstr>Application of Database</vt:lpstr>
      <vt:lpstr>Drawbacks of Using File System for Data Storage</vt:lpstr>
      <vt:lpstr>View of Data</vt:lpstr>
      <vt:lpstr>Levels of Abstraction</vt:lpstr>
      <vt:lpstr>Levels of Abstraction</vt:lpstr>
      <vt:lpstr>Levels of Abstraction Example:</vt:lpstr>
      <vt:lpstr>Schema and Instance</vt:lpstr>
      <vt:lpstr>Data Independence</vt:lpstr>
      <vt:lpstr>Data Models</vt:lpstr>
      <vt:lpstr>Data Models</vt:lpstr>
      <vt:lpstr>Database Language</vt:lpstr>
      <vt:lpstr>Database Language</vt:lpstr>
      <vt:lpstr>Database Language</vt:lpstr>
      <vt:lpstr>Database Design</vt:lpstr>
      <vt:lpstr>Storage Manager</vt:lpstr>
      <vt:lpstr>Storage Manager</vt:lpstr>
      <vt:lpstr>Database Users</vt:lpstr>
      <vt:lpstr>Database Administrator</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Microsoft account</cp:lastModifiedBy>
  <cp:revision>28</cp:revision>
  <dcterms:created xsi:type="dcterms:W3CDTF">2018-12-10T17:20:29Z</dcterms:created>
  <dcterms:modified xsi:type="dcterms:W3CDTF">2021-09-20T14:53:08Z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0x010100BD2E9946D16C184EB989F9FC2A3DFC08</vt:lpwstr>
  </property>
</Properties>
</file>