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606" r:id="rId5"/>
    <p:sldId id="60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3" r:id="rId20"/>
    <p:sldId id="594" r:id="rId21"/>
    <p:sldId id="595" r:id="rId22"/>
    <p:sldId id="596" r:id="rId23"/>
    <p:sldId id="597" r:id="rId24"/>
    <p:sldId id="598" r:id="rId25"/>
    <p:sldId id="600" r:id="rId26"/>
    <p:sldId id="607" r:id="rId2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  <a:srgbClr val="006666"/>
    <a:srgbClr val="FF99FF"/>
    <a:srgbClr val="FF3300"/>
    <a:srgbClr val="00FF99"/>
    <a:srgbClr val="7F2135"/>
    <a:srgbClr val="28CF01"/>
    <a:srgbClr val="3DB0F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7E614-F869-69AB-516A-10FC8456AF3D}" v="2" dt="2020-11-14T18:52:13.640"/>
    <p1510:client id="{CF5BBDA4-BA2B-4FC3-910C-52232529BE36}" v="2" dt="2020-10-19T05:49:14.860"/>
    <p1510:client id="{E305D683-D40C-4A02-828B-E4E0434CB594}" v="13" dt="2020-10-27T15:48:57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8" autoAdjust="0"/>
    <p:restoredTop sz="94717" autoAdjust="0"/>
  </p:normalViewPr>
  <p:slideViewPr>
    <p:cSldViewPr>
      <p:cViewPr varScale="1">
        <p:scale>
          <a:sx n="86" d="100"/>
          <a:sy n="86" d="100"/>
        </p:scale>
        <p:origin x="17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NAD JAHAN NOOR" userId="S::19-40814-2@student.aiub.edu::62009e0c-6090-4dd2-b6d6-825ecffcc1c0" providerId="AD" clId="Web-{CF5BBDA4-BA2B-4FC3-910C-52232529BE36}"/>
    <pc:docChg chg="modSld">
      <pc:chgData name="ASNAD JAHAN NOOR" userId="S::19-40814-2@student.aiub.edu::62009e0c-6090-4dd2-b6d6-825ecffcc1c0" providerId="AD" clId="Web-{CF5BBDA4-BA2B-4FC3-910C-52232529BE36}" dt="2020-10-19T05:49:14.860" v="1" actId="1076"/>
      <pc:docMkLst>
        <pc:docMk/>
      </pc:docMkLst>
      <pc:sldChg chg="modSp">
        <pc:chgData name="ASNAD JAHAN NOOR" userId="S::19-40814-2@student.aiub.edu::62009e0c-6090-4dd2-b6d6-825ecffcc1c0" providerId="AD" clId="Web-{CF5BBDA4-BA2B-4FC3-910C-52232529BE36}" dt="2020-10-19T05:49:14.860" v="1" actId="1076"/>
        <pc:sldMkLst>
          <pc:docMk/>
          <pc:sldMk cId="304684758" sldId="584"/>
        </pc:sldMkLst>
        <pc:spChg chg="mod">
          <ac:chgData name="ASNAD JAHAN NOOR" userId="S::19-40814-2@student.aiub.edu::62009e0c-6090-4dd2-b6d6-825ecffcc1c0" providerId="AD" clId="Web-{CF5BBDA4-BA2B-4FC3-910C-52232529BE36}" dt="2020-10-19T05:49:14.860" v="1" actId="1076"/>
          <ac:spMkLst>
            <pc:docMk/>
            <pc:sldMk cId="304684758" sldId="584"/>
            <ac:spMk id="3" creationId="{00000000-0000-0000-0000-000000000000}"/>
          </ac:spMkLst>
        </pc:spChg>
      </pc:sldChg>
    </pc:docChg>
  </pc:docChgLst>
  <pc:docChgLst>
    <pc:chgData name="MEHEDE HASAN RAFSUN" userId="S::19-40912-2@student.aiub.edu::128b44e1-e8d6-4c58-aaaa-2716ff665e4c" providerId="AD" clId="Web-{E305D683-D40C-4A02-828B-E4E0434CB594}"/>
    <pc:docChg chg="modSld">
      <pc:chgData name="MEHEDE HASAN RAFSUN" userId="S::19-40912-2@student.aiub.edu::128b44e1-e8d6-4c58-aaaa-2716ff665e4c" providerId="AD" clId="Web-{E305D683-D40C-4A02-828B-E4E0434CB594}" dt="2020-10-27T15:48:57.044" v="12" actId="1076"/>
      <pc:docMkLst>
        <pc:docMk/>
      </pc:docMkLst>
      <pc:sldChg chg="modSp">
        <pc:chgData name="MEHEDE HASAN RAFSUN" userId="S::19-40912-2@student.aiub.edu::128b44e1-e8d6-4c58-aaaa-2716ff665e4c" providerId="AD" clId="Web-{E305D683-D40C-4A02-828B-E4E0434CB594}" dt="2020-10-27T15:43:10.793" v="10" actId="1076"/>
        <pc:sldMkLst>
          <pc:docMk/>
          <pc:sldMk cId="672538889" sldId="583"/>
        </pc:sldMkLst>
        <pc:spChg chg="mod">
          <ac:chgData name="MEHEDE HASAN RAFSUN" userId="S::19-40912-2@student.aiub.edu::128b44e1-e8d6-4c58-aaaa-2716ff665e4c" providerId="AD" clId="Web-{E305D683-D40C-4A02-828B-E4E0434CB594}" dt="2020-10-27T15:43:08.402" v="9" actId="1076"/>
          <ac:spMkLst>
            <pc:docMk/>
            <pc:sldMk cId="672538889" sldId="583"/>
            <ac:spMk id="3" creationId="{00000000-0000-0000-0000-000000000000}"/>
          </ac:spMkLst>
        </pc:spChg>
        <pc:picChg chg="mod">
          <ac:chgData name="MEHEDE HASAN RAFSUN" userId="S::19-40912-2@student.aiub.edu::128b44e1-e8d6-4c58-aaaa-2716ff665e4c" providerId="AD" clId="Web-{E305D683-D40C-4A02-828B-E4E0434CB594}" dt="2020-10-27T15:43:10.793" v="10" actId="1076"/>
          <ac:picMkLst>
            <pc:docMk/>
            <pc:sldMk cId="672538889" sldId="583"/>
            <ac:picMk id="6" creationId="{00000000-0000-0000-0000-000000000000}"/>
          </ac:picMkLst>
        </pc:picChg>
      </pc:sldChg>
      <pc:sldChg chg="modSp">
        <pc:chgData name="MEHEDE HASAN RAFSUN" userId="S::19-40912-2@student.aiub.edu::128b44e1-e8d6-4c58-aaaa-2716ff665e4c" providerId="AD" clId="Web-{E305D683-D40C-4A02-828B-E4E0434CB594}" dt="2020-10-27T15:43:18.293" v="11" actId="1076"/>
        <pc:sldMkLst>
          <pc:docMk/>
          <pc:sldMk cId="304684758" sldId="584"/>
        </pc:sldMkLst>
        <pc:picChg chg="mod">
          <ac:chgData name="MEHEDE HASAN RAFSUN" userId="S::19-40912-2@student.aiub.edu::128b44e1-e8d6-4c58-aaaa-2716ff665e4c" providerId="AD" clId="Web-{E305D683-D40C-4A02-828B-E4E0434CB594}" dt="2020-10-27T15:43:18.293" v="11" actId="1076"/>
          <ac:picMkLst>
            <pc:docMk/>
            <pc:sldMk cId="304684758" sldId="584"/>
            <ac:picMk id="6" creationId="{00000000-0000-0000-0000-000000000000}"/>
          </ac:picMkLst>
        </pc:picChg>
      </pc:sldChg>
      <pc:sldChg chg="modSp">
        <pc:chgData name="MEHEDE HASAN RAFSUN" userId="S::19-40912-2@student.aiub.edu::128b44e1-e8d6-4c58-aaaa-2716ff665e4c" providerId="AD" clId="Web-{E305D683-D40C-4A02-828B-E4E0434CB594}" dt="2020-10-27T15:48:57.044" v="12" actId="1076"/>
        <pc:sldMkLst>
          <pc:docMk/>
          <pc:sldMk cId="1697292149" sldId="586"/>
        </pc:sldMkLst>
        <pc:picChg chg="mod">
          <ac:chgData name="MEHEDE HASAN RAFSUN" userId="S::19-40912-2@student.aiub.edu::128b44e1-e8d6-4c58-aaaa-2716ff665e4c" providerId="AD" clId="Web-{E305D683-D40C-4A02-828B-E4E0434CB594}" dt="2020-10-27T15:48:57.044" v="12" actId="1076"/>
          <ac:picMkLst>
            <pc:docMk/>
            <pc:sldMk cId="1697292149" sldId="586"/>
            <ac:picMk id="7" creationId="{00000000-0000-0000-0000-000000000000}"/>
          </ac:picMkLst>
        </pc:picChg>
      </pc:sldChg>
    </pc:docChg>
  </pc:docChgLst>
  <pc:docChgLst>
    <pc:chgData name="NAZIA AKHTER BUSHRA" userId="S::19-39943-1@student.aiub.edu::fe93bb0c-8edc-4e26-8237-2476b92af3c9" providerId="AD" clId="Web-{9B47E614-F869-69AB-516A-10FC8456AF3D}"/>
    <pc:docChg chg="modSld">
      <pc:chgData name="NAZIA AKHTER BUSHRA" userId="S::19-39943-1@student.aiub.edu::fe93bb0c-8edc-4e26-8237-2476b92af3c9" providerId="AD" clId="Web-{9B47E614-F869-69AB-516A-10FC8456AF3D}" dt="2020-11-14T18:52:13.640" v="1" actId="1076"/>
      <pc:docMkLst>
        <pc:docMk/>
      </pc:docMkLst>
      <pc:sldChg chg="modSp">
        <pc:chgData name="NAZIA AKHTER BUSHRA" userId="S::19-39943-1@student.aiub.edu::fe93bb0c-8edc-4e26-8237-2476b92af3c9" providerId="AD" clId="Web-{9B47E614-F869-69AB-516A-10FC8456AF3D}" dt="2020-11-14T18:52:13.640" v="1" actId="1076"/>
        <pc:sldMkLst>
          <pc:docMk/>
          <pc:sldMk cId="3780291921" sldId="593"/>
        </pc:sldMkLst>
        <pc:spChg chg="mod">
          <ac:chgData name="NAZIA AKHTER BUSHRA" userId="S::19-39943-1@student.aiub.edu::fe93bb0c-8edc-4e26-8237-2476b92af3c9" providerId="AD" clId="Web-{9B47E614-F869-69AB-516A-10FC8456AF3D}" dt="2020-11-14T18:52:13.640" v="1" actId="1076"/>
          <ac:spMkLst>
            <pc:docMk/>
            <pc:sldMk cId="3780291921" sldId="59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FE31-DE03-4529-902B-C1E254149AD7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E573E-2F29-4A49-B8CA-3148D9F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3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61860475-E53A-46C1-9687-CA7132DF4E41}" type="datetimeFigureOut">
              <a:rPr lang="en-US"/>
              <a:pPr>
                <a:defRPr/>
              </a:pPr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0768" y="1115616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C1598E81-8B3B-4484-A9F9-ED00D8B3C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4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1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6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17730-3633-C34D-9C78-D337A0DD02B7}" type="datetime1">
              <a:rPr lang="en-US" altLang="ja-JP" smtClean="0"/>
              <a:t>11/14/2020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38A22-A013-4C8E-98F9-9E82A967CCB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8654976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43EBC-4839-154B-B098-AF65EF23E133}" type="datetime1">
              <a:rPr lang="en-US" altLang="ja-JP" smtClean="0"/>
              <a:t>11/14/2020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A1264-FD8A-49E5-92F7-C02422C339B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107367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A09A2-F7B7-634C-AA12-CD0F6A7136A9}" type="datetime1">
              <a:rPr lang="en-US" altLang="ja-JP" smtClean="0"/>
              <a:t>11/14/2020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6A512-A5AB-47EE-852C-340C0922784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39364049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7BBC9-7928-844A-BE9A-054B2FF3AAE9}" type="datetime1">
              <a:rPr lang="en-US" altLang="ja-JP" smtClean="0"/>
              <a:t>11/14/2020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6B988-E08C-4CCC-98F2-2921209802B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9887509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A0FFB-3876-9A47-943A-C492E55CDB03}" type="datetime1">
              <a:rPr lang="en-US" altLang="ja-JP" smtClean="0"/>
              <a:t>11/14/2020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C3B6-B3F5-4B28-B586-83F65C2917F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7377624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72A0-6830-4E48-A8C6-994D8BFAA782}" type="datetime1">
              <a:rPr lang="en-US" altLang="ja-JP" smtClean="0"/>
              <a:t>11/14/2020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5BF58-EC52-44FE-A2EB-FC3ED151572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7446402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CFB88-FF82-554B-984A-E5D90320B660}" type="datetime1">
              <a:rPr lang="en-US" altLang="ja-JP" smtClean="0"/>
              <a:t>11/14/2020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C3DC0-C75B-4113-AB39-5C1EFD34FA7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8669112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47BB0-BC9D-A241-8B41-ED803807D080}" type="datetime1">
              <a:rPr lang="en-US" altLang="ja-JP" smtClean="0"/>
              <a:t>11/14/2020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E7891-C5BE-4045-8E1A-C0F012DC76C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2903883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AA28F-4F30-9747-A9B1-1B89D887D938}" type="datetime1">
              <a:rPr lang="en-US" altLang="ja-JP" smtClean="0"/>
              <a:t>11/14/2020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64456-F979-45FA-AA2F-4BE05A6880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483741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95593-F74F-434B-801D-CAC542102B9F}" type="datetime1">
              <a:rPr lang="en-US" altLang="ja-JP" smtClean="0"/>
              <a:t>11/14/2020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98389-7138-461E-AD1F-B8694EB2BE5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3105664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A2FBB-9C6C-AD4A-9B2E-B126FEB6CB87}" type="datetime1">
              <a:rPr lang="en-US" altLang="ja-JP" smtClean="0"/>
              <a:t>11/14/2020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838E8-CC5A-462B-9622-84B471B1E35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1130108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5E13CE-8692-D44B-AD4D-F6444689AC15}" type="datetime1">
              <a:rPr lang="en-US" altLang="ja-JP" smtClean="0"/>
              <a:t>11/14/2020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234C4BD-0E4F-4B7C-8322-85314FE4DD4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41599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02307" y="6057875"/>
            <a:ext cx="4580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6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6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6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6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</a:t>
            </a:r>
            <a:endParaRPr kumimoji="0" lang="en-US" altLang="en-US" sz="1400" dirty="0">
              <a:solidFill>
                <a:schemeClr val="accent1">
                  <a:lumMod val="75000"/>
                </a:schemeClr>
              </a:solidFill>
              <a:latin typeface="TimesNewRomanPS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- 02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93191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84249"/>
            <a:ext cx="5074485" cy="5165031"/>
          </a:xfrm>
        </p:spPr>
        <p:txBody>
          <a:bodyPr>
            <a:noAutofit/>
          </a:bodyPr>
          <a:lstStyle/>
          <a:p>
            <a:pPr algn="just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The maximum reverse-bias potential that can be applied before entering the breakdown region is called the </a:t>
            </a:r>
            <a:r>
              <a:rPr lang="en-US" sz="19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peak inverse voltage</a:t>
            </a:r>
            <a:r>
              <a:rPr lang="en-US" sz="19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(referred to simply as the PIV rating) or the peak reverse voltage (denoted the PRV rating). </a:t>
            </a:r>
          </a:p>
          <a:p>
            <a:pPr algn="just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In general, the breakdown voltage of GaAs diodes is about 10% higher those for silicon diodes but after 200% higher than levels for Ge diodes.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25" y="1306412"/>
            <a:ext cx="3206073" cy="3609558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8" y="59205"/>
            <a:ext cx="4104456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Breakdown Region</a:t>
            </a:r>
          </a:p>
        </p:txBody>
      </p:sp>
    </p:spTree>
    <p:extLst>
      <p:ext uri="{BB962C8B-B14F-4D97-AF65-F5344CB8AC3E}">
        <p14:creationId xmlns:p14="http://schemas.microsoft.com/office/powerpoint/2010/main" val="169729214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8222372" cy="4824536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 the voltage across the diode increases in the reverse-bias region, the velocity of the minority carriers responsible for the reverse saturation current Is will also increase.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Eventually, their velocity will be sufficient to release additional carriers through collisions with otherwise stable atomic structures.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These additional carriers can then aid to establish a high avalanche current and the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avalanche breakdown</a:t>
            </a:r>
            <a:r>
              <a:rPr lang="en-US" sz="2000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region determined.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Breakdown Region Contd.</a:t>
            </a:r>
          </a:p>
        </p:txBody>
      </p:sp>
    </p:spTree>
    <p:extLst>
      <p:ext uri="{BB962C8B-B14F-4D97-AF65-F5344CB8AC3E}">
        <p14:creationId xmlns:p14="http://schemas.microsoft.com/office/powerpoint/2010/main" val="12994770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11531" cy="4248472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avalanche region (V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BV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) can be brought closer to the vertical axis by increasing the doping levels in the p- and n-type materials. 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However, as 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BV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decreases to very low levels, such as -5 V, another mechanism, called </a:t>
            </a:r>
            <a:r>
              <a:rPr lang="en-US" sz="1800" b="1" i="1" u="sng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Zener</a:t>
            </a:r>
            <a:r>
              <a:rPr lang="en-US" sz="18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breakdown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will contribute to the sharp change in the characteristic.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It occurs because there is a strong electric field in the region of the junction that can disrupt the bonding forces within the atom and “generate” carriers.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This change in the characteristic at any level is called the </a:t>
            </a:r>
            <a:r>
              <a:rPr lang="en-US" sz="18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Zener region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Breakdown Region Contd.</a:t>
            </a:r>
          </a:p>
        </p:txBody>
      </p:sp>
    </p:spTree>
    <p:extLst>
      <p:ext uri="{BB962C8B-B14F-4D97-AF65-F5344CB8AC3E}">
        <p14:creationId xmlns:p14="http://schemas.microsoft.com/office/powerpoint/2010/main" val="14361972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2" y="836712"/>
            <a:ext cx="5140538" cy="5106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2120" y="1844824"/>
            <a:ext cx="3030416" cy="2162908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87824" y="123309"/>
            <a:ext cx="324036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Ge, Si &amp; GaAs</a:t>
            </a:r>
          </a:p>
        </p:txBody>
      </p:sp>
    </p:spTree>
    <p:extLst>
      <p:ext uri="{BB962C8B-B14F-4D97-AF65-F5344CB8AC3E}">
        <p14:creationId xmlns:p14="http://schemas.microsoft.com/office/powerpoint/2010/main" val="2343516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184576"/>
          </a:xfrm>
        </p:spPr>
        <p:txBody>
          <a:bodyPr>
            <a:noAutofit/>
          </a:bodyPr>
          <a:lstStyle/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In the forward-bias region the characteristics of a silicon diode shift to the left at a rate of 2.5 mV per centigrade degree increase in temperature.</a:t>
            </a: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In the reverse-bias region the reverse current of a silicon diode doubles for every 10°C rise in temperature.</a:t>
            </a: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The reverse breakdown voltage of a semiconductor diode will increase or decrease with temperature.</a:t>
            </a: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As temperature increases it adds energy to the diode:</a:t>
            </a:r>
          </a:p>
          <a:p>
            <a:pPr lvl="2"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It reduces the required forward bias voltage for forward bias conduction.</a:t>
            </a:r>
          </a:p>
          <a:p>
            <a:pPr lvl="2"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It increases the amount of reverse current in the reverse bias condition.</a:t>
            </a:r>
          </a:p>
          <a:p>
            <a:pPr lvl="2"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It increases maximum reverse bias avalanche voltage.</a:t>
            </a:r>
          </a:p>
          <a:p>
            <a:pPr marL="740664" lvl="2" indent="0" algn="just">
              <a:buNone/>
            </a:pPr>
            <a:endParaRPr lang="en-US" sz="19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Germanium diodes are more sensitive to temperature variations than silicon or gallium arsenide diodes.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Temperature Effects</a:t>
            </a:r>
          </a:p>
        </p:txBody>
      </p:sp>
    </p:spTree>
    <p:extLst>
      <p:ext uri="{BB962C8B-B14F-4D97-AF65-F5344CB8AC3E}">
        <p14:creationId xmlns:p14="http://schemas.microsoft.com/office/powerpoint/2010/main" val="34356340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7944" y="874773"/>
            <a:ext cx="4877995" cy="5108453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Temperature Effect Contd.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D5675-3611-A244-8E43-5BF47C317A58}"/>
              </a:ext>
            </a:extLst>
          </p:cNvPr>
          <p:cNvSpPr/>
          <p:nvPr/>
        </p:nvSpPr>
        <p:spPr>
          <a:xfrm>
            <a:off x="198062" y="2953777"/>
            <a:ext cx="357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reverse-bias region the reverse current of a silicon diode doubles for every 10°C rise in temperature.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35AEA6-2702-DD46-A54F-D1B26158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61" y="980728"/>
            <a:ext cx="3678349" cy="147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forward-bias region the characteristics of a silicon diode shift to the left at a rate of 2.5 mV per centigrade degree increase in temperature.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E1309-4FA4-2844-990C-C86CCC8C164B}"/>
              </a:ext>
            </a:extLst>
          </p:cNvPr>
          <p:cNvSpPr/>
          <p:nvPr/>
        </p:nvSpPr>
        <p:spPr>
          <a:xfrm>
            <a:off x="198062" y="4557495"/>
            <a:ext cx="357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reverse breakdown voltage of a semiconductor diode will increase or decrease with temperature. </a:t>
            </a:r>
          </a:p>
        </p:txBody>
      </p:sp>
    </p:spTree>
    <p:extLst>
      <p:ext uri="{BB962C8B-B14F-4D97-AF65-F5344CB8AC3E}">
        <p14:creationId xmlns:p14="http://schemas.microsoft.com/office/powerpoint/2010/main" val="401394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714" y="1109332"/>
            <a:ext cx="8471654" cy="145528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Ideally, in the forward-bias region, the resistance of the diode should be 0 </a:t>
            </a:r>
            <a:r>
              <a:rPr lang="el-GR" sz="2000" b="1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the reverse-bias region its resistance should be </a:t>
            </a:r>
            <a:r>
              <a:rPr lang="el-GR" sz="2000" b="1" dirty="0">
                <a:latin typeface="Cambria" panose="02040503050406030204" pitchFamily="18" charset="0"/>
                <a:ea typeface="Cambria" panose="02040503050406030204" pitchFamily="18" charset="0"/>
              </a:rPr>
              <a:t>∞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2000" b="1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to represent the open-circuit equivalent.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0953" y="2388954"/>
            <a:ext cx="3485358" cy="3421988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Ideal vs Practical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3671E-4F20-4E41-841E-03B914BB53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584" y="2852936"/>
            <a:ext cx="1712786" cy="1722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49325-23C6-498C-9CD0-A89E4151A0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11"/>
          <a:stretch/>
        </p:blipFill>
        <p:spPr>
          <a:xfrm>
            <a:off x="2627784" y="2852936"/>
            <a:ext cx="1712786" cy="1722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37EFCD-50FB-45B9-8B6F-B67278425D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10" y="4647896"/>
            <a:ext cx="2880320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919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615451" cy="2376264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There are three types of diode resistance:</a:t>
            </a:r>
          </a:p>
          <a:p>
            <a:pPr lvl="4"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DC (static) resistance</a:t>
            </a:r>
          </a:p>
          <a:p>
            <a:pPr lvl="4"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 (dynamic) resistance</a:t>
            </a:r>
          </a:p>
          <a:p>
            <a:pPr lvl="4"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Average AC resistance</a:t>
            </a:r>
          </a:p>
          <a:p>
            <a:pPr marL="1426464" lvl="4" indent="0" algn="just">
              <a:buNone/>
            </a:pPr>
            <a:endParaRPr lang="en-US" sz="1500" dirty="0">
              <a:latin typeface="Arial Narrow" panose="020B060602020203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Resistance Levels</a:t>
            </a:r>
          </a:p>
        </p:txBody>
      </p:sp>
    </p:spTree>
    <p:extLst>
      <p:ext uri="{BB962C8B-B14F-4D97-AF65-F5344CB8AC3E}">
        <p14:creationId xmlns:p14="http://schemas.microsoft.com/office/powerpoint/2010/main" val="32511486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65937"/>
            <a:ext cx="4411639" cy="408491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For a specific applied DC voltage V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D,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the diode has a specific current I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, and a specific resistance R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general, therefore,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higher the current through a diode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, the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lower is the dc resistance level</a:t>
            </a:r>
            <a:r>
              <a:rPr lang="en-US" sz="20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7649" y="2300885"/>
            <a:ext cx="1024046" cy="704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5541" y="2149772"/>
            <a:ext cx="2961635" cy="2932882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DC or Static Resistance</a:t>
            </a:r>
          </a:p>
        </p:txBody>
      </p:sp>
    </p:spTree>
    <p:extLst>
      <p:ext uri="{BB962C8B-B14F-4D97-AF65-F5344CB8AC3E}">
        <p14:creationId xmlns:p14="http://schemas.microsoft.com/office/powerpoint/2010/main" val="6059119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4392488" cy="5034028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designation Q-point is derived from the word quiescent, which means “still or unvarying.”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general, therefore, the lower the Q-point of operation (smaller current or lower voltage), the higher is the ac resistance.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619" y="1443145"/>
            <a:ext cx="2300756" cy="4080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2069" y="2686120"/>
            <a:ext cx="1657350" cy="2014538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AC or Dynamic Resistance</a:t>
            </a:r>
          </a:p>
        </p:txBody>
      </p:sp>
    </p:spTree>
    <p:extLst>
      <p:ext uri="{BB962C8B-B14F-4D97-AF65-F5344CB8AC3E}">
        <p14:creationId xmlns:p14="http://schemas.microsoft.com/office/powerpoint/2010/main" val="18039646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1043608" y="2852936"/>
            <a:ext cx="712879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b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DIODES</a:t>
            </a:r>
          </a:p>
        </p:txBody>
      </p:sp>
    </p:spTree>
    <p:extLst>
      <p:ext uri="{BB962C8B-B14F-4D97-AF65-F5344CB8AC3E}">
        <p14:creationId xmlns:p14="http://schemas.microsoft.com/office/powerpoint/2010/main" val="2979888209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268760"/>
            <a:ext cx="7615451" cy="439248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the forward bias region: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resistance depends on the amount of current (I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) in the diode.</a:t>
            </a: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voltage across the diode is fairly constant (26 mV for 25°C).</a:t>
            </a:r>
          </a:p>
          <a:p>
            <a:pPr algn="just"/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000" b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ranges from a typical 0.1 Ω for high power devices to 2 Ω for low power, general purpose diodes. In some cases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000" b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can be ignored.</a:t>
            </a: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the reverse bias region: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2061" y="1673607"/>
            <a:ext cx="2184630" cy="64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2799" y="4725144"/>
            <a:ext cx="729036" cy="409283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AC or Dynamic Resistance Contd. </a:t>
            </a:r>
          </a:p>
        </p:txBody>
      </p:sp>
    </p:spTree>
    <p:extLst>
      <p:ext uri="{BB962C8B-B14F-4D97-AF65-F5344CB8AC3E}">
        <p14:creationId xmlns:p14="http://schemas.microsoft.com/office/powerpoint/2010/main" val="34193693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4002206" cy="408491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average ac resistance is, by definition, the resistance determined by a straight line drawn between the two intersections established by the maximum and minimum values of input voltage.</a:t>
            </a: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4106" y="3514984"/>
            <a:ext cx="1985066" cy="835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1052736"/>
            <a:ext cx="3940979" cy="4536504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Average AC Resistance </a:t>
            </a:r>
          </a:p>
        </p:txBody>
      </p:sp>
    </p:spTree>
    <p:extLst>
      <p:ext uri="{BB962C8B-B14F-4D97-AF65-F5344CB8AC3E}">
        <p14:creationId xmlns:p14="http://schemas.microsoft.com/office/powerpoint/2010/main" val="341635734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836712"/>
            <a:ext cx="7992888" cy="10448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 equivalent circuit is a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combination of elements properly chosen to best represent the actual terminal characteristics of a device or system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a particular operating region.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4569" y="1911964"/>
            <a:ext cx="5401074" cy="3857910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Diode Equivalent Circuits</a:t>
            </a:r>
          </a:p>
        </p:txBody>
      </p:sp>
    </p:spTree>
    <p:extLst>
      <p:ext uri="{BB962C8B-B14F-4D97-AF65-F5344CB8AC3E}">
        <p14:creationId xmlns:p14="http://schemas.microsoft.com/office/powerpoint/2010/main" val="60017694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319545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18" y="1052736"/>
            <a:ext cx="8645963" cy="295232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Now that both n – and p -type materials are available, we can construct our first solid-state electronic device: The semiconductor diode , with applications too numerous to mention, is created by simply joining an n -type and a p -type material together.</a:t>
            </a:r>
          </a:p>
          <a:p>
            <a:pPr algn="just"/>
            <a:endParaRPr 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2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absence of an applied bias</a:t>
            </a:r>
            <a:r>
              <a:rPr lang="en-US" sz="2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across a semiconductor diode, </a:t>
            </a:r>
            <a:r>
              <a:rPr lang="en-US" sz="22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net flow of charge in one direction is zero.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520" y="107921"/>
            <a:ext cx="874786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Semiconductor Diode: </a:t>
            </a:r>
            <a:r>
              <a:rPr lang="en-US" sz="31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No Applied Bias (V=0 V)</a:t>
            </a:r>
          </a:p>
        </p:txBody>
      </p:sp>
    </p:spTree>
    <p:extLst>
      <p:ext uri="{BB962C8B-B14F-4D97-AF65-F5344CB8AC3E}">
        <p14:creationId xmlns:p14="http://schemas.microsoft.com/office/powerpoint/2010/main" val="34197211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94204" y="74321"/>
            <a:ext cx="568863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No Applied Bias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=0 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99" y="845613"/>
            <a:ext cx="4043648" cy="2390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3655" y="2934202"/>
            <a:ext cx="3589730" cy="22000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4168" y="891920"/>
            <a:ext cx="1872208" cy="20162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4204" y="5134217"/>
            <a:ext cx="6079188" cy="8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2998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08720"/>
            <a:ext cx="7615451" cy="64807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current that exists under reverse-bias conditions is called the reverse saturation current and is represented by I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03648" y="74321"/>
            <a:ext cx="6644892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Reverse-Bias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&lt;0 V)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3728" y="1700809"/>
            <a:ext cx="3960440" cy="3096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F4D40-A12B-054A-A500-9FEE2DFA7C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0152" y="2204864"/>
            <a:ext cx="2448272" cy="2736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3D50A-6C29-ED48-B10C-852C38D2CC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3768" y="4941168"/>
            <a:ext cx="568863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49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03648" y="74321"/>
            <a:ext cx="6644892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Forward-Bias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&gt;0 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632" y="1711987"/>
            <a:ext cx="4838276" cy="3434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528" y="777478"/>
            <a:ext cx="841485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forward-bias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 “on” condition is established by applying the positive potential to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p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-type material and the negative potential to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-type material as shown in Fig. 1.14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42043-25BB-7F4E-86DF-CD6AC9A989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9668" y="2420888"/>
            <a:ext cx="1944215" cy="229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AF68E-6B09-A844-8585-92AACD9698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633" y="5157190"/>
            <a:ext cx="6788908" cy="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9013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66" y="1179258"/>
            <a:ext cx="7920880" cy="408491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 can be demonstrated through the use of solid-state physics that the general characteristics of a semiconductor diode can be defined by the following equation, referred to as Shockley’s equation, for the forward- and reverse-bias regions:</a:t>
            </a: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Where,   I</a:t>
            </a:r>
            <a:r>
              <a:rPr lang="en-US" sz="18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is the reverse saturation current</a:t>
            </a:r>
          </a:p>
          <a:p>
            <a:pPr marL="0" indent="0" algn="just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V</a:t>
            </a:r>
            <a:r>
              <a:rPr lang="en-US" sz="18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is the applied forward-bias voltage across the diode</a:t>
            </a:r>
          </a:p>
          <a:p>
            <a:pPr marL="917575" indent="-917575" algn="just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n is an ideality factor, which is a function of the </a:t>
            </a:r>
            <a:r>
              <a:rPr lang="en-US" sz="18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operating conditions and physical construction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; it has a range between 1 and 2 depending on a wide variety of factors (n = 1 will be assumed throughout this text unless otherwise noted).</a:t>
            </a:r>
          </a:p>
          <a:p>
            <a:pPr marL="0" indent="0" algn="just">
              <a:buNone/>
            </a:pPr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9832" y="2636912"/>
            <a:ext cx="2151227" cy="496437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123309"/>
            <a:ext cx="7632848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Forward-Bias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&gt;0 V) Contd.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915D-8220-4345-ACFA-49811A91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25388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001" y="793245"/>
            <a:ext cx="9080221" cy="208823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voltage 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in Eq. (1.1) is called the thermal voltage and is determined by: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where 		k is Boltzmann’s constant = 1.38 * 10</a:t>
            </a:r>
            <a:r>
              <a:rPr lang="en-US" sz="18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-23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J/K</a:t>
            </a:r>
          </a:p>
          <a:p>
            <a:pPr marL="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	T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is the absolute temperature in kelvins = 273 + the    temperature in °C</a:t>
            </a:r>
          </a:p>
          <a:p>
            <a:pPr marL="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	q is the magnitude of electronic charge = 1.6 * 10</a:t>
            </a:r>
            <a:r>
              <a:rPr lang="en-US" sz="18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-19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</a:t>
            </a:r>
          </a:p>
          <a:p>
            <a:pPr marL="0" indent="0" algn="just">
              <a:buNone/>
            </a:pPr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4914" y="1234601"/>
            <a:ext cx="1253876" cy="607648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99592" y="123309"/>
            <a:ext cx="7632848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Forward-Bias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&gt;0 V) Contd.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5574" y="3140968"/>
            <a:ext cx="6771465" cy="285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47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5576" y="116632"/>
            <a:ext cx="7632848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Semiconductor Diode Characteristics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FA3040E-A441-4B7F-A1C4-8BC2D0CB9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764704"/>
            <a:ext cx="7962900" cy="5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346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プレゼンテーション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1F8519-E1D1-44DD-A715-A51350FE09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5FDFD0-1B96-41EE-A25F-07EBC1971B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C415C3-B9DC-4256-B024-6CD978F739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759a66-45ac-4dcc-97a7-1d1447a6f8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4487</TotalTime>
  <Words>1142</Words>
  <Application>Microsoft Office PowerPoint</Application>
  <PresentationFormat>On-screen Show (4:3)</PresentationFormat>
  <Paragraphs>99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プレゼンテーション1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331koho</dc:creator>
  <cp:lastModifiedBy>Tasnuva Tasneem</cp:lastModifiedBy>
  <cp:revision>1434</cp:revision>
  <dcterms:created xsi:type="dcterms:W3CDTF">2012-08-23T05:34:28Z</dcterms:created>
  <dcterms:modified xsi:type="dcterms:W3CDTF">2020-11-14T18:52:18Z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