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274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72" r:id="rId22"/>
    <p:sldId id="26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FF00"/>
    <a:srgbClr val="00FFFF"/>
    <a:srgbClr val="BFFFFF"/>
    <a:srgbClr val="FFBFBF"/>
    <a:srgbClr val="FFFFBF"/>
    <a:srgbClr val="FFFF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906" autoAdjust="0"/>
    <p:restoredTop sz="90929"/>
  </p:normalViewPr>
  <p:slideViewPr>
    <p:cSldViewPr>
      <p:cViewPr varScale="1">
        <p:scale>
          <a:sx n="73" d="100"/>
          <a:sy n="73" d="100"/>
        </p:scale>
        <p:origin x="-13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38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8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11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12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99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pic>
        <p:nvPicPr>
          <p:cNvPr id="48133" name="Picture 5" descr="duke.wave.shadow.gif                                           0000A716Quicksilver                    ABA7815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</p:spPr>
      </p:pic>
      <p:sp>
        <p:nvSpPr>
          <p:cNvPr id="48134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 userDrawn="1"/>
        </p:nvSpPr>
        <p:spPr bwMode="auto">
          <a:xfrm>
            <a:off x="7924800" y="6477000"/>
            <a:ext cx="9906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fld id="{6AF88DF5-FA6B-43E0-A4F5-6007E7E8D95F}" type="slidenum">
              <a:rPr lang="en-US" sz="1200">
                <a:latin typeface="Geneva" charset="0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sz="1200">
              <a:latin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70474F-D8B8-44E6-8053-B0CC953F52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822377-C0E3-4E0F-B346-3F5B6A182B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265E5E-693E-4AB1-9A3B-6CE55FBB3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7673FB-501E-443E-A014-5DF900E285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06A95E-B0B9-4917-8FBD-8B9AFB884D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A0827F-EAD6-4264-946E-91C1F73DA7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A6A53C-A7A3-4538-B826-1655A397A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0A2955-DCC8-4BEF-AF8C-77E6C5B632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5C17A8-5254-45A4-9F31-AE0C8D13A9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FB6C93-B606-42B1-8047-5A4C15B63F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/>
            <a:endParaRPr kumimoji="1" lang="en-US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471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1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ADA64CC1-178E-47ED-962B-7126495B9C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7116" name="Text Box 12"/>
          <p:cNvSpPr txBox="1">
            <a:spLocks noChangeArrowheads="1"/>
          </p:cNvSpPr>
          <p:nvPr userDrawn="1"/>
        </p:nvSpPr>
        <p:spPr bwMode="auto">
          <a:xfrm>
            <a:off x="7924800" y="6477000"/>
            <a:ext cx="9906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fld id="{3446CFA9-33E8-409A-9B1D-0B0D0B9AE8AB}" type="slidenum">
              <a:rPr lang="en-US" sz="1200">
                <a:latin typeface="Geneva" charset="0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sz="1200">
              <a:latin typeface="Genev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Analysis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 dirty="0"/>
              <a:t>A greedy algorithm typically makes (approximately)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sz="2400" dirty="0"/>
              <a:t> choices for a problem of size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endParaRPr lang="en-US" sz="24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(The first or last choice may be forced)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Hence the expected running time is:</a:t>
            </a:r>
            <a:br>
              <a:rPr lang="en-US" sz="2400" dirty="0"/>
            </a:b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O(n * O(choice(n)))</a:t>
            </a:r>
            <a:r>
              <a:rPr lang="en-US" sz="2400" dirty="0"/>
              <a:t>, where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choice(n)</a:t>
            </a:r>
            <a:r>
              <a:rPr lang="en-US" sz="2400" dirty="0"/>
              <a:t> is making a choice among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sz="2400" dirty="0"/>
              <a:t> objects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Counting: Must find largest useable coin from among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k</a:t>
            </a:r>
            <a:r>
              <a:rPr lang="en-US" sz="2000" dirty="0">
                <a:solidFill>
                  <a:srgbClr val="FFFF7D"/>
                </a:solidFill>
                <a:latin typeface="Trebuchet MS" pitchFamily="34" charset="0"/>
              </a:rPr>
              <a:t> </a:t>
            </a:r>
            <a:r>
              <a:rPr lang="en-US" sz="2000" dirty="0"/>
              <a:t>sizes of coin (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k</a:t>
            </a:r>
            <a:r>
              <a:rPr lang="en-US" sz="2000" dirty="0"/>
              <a:t> is a constant), an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O(k)=O(1)</a:t>
            </a:r>
            <a:r>
              <a:rPr lang="en-US" sz="2000" dirty="0"/>
              <a:t> operation;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Therefore, coin counting is (n)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Huffman: Must sort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sz="2000" dirty="0"/>
              <a:t> values before making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sz="2000" dirty="0"/>
              <a:t> choices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Therefore, Huffman is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O(n log n) + O(n) = O(n log n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)</a:t>
            </a:r>
            <a:endParaRPr lang="en-US" dirty="0">
              <a:solidFill>
                <a:schemeClr val="accent2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Activity-Selection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Problem: get your money’s worth out of a festival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Buy a wristband that lets you onto any ride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Lots of rides, each starting and ending at different times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Your goal: ride as many rides as possible</a:t>
            </a:r>
          </a:p>
          <a:p>
            <a:pPr lvl="2"/>
            <a:r>
              <a:rPr lang="en-US" altLang="zh-CN" smtClean="0">
                <a:ea typeface="宋体" pitchFamily="2" charset="-122"/>
              </a:rPr>
              <a:t>Another, alternative goal that we don’t solve here: maximize time spent on rides</a:t>
            </a:r>
          </a:p>
          <a:p>
            <a:r>
              <a:rPr lang="en-US" altLang="zh-CN" smtClean="0">
                <a:ea typeface="宋体" pitchFamily="2" charset="-122"/>
              </a:rPr>
              <a:t>Welcome to the </a:t>
            </a:r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activity selection problem</a:t>
            </a:r>
            <a:endParaRPr lang="en-US" altLang="zh-CN" smtClean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Activity-selection Problem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3048000"/>
          </a:xfrm>
        </p:spPr>
        <p:txBody>
          <a:bodyPr/>
          <a:lstStyle/>
          <a:p>
            <a:r>
              <a:rPr lang="en-US" altLang="zh-CN" u="sng" smtClean="0">
                <a:solidFill>
                  <a:srgbClr val="CC3300"/>
                </a:solidFill>
                <a:ea typeface="宋体" pitchFamily="2" charset="-122"/>
              </a:rPr>
              <a:t>Input:</a:t>
            </a:r>
            <a:r>
              <a:rPr lang="en-US" altLang="zh-CN" smtClean="0">
                <a:ea typeface="宋体" pitchFamily="2" charset="-122"/>
              </a:rPr>
              <a:t> Set </a:t>
            </a:r>
            <a:r>
              <a:rPr lang="en-US" altLang="zh-CN" i="1" smtClean="0">
                <a:ea typeface="宋体" pitchFamily="2" charset="-122"/>
              </a:rPr>
              <a:t>S</a:t>
            </a:r>
            <a:r>
              <a:rPr lang="en-US" altLang="zh-CN" smtClean="0">
                <a:ea typeface="宋体" pitchFamily="2" charset="-122"/>
              </a:rPr>
              <a:t> of </a:t>
            </a:r>
            <a:r>
              <a:rPr lang="en-US" altLang="zh-CN" i="1" smtClean="0">
                <a:ea typeface="宋体" pitchFamily="2" charset="-122"/>
              </a:rPr>
              <a:t>n </a:t>
            </a:r>
            <a:r>
              <a:rPr lang="en-US" altLang="zh-CN" smtClean="0">
                <a:ea typeface="宋体" pitchFamily="2" charset="-122"/>
              </a:rPr>
              <a:t>activities, </a:t>
            </a:r>
            <a:r>
              <a:rPr lang="en-US" altLang="zh-CN" i="1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, </a:t>
            </a:r>
            <a:r>
              <a:rPr lang="en-US" altLang="zh-CN" i="1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, …, </a:t>
            </a:r>
            <a:r>
              <a:rPr lang="en-US" altLang="zh-CN" i="1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n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zh-CN" i="1" smtClean="0">
                <a:ea typeface="宋体" pitchFamily="2" charset="-122"/>
              </a:rPr>
              <a:t>s</a:t>
            </a:r>
            <a:r>
              <a:rPr lang="en-US" altLang="zh-CN" baseline="-25000" smtClean="0">
                <a:ea typeface="宋体" pitchFamily="2" charset="-122"/>
              </a:rPr>
              <a:t>i</a:t>
            </a:r>
            <a:r>
              <a:rPr lang="en-US" altLang="zh-CN" smtClean="0">
                <a:ea typeface="宋体" pitchFamily="2" charset="-122"/>
              </a:rPr>
              <a:t> = start time of activity </a:t>
            </a:r>
            <a:r>
              <a:rPr lang="en-US" altLang="zh-CN" i="1" smtClean="0">
                <a:ea typeface="宋体" pitchFamily="2" charset="-122"/>
              </a:rPr>
              <a:t>i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zh-CN" i="1" smtClean="0">
                <a:ea typeface="宋体" pitchFamily="2" charset="-122"/>
              </a:rPr>
              <a:t>f</a:t>
            </a:r>
            <a:r>
              <a:rPr lang="en-US" altLang="zh-CN" baseline="-25000" smtClean="0">
                <a:ea typeface="宋体" pitchFamily="2" charset="-122"/>
              </a:rPr>
              <a:t>i</a:t>
            </a:r>
            <a:r>
              <a:rPr lang="en-US" altLang="zh-CN" smtClean="0">
                <a:ea typeface="宋体" pitchFamily="2" charset="-122"/>
              </a:rPr>
              <a:t> = finish time of activity </a:t>
            </a:r>
            <a:r>
              <a:rPr lang="en-US" altLang="zh-CN" i="1" smtClean="0">
                <a:ea typeface="宋体" pitchFamily="2" charset="-122"/>
              </a:rPr>
              <a:t>i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r>
              <a:rPr lang="en-US" altLang="zh-CN" u="sng" smtClean="0">
                <a:solidFill>
                  <a:srgbClr val="CC3300"/>
                </a:solidFill>
                <a:ea typeface="宋体" pitchFamily="2" charset="-122"/>
              </a:rPr>
              <a:t>Output:</a:t>
            </a:r>
            <a:r>
              <a:rPr lang="en-US" altLang="zh-CN" smtClean="0">
                <a:ea typeface="宋体" pitchFamily="2" charset="-122"/>
              </a:rPr>
              <a:t> Subset A</a:t>
            </a:r>
            <a:r>
              <a:rPr lang="en-US" altLang="zh-CN" i="1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of maximum number of compatible activities.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Two activities are compatible, if their intervals don’t overlap.</a:t>
            </a:r>
          </a:p>
          <a:p>
            <a:endParaRPr lang="en-US" altLang="zh-CN" smtClean="0">
              <a:ea typeface="宋体" pitchFamily="2" charset="-122"/>
            </a:endParaRP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914400" y="5791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1676400" y="5334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1143000" y="48768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2362200" y="57912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2971800" y="4876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4953000" y="5334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4495800" y="57912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81000" y="4114800"/>
            <a:ext cx="1349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Example: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5851525" y="4156075"/>
            <a:ext cx="28448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u="none">
                <a:solidFill>
                  <a:srgbClr val="CC3300"/>
                </a:solidFill>
                <a:ea typeface="宋体" pitchFamily="2" charset="-122"/>
              </a:rPr>
              <a:t>Activities in each line</a:t>
            </a:r>
          </a:p>
          <a:p>
            <a:r>
              <a:rPr lang="en-US" altLang="zh-CN" u="none">
                <a:solidFill>
                  <a:srgbClr val="CC3300"/>
                </a:solidFill>
                <a:ea typeface="宋体" pitchFamily="2" charset="-122"/>
              </a:rPr>
              <a:t>are compatible.</a:t>
            </a:r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1219200" y="5334000"/>
            <a:ext cx="368300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ea typeface="宋体" pitchFamily="2" charset="-122"/>
              </a:rPr>
              <a:t>1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1905000" y="4343400"/>
            <a:ext cx="368300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ea typeface="宋体" pitchFamily="2" charset="-122"/>
              </a:rPr>
              <a:t>2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438400" y="4876800"/>
            <a:ext cx="368300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ea typeface="宋体" pitchFamily="2" charset="-122"/>
              </a:rPr>
              <a:t>3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3124200" y="5334000"/>
            <a:ext cx="368300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ea typeface="宋体" pitchFamily="2" charset="-122"/>
              </a:rPr>
              <a:t>4</a:t>
            </a:r>
          </a:p>
        </p:txBody>
      </p:sp>
      <p:sp>
        <p:nvSpPr>
          <p:cNvPr id="16401" name="Text Box 15"/>
          <p:cNvSpPr txBox="1">
            <a:spLocks noChangeArrowheads="1"/>
          </p:cNvSpPr>
          <p:nvPr/>
        </p:nvSpPr>
        <p:spPr bwMode="auto">
          <a:xfrm>
            <a:off x="5715000" y="4876800"/>
            <a:ext cx="368300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ea typeface="宋体" pitchFamily="2" charset="-122"/>
              </a:rPr>
              <a:t>6</a:t>
            </a:r>
          </a:p>
        </p:txBody>
      </p:sp>
      <p:sp>
        <p:nvSpPr>
          <p:cNvPr id="16402" name="Text Box 15"/>
          <p:cNvSpPr txBox="1">
            <a:spLocks noChangeArrowheads="1"/>
          </p:cNvSpPr>
          <p:nvPr/>
        </p:nvSpPr>
        <p:spPr bwMode="auto">
          <a:xfrm>
            <a:off x="4267200" y="4343400"/>
            <a:ext cx="368300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ea typeface="宋体" pitchFamily="2" charset="-122"/>
              </a:rPr>
              <a:t>5</a:t>
            </a:r>
          </a:p>
        </p:txBody>
      </p:sp>
      <p:sp>
        <p:nvSpPr>
          <p:cNvPr id="16403" name="Text Box 15"/>
          <p:cNvSpPr txBox="1">
            <a:spLocks noChangeArrowheads="1"/>
          </p:cNvSpPr>
          <p:nvPr/>
        </p:nvSpPr>
        <p:spPr bwMode="auto">
          <a:xfrm>
            <a:off x="6781800" y="5334000"/>
            <a:ext cx="368300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ea typeface="宋体" pitchFamily="2" charset="-122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Optimal Substructure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Assume activities are sorted by finishing times.</a:t>
            </a:r>
          </a:p>
          <a:p>
            <a:pPr lvl="1"/>
            <a:r>
              <a:rPr lang="en-US" altLang="zh-CN" i="1" smtClean="0">
                <a:solidFill>
                  <a:srgbClr val="CC3300"/>
                </a:solidFill>
                <a:ea typeface="宋体" pitchFamily="2" charset="-122"/>
              </a:rPr>
              <a:t>f</a:t>
            </a:r>
            <a:r>
              <a:rPr lang="en-US" altLang="zh-CN" baseline="-25000" smtClean="0">
                <a:solidFill>
                  <a:srgbClr val="CC3300"/>
                </a:solidFill>
                <a:ea typeface="宋体" pitchFamily="2" charset="-122"/>
              </a:rPr>
              <a:t>1</a:t>
            </a:r>
            <a:r>
              <a:rPr lang="en-US" altLang="zh-CN" smtClean="0">
                <a:solidFill>
                  <a:srgbClr val="CC3300"/>
                </a:solidFill>
                <a:ea typeface="宋体" pitchFamily="2" charset="-122"/>
              </a:rPr>
              <a:t> </a:t>
            </a:r>
            <a:r>
              <a:rPr lang="en-US" altLang="zh-CN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CC3300"/>
                </a:solidFill>
                <a:ea typeface="宋体" pitchFamily="2" charset="-122"/>
              </a:rPr>
              <a:t>f</a:t>
            </a:r>
            <a:r>
              <a:rPr lang="en-US" altLang="zh-CN" baseline="-25000" smtClean="0">
                <a:solidFill>
                  <a:srgbClr val="CC3300"/>
                </a:solidFill>
                <a:ea typeface="宋体" pitchFamily="2" charset="-122"/>
              </a:rPr>
              <a:t>2</a:t>
            </a:r>
            <a:r>
              <a:rPr lang="en-US" altLang="zh-CN" smtClean="0">
                <a:solidFill>
                  <a:srgbClr val="CC3300"/>
                </a:solidFill>
                <a:ea typeface="宋体" pitchFamily="2" charset="-122"/>
              </a:rPr>
              <a:t> </a:t>
            </a:r>
            <a:r>
              <a:rPr lang="en-US" altLang="zh-CN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 …  </a:t>
            </a:r>
            <a:r>
              <a:rPr lang="en-US" altLang="zh-CN" i="1" smtClean="0">
                <a:solidFill>
                  <a:srgbClr val="CC3300"/>
                </a:solidFill>
                <a:ea typeface="宋体" pitchFamily="2" charset="-122"/>
              </a:rPr>
              <a:t>f</a:t>
            </a:r>
            <a:r>
              <a:rPr lang="en-US" altLang="zh-CN" baseline="-25000" smtClean="0">
                <a:solidFill>
                  <a:srgbClr val="CC3300"/>
                </a:solidFill>
                <a:ea typeface="宋体" pitchFamily="2" charset="-122"/>
              </a:rPr>
              <a:t>n</a:t>
            </a:r>
            <a:r>
              <a:rPr lang="en-US" altLang="zh-CN" smtClean="0">
                <a:ea typeface="宋体" pitchFamily="2" charset="-122"/>
              </a:rPr>
              <a:t>.</a:t>
            </a:r>
            <a:endParaRPr lang="en-US" altLang="zh-CN" i="1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Suppose an optimal solution includes activity </a:t>
            </a:r>
            <a:r>
              <a:rPr lang="en-US" altLang="zh-CN" i="1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k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This generates two subproblems.</a:t>
            </a:r>
          </a:p>
          <a:p>
            <a:pPr lvl="1"/>
            <a:r>
              <a:rPr lang="en-US" altLang="zh-CN" smtClean="0">
                <a:solidFill>
                  <a:srgbClr val="CC3300"/>
                </a:solidFill>
                <a:ea typeface="宋体" pitchFamily="2" charset="-122"/>
              </a:rPr>
              <a:t>Selecting from </a:t>
            </a:r>
            <a:r>
              <a:rPr lang="en-US" altLang="zh-CN" i="1" smtClean="0">
                <a:solidFill>
                  <a:srgbClr val="CC3300"/>
                </a:solidFill>
                <a:ea typeface="宋体" pitchFamily="2" charset="-122"/>
              </a:rPr>
              <a:t>a</a:t>
            </a:r>
            <a:r>
              <a:rPr lang="en-US" altLang="zh-CN" baseline="-25000" smtClean="0">
                <a:solidFill>
                  <a:srgbClr val="CC3300"/>
                </a:solidFill>
                <a:ea typeface="宋体" pitchFamily="2" charset="-122"/>
              </a:rPr>
              <a:t>1</a:t>
            </a:r>
            <a:r>
              <a:rPr lang="en-US" altLang="zh-CN" smtClean="0">
                <a:solidFill>
                  <a:srgbClr val="CC3300"/>
                </a:solidFill>
                <a:ea typeface="宋体" pitchFamily="2" charset="-122"/>
              </a:rPr>
              <a:t>, …, </a:t>
            </a:r>
            <a:r>
              <a:rPr lang="en-US" altLang="zh-CN" i="1" smtClean="0">
                <a:solidFill>
                  <a:srgbClr val="CC3300"/>
                </a:solidFill>
                <a:ea typeface="宋体" pitchFamily="2" charset="-122"/>
              </a:rPr>
              <a:t>a</a:t>
            </a:r>
            <a:r>
              <a:rPr lang="en-US" altLang="zh-CN" baseline="-25000" smtClean="0">
                <a:solidFill>
                  <a:srgbClr val="CC3300"/>
                </a:solidFill>
                <a:ea typeface="宋体" pitchFamily="2" charset="-122"/>
              </a:rPr>
              <a:t>k-1</a:t>
            </a:r>
            <a:r>
              <a:rPr lang="en-US" altLang="zh-CN" smtClean="0">
                <a:ea typeface="宋体" pitchFamily="2" charset="-122"/>
              </a:rPr>
              <a:t>, activities compatible with one another, and </a:t>
            </a:r>
            <a:r>
              <a:rPr lang="en-US" altLang="zh-CN" smtClean="0">
                <a:solidFill>
                  <a:schemeClr val="hlink"/>
                </a:solidFill>
                <a:ea typeface="宋体" pitchFamily="2" charset="-122"/>
              </a:rPr>
              <a:t>that finish before 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a</a:t>
            </a:r>
            <a:r>
              <a:rPr lang="en-US" altLang="zh-CN" baseline="-25000" smtClean="0">
                <a:solidFill>
                  <a:schemeClr val="hlink"/>
                </a:solidFill>
                <a:ea typeface="宋体" pitchFamily="2" charset="-122"/>
              </a:rPr>
              <a:t>k</a:t>
            </a:r>
            <a:r>
              <a:rPr lang="en-US" altLang="zh-CN" smtClean="0">
                <a:solidFill>
                  <a:schemeClr val="hlink"/>
                </a:solidFill>
                <a:ea typeface="宋体" pitchFamily="2" charset="-122"/>
              </a:rPr>
              <a:t> starts</a:t>
            </a:r>
            <a:r>
              <a:rPr lang="en-US" altLang="zh-CN" smtClean="0">
                <a:ea typeface="宋体" pitchFamily="2" charset="-122"/>
              </a:rPr>
              <a:t> (compatible with </a:t>
            </a:r>
            <a:r>
              <a:rPr lang="en-US" altLang="zh-CN" i="1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k</a:t>
            </a:r>
            <a:r>
              <a:rPr lang="en-US" altLang="zh-CN" smtClean="0">
                <a:ea typeface="宋体" pitchFamily="2" charset="-122"/>
              </a:rPr>
              <a:t>).</a:t>
            </a:r>
          </a:p>
          <a:p>
            <a:pPr lvl="1"/>
            <a:r>
              <a:rPr lang="en-US" altLang="zh-CN" smtClean="0">
                <a:solidFill>
                  <a:srgbClr val="CC3300"/>
                </a:solidFill>
                <a:ea typeface="宋体" pitchFamily="2" charset="-122"/>
              </a:rPr>
              <a:t>Selecting from </a:t>
            </a:r>
            <a:r>
              <a:rPr lang="en-US" altLang="zh-CN" i="1" smtClean="0">
                <a:solidFill>
                  <a:srgbClr val="CC3300"/>
                </a:solidFill>
                <a:ea typeface="宋体" pitchFamily="2" charset="-122"/>
              </a:rPr>
              <a:t>a</a:t>
            </a:r>
            <a:r>
              <a:rPr lang="en-US" altLang="zh-CN" baseline="-25000" smtClean="0">
                <a:solidFill>
                  <a:srgbClr val="CC3300"/>
                </a:solidFill>
                <a:ea typeface="宋体" pitchFamily="2" charset="-122"/>
              </a:rPr>
              <a:t>k+1</a:t>
            </a:r>
            <a:r>
              <a:rPr lang="en-US" altLang="zh-CN" smtClean="0">
                <a:solidFill>
                  <a:srgbClr val="CC3300"/>
                </a:solidFill>
                <a:ea typeface="宋体" pitchFamily="2" charset="-122"/>
              </a:rPr>
              <a:t>, …, </a:t>
            </a:r>
            <a:r>
              <a:rPr lang="en-US" altLang="zh-CN" i="1" smtClean="0">
                <a:solidFill>
                  <a:srgbClr val="CC3300"/>
                </a:solidFill>
                <a:ea typeface="宋体" pitchFamily="2" charset="-122"/>
              </a:rPr>
              <a:t>a</a:t>
            </a:r>
            <a:r>
              <a:rPr lang="en-US" altLang="zh-CN" baseline="-25000" smtClean="0">
                <a:solidFill>
                  <a:srgbClr val="CC3300"/>
                </a:solidFill>
                <a:ea typeface="宋体" pitchFamily="2" charset="-122"/>
              </a:rPr>
              <a:t>n</a:t>
            </a:r>
            <a:r>
              <a:rPr lang="en-US" altLang="zh-CN" smtClean="0">
                <a:ea typeface="宋体" pitchFamily="2" charset="-122"/>
              </a:rPr>
              <a:t>, activities compatible with one another, and </a:t>
            </a:r>
            <a:r>
              <a:rPr lang="en-US" altLang="zh-CN" smtClean="0">
                <a:solidFill>
                  <a:schemeClr val="hlink"/>
                </a:solidFill>
                <a:ea typeface="宋体" pitchFamily="2" charset="-122"/>
              </a:rPr>
              <a:t>that start after </a:t>
            </a:r>
            <a:r>
              <a:rPr lang="en-US" altLang="zh-CN" i="1" smtClean="0">
                <a:solidFill>
                  <a:schemeClr val="hlink"/>
                </a:solidFill>
                <a:ea typeface="宋体" pitchFamily="2" charset="-122"/>
              </a:rPr>
              <a:t>a</a:t>
            </a:r>
            <a:r>
              <a:rPr lang="en-US" altLang="zh-CN" baseline="-25000" smtClean="0">
                <a:solidFill>
                  <a:schemeClr val="hlink"/>
                </a:solidFill>
                <a:ea typeface="宋体" pitchFamily="2" charset="-122"/>
              </a:rPr>
              <a:t>k</a:t>
            </a:r>
            <a:r>
              <a:rPr lang="en-US" altLang="zh-CN" smtClean="0">
                <a:solidFill>
                  <a:schemeClr val="hlink"/>
                </a:solidFill>
                <a:ea typeface="宋体" pitchFamily="2" charset="-122"/>
              </a:rPr>
              <a:t> finishes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The solutions to the two subproblems must be optimal.</a:t>
            </a:r>
          </a:p>
          <a:p>
            <a:pPr lvl="2"/>
            <a:r>
              <a:rPr lang="en-US" altLang="zh-CN" smtClean="0">
                <a:ea typeface="宋体" pitchFamily="2" charset="-122"/>
              </a:rPr>
              <a:t>Prove using the cut-and-paste approach.</a:t>
            </a:r>
          </a:p>
          <a:p>
            <a:pPr lvl="1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Greedy Choice Property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Dynamic programming? </a:t>
            </a:r>
            <a:r>
              <a:rPr lang="en-US" altLang="zh-CN" dirty="0" err="1" smtClean="0">
                <a:ea typeface="宋体" pitchFamily="2" charset="-122"/>
              </a:rPr>
              <a:t>Memoize</a:t>
            </a:r>
            <a:r>
              <a:rPr lang="en-US" altLang="zh-CN" dirty="0" smtClean="0">
                <a:ea typeface="宋体" pitchFamily="2" charset="-122"/>
              </a:rPr>
              <a:t>? Yes, but…</a:t>
            </a:r>
          </a:p>
          <a:p>
            <a:r>
              <a:rPr lang="en-US" altLang="zh-CN" dirty="0" smtClean="0">
                <a:ea typeface="宋体" pitchFamily="2" charset="-122"/>
              </a:rPr>
              <a:t>Activity selection problem also exhibits the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greedy choice</a:t>
            </a:r>
            <a:r>
              <a:rPr lang="en-US" altLang="zh-CN" dirty="0" smtClean="0">
                <a:ea typeface="宋体" pitchFamily="2" charset="-122"/>
              </a:rPr>
              <a:t> property: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Locally optimal choice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 globally optimal </a:t>
            </a:r>
            <a:r>
              <a:rPr lang="en-US" altLang="zh-CN" dirty="0" err="1" smtClean="0">
                <a:ea typeface="宋体" pitchFamily="2" charset="-122"/>
                <a:sym typeface="Symbol" pitchFamily="18" charset="2"/>
              </a:rPr>
              <a:t>sol’n</a:t>
            </a:r>
            <a:endParaRPr lang="en-US" altLang="zh-CN" dirty="0" smtClean="0"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Greedy-choice Property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The problem also exhibits the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greedy-choice property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There is an optimal solution to the </a:t>
            </a:r>
            <a:r>
              <a:rPr lang="en-US" altLang="zh-CN" dirty="0" err="1" smtClean="0">
                <a:ea typeface="宋体" pitchFamily="2" charset="-122"/>
              </a:rPr>
              <a:t>subproblem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err="1" smtClean="0">
                <a:ea typeface="宋体" pitchFamily="2" charset="-122"/>
              </a:rPr>
              <a:t>S</a:t>
            </a:r>
            <a:r>
              <a:rPr lang="en-US" altLang="zh-CN" baseline="-25000" dirty="0" err="1" smtClean="0">
                <a:ea typeface="宋体" pitchFamily="2" charset="-122"/>
              </a:rPr>
              <a:t>ij</a:t>
            </a:r>
            <a:r>
              <a:rPr lang="en-US" altLang="zh-CN" dirty="0" smtClean="0">
                <a:ea typeface="宋体" pitchFamily="2" charset="-122"/>
              </a:rPr>
              <a:t>, that includes the activity with the smallest finish time in set </a:t>
            </a:r>
            <a:r>
              <a:rPr lang="en-US" altLang="zh-CN" i="1" dirty="0" err="1" smtClean="0">
                <a:ea typeface="宋体" pitchFamily="2" charset="-122"/>
              </a:rPr>
              <a:t>S</a:t>
            </a:r>
            <a:r>
              <a:rPr lang="en-US" altLang="zh-CN" baseline="-25000" dirty="0" err="1" smtClean="0">
                <a:ea typeface="宋体" pitchFamily="2" charset="-122"/>
              </a:rPr>
              <a:t>ij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Can be proved easily.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Hence, </a:t>
            </a: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</a:rPr>
              <a:t>there is an optimal solution to S that includes </a:t>
            </a:r>
            <a:r>
              <a:rPr lang="en-US" altLang="zh-CN" i="1" dirty="0" smtClean="0">
                <a:solidFill>
                  <a:schemeClr val="hlink"/>
                </a:solidFill>
                <a:ea typeface="宋体" pitchFamily="2" charset="-122"/>
              </a:rPr>
              <a:t>a</a:t>
            </a:r>
            <a:r>
              <a:rPr lang="en-US" altLang="zh-CN" baseline="-25000" dirty="0" smtClean="0">
                <a:solidFill>
                  <a:schemeClr val="hlink"/>
                </a:solidFill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Therefore,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make</a:t>
            </a:r>
            <a:r>
              <a:rPr lang="en-US" altLang="zh-CN" dirty="0" smtClean="0">
                <a:ea typeface="宋体" pitchFamily="2" charset="-122"/>
              </a:rPr>
              <a:t> this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greedy choice</a:t>
            </a:r>
            <a:r>
              <a:rPr lang="en-US" altLang="zh-CN" dirty="0" smtClean="0">
                <a:ea typeface="宋体" pitchFamily="2" charset="-122"/>
              </a:rPr>
              <a:t> without solving </a:t>
            </a:r>
            <a:r>
              <a:rPr lang="en-US" altLang="zh-CN" dirty="0" err="1" smtClean="0">
                <a:ea typeface="宋体" pitchFamily="2" charset="-122"/>
              </a:rPr>
              <a:t>subproblems</a:t>
            </a:r>
            <a:r>
              <a:rPr lang="en-US" altLang="zh-CN" dirty="0" smtClean="0">
                <a:ea typeface="宋体" pitchFamily="2" charset="-122"/>
              </a:rPr>
              <a:t> first and evaluating them.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Solve the </a:t>
            </a:r>
            <a:r>
              <a:rPr lang="en-US" altLang="zh-CN" dirty="0" err="1" smtClean="0">
                <a:ea typeface="宋体" pitchFamily="2" charset="-122"/>
              </a:rPr>
              <a:t>subproblem</a:t>
            </a:r>
            <a:r>
              <a:rPr lang="en-US" altLang="zh-CN" dirty="0" smtClean="0">
                <a:ea typeface="宋体" pitchFamily="2" charset="-122"/>
              </a:rPr>
              <a:t> that </a:t>
            </a:r>
            <a:r>
              <a:rPr lang="en-US" altLang="zh-CN" dirty="0" smtClean="0">
                <a:ea typeface="宋体" pitchFamily="2" charset="-122"/>
              </a:rPr>
              <a:t>ensures </a:t>
            </a:r>
            <a:r>
              <a:rPr lang="en-US" altLang="zh-CN" dirty="0" smtClean="0">
                <a:ea typeface="宋体" pitchFamily="2" charset="-122"/>
              </a:rPr>
              <a:t>as a result of making this greedy choice.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Combine the greedy choice and the solution to the </a:t>
            </a:r>
            <a:r>
              <a:rPr lang="en-US" altLang="zh-CN" dirty="0" err="1" smtClean="0">
                <a:ea typeface="宋体" pitchFamily="2" charset="-122"/>
              </a:rPr>
              <a:t>subproblem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Recursive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6858000" cy="32766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u="sng" smtClean="0">
                <a:solidFill>
                  <a:srgbClr val="CC3300"/>
                </a:solidFill>
                <a:ea typeface="宋体" pitchFamily="2" charset="-122"/>
              </a:rPr>
              <a:t>Recursive-Activity-Selector (</a:t>
            </a:r>
            <a:r>
              <a:rPr lang="en-US" altLang="zh-CN" sz="2400" b="1" i="1" u="sng" smtClean="0">
                <a:solidFill>
                  <a:srgbClr val="CC3300"/>
                </a:solidFill>
                <a:ea typeface="宋体" pitchFamily="2" charset="-122"/>
              </a:rPr>
              <a:t>s</a:t>
            </a:r>
            <a:r>
              <a:rPr lang="en-US" altLang="zh-CN" sz="2400" b="1" u="sng" smtClean="0">
                <a:solidFill>
                  <a:srgbClr val="CC3300"/>
                </a:solidFill>
                <a:ea typeface="宋体" pitchFamily="2" charset="-122"/>
              </a:rPr>
              <a:t>, </a:t>
            </a:r>
            <a:r>
              <a:rPr lang="en-US" altLang="zh-CN" sz="2400" b="1" i="1" u="sng" smtClean="0">
                <a:solidFill>
                  <a:srgbClr val="CC3300"/>
                </a:solidFill>
                <a:ea typeface="宋体" pitchFamily="2" charset="-122"/>
              </a:rPr>
              <a:t>f</a:t>
            </a:r>
            <a:r>
              <a:rPr lang="en-US" altLang="zh-CN" sz="2400" b="1" u="sng" smtClean="0">
                <a:solidFill>
                  <a:srgbClr val="CC3300"/>
                </a:solidFill>
                <a:ea typeface="宋体" pitchFamily="2" charset="-122"/>
              </a:rPr>
              <a:t>, </a:t>
            </a:r>
            <a:r>
              <a:rPr lang="en-US" altLang="zh-CN" sz="2400" b="1" i="1" u="sng" smtClean="0">
                <a:solidFill>
                  <a:srgbClr val="CC3300"/>
                </a:solidFill>
                <a:ea typeface="宋体" pitchFamily="2" charset="-122"/>
              </a:rPr>
              <a:t>i</a:t>
            </a:r>
            <a:r>
              <a:rPr lang="en-US" altLang="zh-CN" sz="2400" b="1" u="sng" smtClean="0">
                <a:solidFill>
                  <a:srgbClr val="CC3300"/>
                </a:solidFill>
                <a:ea typeface="宋体" pitchFamily="2" charset="-122"/>
              </a:rPr>
              <a:t>, </a:t>
            </a:r>
            <a:r>
              <a:rPr lang="en-US" altLang="zh-CN" sz="2400" b="1" i="1" u="sng" smtClean="0">
                <a:solidFill>
                  <a:srgbClr val="CC3300"/>
                </a:solidFill>
                <a:ea typeface="宋体" pitchFamily="2" charset="-122"/>
              </a:rPr>
              <a:t>j</a:t>
            </a:r>
            <a:r>
              <a:rPr lang="en-US" altLang="zh-CN" sz="2400" b="1" u="sng" smtClean="0">
                <a:solidFill>
                  <a:srgbClr val="CC3300"/>
                </a:solidFill>
                <a:ea typeface="宋体" pitchFamily="2" charset="-122"/>
              </a:rPr>
              <a:t>)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i="1" smtClean="0">
                <a:ea typeface="宋体" pitchFamily="2" charset="-122"/>
              </a:rPr>
              <a:t>m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 </a:t>
            </a:r>
            <a:r>
              <a:rPr lang="en-US" altLang="zh-CN" sz="2400" i="1" smtClean="0"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+1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b="1" smtClean="0">
                <a:ea typeface="宋体" pitchFamily="2" charset="-122"/>
                <a:sym typeface="Symbol" pitchFamily="18" charset="2"/>
              </a:rPr>
              <a:t>while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i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 &lt; </a:t>
            </a:r>
            <a:r>
              <a:rPr lang="en-US" altLang="zh-CN" sz="2400" i="1" smtClean="0"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400" i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400" baseline="-25000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 &lt; </a:t>
            </a:r>
            <a:r>
              <a:rPr lang="en-US" altLang="zh-CN" sz="2400" i="1" smtClean="0"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400" baseline="-25000" smtClean="0">
                <a:ea typeface="宋体" pitchFamily="2" charset="-122"/>
                <a:sym typeface="Symbol" pitchFamily="18" charset="2"/>
              </a:rPr>
              <a:t>i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b="1" smtClean="0">
                <a:ea typeface="宋体" pitchFamily="2" charset="-122"/>
                <a:sym typeface="Symbol" pitchFamily="18" charset="2"/>
              </a:rPr>
              <a:t>    do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i="1" smtClean="0"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 </a:t>
            </a:r>
            <a:r>
              <a:rPr lang="en-US" altLang="zh-CN" sz="2400" i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+1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b="1" smtClean="0"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400" i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 &lt; </a:t>
            </a:r>
            <a:r>
              <a:rPr lang="en-US" altLang="zh-CN" sz="2400" i="1" smtClean="0">
                <a:ea typeface="宋体" pitchFamily="2" charset="-122"/>
                <a:sym typeface="Symbol" pitchFamily="18" charset="2"/>
              </a:rPr>
              <a:t>j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400" b="1" smtClean="0"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smtClean="0">
                <a:ea typeface="宋体" pitchFamily="2" charset="-122"/>
                <a:sym typeface="Symbol" pitchFamily="18" charset="2"/>
              </a:rPr>
              <a:t>return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400" i="1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400" baseline="-25000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} 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                    Recursive-Activity-Selector(</a:t>
            </a:r>
            <a:r>
              <a:rPr lang="en-US" altLang="zh-CN" sz="2400" i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400" i="1" smtClean="0"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400" i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400" i="1" smtClean="0"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)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6"/>
            </a:pP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    else return </a:t>
            </a:r>
            <a:endParaRPr lang="en-US" altLang="zh-CN" sz="2400" b="1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1000" y="4572000"/>
            <a:ext cx="665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Initial Call:</a:t>
            </a:r>
            <a:r>
              <a:rPr lang="en-US" altLang="zh-CN" u="none">
                <a:ea typeface="宋体" pitchFamily="2" charset="-122"/>
              </a:rPr>
              <a:t> Recursive-Activity-Selector (s, f, 0, n+1)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57200" y="5105400"/>
            <a:ext cx="2362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Complexity:</a:t>
            </a:r>
            <a:r>
              <a:rPr lang="en-US" altLang="zh-CN" u="none">
                <a:ea typeface="宋体" pitchFamily="2" charset="-122"/>
              </a:rPr>
              <a:t> </a:t>
            </a:r>
            <a:r>
              <a:rPr lang="en-US" altLang="zh-CN" u="none"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u="none">
                <a:ea typeface="宋体" pitchFamily="2" charset="-122"/>
              </a:rPr>
              <a:t>(n)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17525" y="5680075"/>
            <a:ext cx="7532688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u="none">
                <a:solidFill>
                  <a:schemeClr val="hlink"/>
                </a:solidFill>
                <a:ea typeface="宋体" pitchFamily="2" charset="-122"/>
              </a:rPr>
              <a:t>Straightforward to convert the algorithm to an iterative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Typical Steps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Cast the optimization problem as one in which we make a choice and are left with one subproblem to solve.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CC3300"/>
                </a:solidFill>
                <a:ea typeface="宋体" pitchFamily="2" charset="-122"/>
              </a:rPr>
              <a:t>Prove that there’s always an optimal solution that makes the greedy choice</a:t>
            </a:r>
            <a:r>
              <a:rPr lang="en-US" altLang="zh-CN" smtClean="0">
                <a:ea typeface="宋体" pitchFamily="2" charset="-122"/>
              </a:rPr>
              <a:t>, so that the greedy choice is always safe.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Show that greedy choice and optimal solution to subproblem </a:t>
            </a:r>
            <a:r>
              <a:rPr lang="en-US" altLang="zh-CN" smtClean="0">
                <a:latin typeface="MTSYN" charset="-127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optimal solution to the problem.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Make the greedy choice and </a:t>
            </a:r>
            <a:r>
              <a:rPr lang="en-US" altLang="zh-CN" b="1" smtClean="0">
                <a:solidFill>
                  <a:srgbClr val="CC3300"/>
                </a:solidFill>
                <a:ea typeface="宋体" pitchFamily="2" charset="-122"/>
              </a:rPr>
              <a:t>solve top-down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May have to </a:t>
            </a:r>
            <a:r>
              <a:rPr lang="en-US" altLang="zh-CN" smtClean="0">
                <a:solidFill>
                  <a:srgbClr val="CC3300"/>
                </a:solidFill>
                <a:ea typeface="宋体" pitchFamily="2" charset="-122"/>
              </a:rPr>
              <a:t>preprocess input to put it into greedy order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u="sng" smtClean="0">
                <a:solidFill>
                  <a:schemeClr val="hlink"/>
                </a:solidFill>
                <a:ea typeface="宋体" pitchFamily="2" charset="-122"/>
              </a:rPr>
              <a:t>Example:</a:t>
            </a:r>
            <a:r>
              <a:rPr lang="en-US" altLang="zh-CN" smtClean="0">
                <a:ea typeface="宋体" pitchFamily="2" charset="-122"/>
              </a:rPr>
              <a:t> Sorting activities by finish time.</a:t>
            </a:r>
          </a:p>
          <a:p>
            <a:pPr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228600"/>
            <a:ext cx="9142412" cy="914400"/>
          </a:xfrm>
        </p:spPr>
        <p:txBody>
          <a:bodyPr/>
          <a:lstStyle/>
          <a:p>
            <a:pPr algn="ctr"/>
            <a:r>
              <a:rPr lang="en-US" altLang="zh-CN" sz="2800" dirty="0" smtClean="0">
                <a:ea typeface="宋体" pitchFamily="2" charset="-122"/>
              </a:rPr>
              <a:t>Activity </a:t>
            </a:r>
            <a:r>
              <a:rPr lang="en-US" altLang="zh-CN" sz="2800" dirty="0" smtClean="0">
                <a:ea typeface="宋体" pitchFamily="2" charset="-122"/>
              </a:rPr>
              <a:t>Selection: A </a:t>
            </a:r>
            <a:r>
              <a:rPr lang="en-US" altLang="zh-CN" sz="2800" dirty="0" smtClean="0">
                <a:ea typeface="宋体" pitchFamily="2" charset="-122"/>
              </a:rPr>
              <a:t>Greedy </a:t>
            </a:r>
            <a:r>
              <a:rPr lang="en-US" altLang="zh-CN" sz="2800" dirty="0" smtClean="0">
                <a:ea typeface="宋体" pitchFamily="2" charset="-122"/>
              </a:rPr>
              <a:t>Algorithm</a:t>
            </a:r>
            <a:br>
              <a:rPr lang="en-US" altLang="zh-CN" sz="2800" dirty="0" smtClean="0">
                <a:ea typeface="宋体" pitchFamily="2" charset="-122"/>
              </a:rPr>
            </a:b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5105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So actual algorithm is simple: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Sort the activities by finish time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Schedule the first activity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Then schedule the next activity in sorted list which starts after previous activity finishes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Repeat until no more activities</a:t>
            </a:r>
          </a:p>
          <a:p>
            <a:r>
              <a:rPr lang="en-US" altLang="zh-CN" smtClean="0">
                <a:ea typeface="宋体" pitchFamily="2" charset="-122"/>
              </a:rPr>
              <a:t>Intuition is even more simple: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Always pick the shortest ride available at the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900" b="1">
                <a:latin typeface="Arial" pitchFamily="34" charset="0"/>
                <a:ea typeface="宋体" pitchFamily="2" charset="-122"/>
              </a:rPr>
              <a:t>Copyright </a:t>
            </a:r>
            <a:r>
              <a:rPr lang="en-US" altLang="zh-CN" sz="900" b="1">
                <a:latin typeface="Arial" pitchFamily="34" charset="0"/>
                <a:ea typeface="宋体" pitchFamily="2" charset="-122"/>
                <a:cs typeface="Arial" pitchFamily="34" charset="0"/>
              </a:rPr>
              <a:t>© The McGraw-Hill Companies, Inc. Permission required for reproduction or display.</a:t>
            </a:r>
            <a:endParaRPr lang="en-US" altLang="zh-CN" sz="900" b="1"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>
              <a:ea typeface="宋体" pitchFamily="2" charset="-122"/>
            </a:endParaRPr>
          </a:p>
        </p:txBody>
      </p:sp>
      <p:pic>
        <p:nvPicPr>
          <p:cNvPr id="24579" name="Picture 8" descr="D:\McGraw-Hill Projects\Cormen\algorithms\greedy_activity_selecto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5288"/>
            <a:ext cx="9144000" cy="615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457200" y="3686175"/>
            <a:ext cx="3352800" cy="381000"/>
            <a:chOff x="240" y="1488"/>
            <a:chExt cx="2496" cy="240"/>
          </a:xfrm>
        </p:grpSpPr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240" y="1488"/>
              <a:ext cx="2496" cy="24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4" name="AutoShape 4"/>
            <p:cNvSpPr>
              <a:spLocks noChangeArrowheads="1"/>
            </p:cNvSpPr>
            <p:nvPr/>
          </p:nvSpPr>
          <p:spPr bwMode="auto">
            <a:xfrm>
              <a:off x="288" y="153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short list of categories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 types we will consider include:</a:t>
            </a:r>
          </a:p>
          <a:p>
            <a:pPr lvl="1"/>
            <a:r>
              <a:rPr lang="en-US"/>
              <a:t>Simple recursive algorithms</a:t>
            </a:r>
          </a:p>
          <a:p>
            <a:pPr lvl="1"/>
            <a:r>
              <a:rPr lang="en-US"/>
              <a:t>Backtracking algorithms</a:t>
            </a:r>
          </a:p>
          <a:p>
            <a:pPr lvl="1"/>
            <a:r>
              <a:rPr lang="en-US"/>
              <a:t>Divide and conquer algorithms</a:t>
            </a:r>
          </a:p>
          <a:p>
            <a:pPr lvl="1"/>
            <a:r>
              <a:rPr lang="en-US"/>
              <a:t>Dynamic programming algorithms</a:t>
            </a:r>
          </a:p>
          <a:p>
            <a:pPr lvl="1"/>
            <a:r>
              <a:rPr lang="en-US"/>
              <a:t>Greedy algorithms</a:t>
            </a:r>
          </a:p>
          <a:p>
            <a:pPr lvl="1"/>
            <a:r>
              <a:rPr lang="en-US"/>
              <a:t>Branch and bound algorithms</a:t>
            </a:r>
          </a:p>
          <a:p>
            <a:pPr lvl="1"/>
            <a:r>
              <a:rPr lang="en-US"/>
              <a:t>Brute force algorithms</a:t>
            </a:r>
          </a:p>
          <a:p>
            <a:pPr lvl="1"/>
            <a:r>
              <a:rPr lang="en-US"/>
              <a:t>Randomized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Elements of Greedy Algorithms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Greedy-choice Property.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A globally optimal solution can be arrived at by making a locally optimal (greedy) choice.</a:t>
            </a:r>
          </a:p>
          <a:p>
            <a:r>
              <a:rPr lang="en-US" altLang="zh-CN" smtClean="0">
                <a:ea typeface="宋体" pitchFamily="2" charset="-122"/>
              </a:rPr>
              <a:t>Optimal Substructure.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Collecting coins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8486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checkerboard has a certain number of coins on it</a:t>
            </a:r>
          </a:p>
          <a:p>
            <a:pPr>
              <a:lnSpc>
                <a:spcPct val="90000"/>
              </a:lnSpc>
            </a:pPr>
            <a:r>
              <a:rPr lang="en-US" sz="2400"/>
              <a:t>A robot starts in the upper-left corner, and walks to the bottom left-hand corner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robot can only move in two directions: right and down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robot collects coins as it goes</a:t>
            </a:r>
          </a:p>
          <a:p>
            <a:pPr>
              <a:lnSpc>
                <a:spcPct val="90000"/>
              </a:lnSpc>
            </a:pPr>
            <a:r>
              <a:rPr lang="en-US" sz="2400"/>
              <a:t>You want to collect </a:t>
            </a:r>
            <a:r>
              <a:rPr lang="en-US" sz="2400" i="1"/>
              <a:t>all</a:t>
            </a:r>
            <a:r>
              <a:rPr lang="en-US" sz="2400"/>
              <a:t> the coins using the </a:t>
            </a:r>
            <a:r>
              <a:rPr lang="en-US" sz="2400" i="1"/>
              <a:t>minimum</a:t>
            </a:r>
            <a:r>
              <a:rPr lang="en-US" sz="2400"/>
              <a:t> number of robots</a:t>
            </a:r>
          </a:p>
          <a:p>
            <a:pPr>
              <a:lnSpc>
                <a:spcPct val="90000"/>
              </a:lnSpc>
            </a:pPr>
            <a:r>
              <a:rPr lang="en-US" sz="2400"/>
              <a:t>Example:</a:t>
            </a:r>
          </a:p>
        </p:txBody>
      </p:sp>
      <p:sp>
        <p:nvSpPr>
          <p:cNvPr id="33871" name="Rectangle 79"/>
          <p:cNvSpPr>
            <a:spLocks noGrp="1" noChangeArrowheads="1"/>
          </p:cNvSpPr>
          <p:nvPr>
            <p:ph type="body" sz="half" idx="2"/>
          </p:nvPr>
        </p:nvSpPr>
        <p:spPr>
          <a:xfrm>
            <a:off x="3276600" y="4191000"/>
            <a:ext cx="5410200" cy="2362200"/>
          </a:xfrm>
        </p:spPr>
        <p:txBody>
          <a:bodyPr/>
          <a:lstStyle/>
          <a:p>
            <a:r>
              <a:rPr lang="en-US" sz="2400"/>
              <a:t>Do you see a greedy algorithm for doing this?</a:t>
            </a:r>
          </a:p>
          <a:p>
            <a:r>
              <a:rPr lang="en-US" sz="2400"/>
              <a:t>Does the algorithm guarantee an optimal solution?</a:t>
            </a:r>
          </a:p>
          <a:p>
            <a:pPr lvl="1"/>
            <a:r>
              <a:rPr lang="en-US" sz="2000"/>
              <a:t>Can you prove it?</a:t>
            </a:r>
          </a:p>
          <a:p>
            <a:pPr lvl="1"/>
            <a:r>
              <a:rPr lang="en-US" sz="2000"/>
              <a:t>Can you find a counterexample?</a:t>
            </a:r>
          </a:p>
        </p:txBody>
      </p:sp>
      <p:grpSp>
        <p:nvGrpSpPr>
          <p:cNvPr id="33880" name="Group 88"/>
          <p:cNvGrpSpPr>
            <a:grpSpLocks/>
          </p:cNvGrpSpPr>
          <p:nvPr/>
        </p:nvGrpSpPr>
        <p:grpSpPr bwMode="auto">
          <a:xfrm>
            <a:off x="1066800" y="4572000"/>
            <a:ext cx="1828800" cy="1828800"/>
            <a:chOff x="672" y="2880"/>
            <a:chExt cx="1152" cy="1152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672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672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672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672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672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672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672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672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816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816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816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816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816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816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816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816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960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960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960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960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Rectangle 24"/>
            <p:cNvSpPr>
              <a:spLocks noChangeArrowheads="1"/>
            </p:cNvSpPr>
            <p:nvPr/>
          </p:nvSpPr>
          <p:spPr bwMode="auto">
            <a:xfrm>
              <a:off x="960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Rectangle 25"/>
            <p:cNvSpPr>
              <a:spLocks noChangeArrowheads="1"/>
            </p:cNvSpPr>
            <p:nvPr/>
          </p:nvSpPr>
          <p:spPr bwMode="auto">
            <a:xfrm>
              <a:off x="960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Rectangle 26"/>
            <p:cNvSpPr>
              <a:spLocks noChangeArrowheads="1"/>
            </p:cNvSpPr>
            <p:nvPr/>
          </p:nvSpPr>
          <p:spPr bwMode="auto">
            <a:xfrm>
              <a:off x="960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Rectangle 27"/>
            <p:cNvSpPr>
              <a:spLocks noChangeArrowheads="1"/>
            </p:cNvSpPr>
            <p:nvPr/>
          </p:nvSpPr>
          <p:spPr bwMode="auto">
            <a:xfrm>
              <a:off x="960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Rectangle 28"/>
            <p:cNvSpPr>
              <a:spLocks noChangeArrowheads="1"/>
            </p:cNvSpPr>
            <p:nvPr/>
          </p:nvSpPr>
          <p:spPr bwMode="auto">
            <a:xfrm>
              <a:off x="1104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1104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1104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Rectangle 31"/>
            <p:cNvSpPr>
              <a:spLocks noChangeArrowheads="1"/>
            </p:cNvSpPr>
            <p:nvPr/>
          </p:nvSpPr>
          <p:spPr bwMode="auto">
            <a:xfrm>
              <a:off x="1104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1104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1104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1104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1104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1248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1248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1248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Rectangle 39"/>
            <p:cNvSpPr>
              <a:spLocks noChangeArrowheads="1"/>
            </p:cNvSpPr>
            <p:nvPr/>
          </p:nvSpPr>
          <p:spPr bwMode="auto">
            <a:xfrm>
              <a:off x="1248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1248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1248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1248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1248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1392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1392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Rectangle 46"/>
            <p:cNvSpPr>
              <a:spLocks noChangeArrowheads="1"/>
            </p:cNvSpPr>
            <p:nvPr/>
          </p:nvSpPr>
          <p:spPr bwMode="auto">
            <a:xfrm>
              <a:off x="1392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Rectangle 47"/>
            <p:cNvSpPr>
              <a:spLocks noChangeArrowheads="1"/>
            </p:cNvSpPr>
            <p:nvPr/>
          </p:nvSpPr>
          <p:spPr bwMode="auto">
            <a:xfrm>
              <a:off x="1392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Rectangle 48"/>
            <p:cNvSpPr>
              <a:spLocks noChangeArrowheads="1"/>
            </p:cNvSpPr>
            <p:nvPr/>
          </p:nvSpPr>
          <p:spPr bwMode="auto">
            <a:xfrm>
              <a:off x="1392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Rectangle 49"/>
            <p:cNvSpPr>
              <a:spLocks noChangeArrowheads="1"/>
            </p:cNvSpPr>
            <p:nvPr/>
          </p:nvSpPr>
          <p:spPr bwMode="auto">
            <a:xfrm>
              <a:off x="1392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Rectangle 50"/>
            <p:cNvSpPr>
              <a:spLocks noChangeArrowheads="1"/>
            </p:cNvSpPr>
            <p:nvPr/>
          </p:nvSpPr>
          <p:spPr bwMode="auto">
            <a:xfrm>
              <a:off x="1392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Rectangle 51"/>
            <p:cNvSpPr>
              <a:spLocks noChangeArrowheads="1"/>
            </p:cNvSpPr>
            <p:nvPr/>
          </p:nvSpPr>
          <p:spPr bwMode="auto">
            <a:xfrm>
              <a:off x="1392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Rectangle 52"/>
            <p:cNvSpPr>
              <a:spLocks noChangeArrowheads="1"/>
            </p:cNvSpPr>
            <p:nvPr/>
          </p:nvSpPr>
          <p:spPr bwMode="auto">
            <a:xfrm>
              <a:off x="1536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5" name="Rectangle 53"/>
            <p:cNvSpPr>
              <a:spLocks noChangeArrowheads="1"/>
            </p:cNvSpPr>
            <p:nvPr/>
          </p:nvSpPr>
          <p:spPr bwMode="auto">
            <a:xfrm>
              <a:off x="1536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1536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Rectangle 55"/>
            <p:cNvSpPr>
              <a:spLocks noChangeArrowheads="1"/>
            </p:cNvSpPr>
            <p:nvPr/>
          </p:nvSpPr>
          <p:spPr bwMode="auto">
            <a:xfrm>
              <a:off x="1536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8" name="Rectangle 56"/>
            <p:cNvSpPr>
              <a:spLocks noChangeArrowheads="1"/>
            </p:cNvSpPr>
            <p:nvPr/>
          </p:nvSpPr>
          <p:spPr bwMode="auto">
            <a:xfrm>
              <a:off x="1536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Rectangle 57"/>
            <p:cNvSpPr>
              <a:spLocks noChangeArrowheads="1"/>
            </p:cNvSpPr>
            <p:nvPr/>
          </p:nvSpPr>
          <p:spPr bwMode="auto">
            <a:xfrm>
              <a:off x="1536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Rectangle 58"/>
            <p:cNvSpPr>
              <a:spLocks noChangeArrowheads="1"/>
            </p:cNvSpPr>
            <p:nvPr/>
          </p:nvSpPr>
          <p:spPr bwMode="auto">
            <a:xfrm>
              <a:off x="1536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1" name="Rectangle 59"/>
            <p:cNvSpPr>
              <a:spLocks noChangeArrowheads="1"/>
            </p:cNvSpPr>
            <p:nvPr/>
          </p:nvSpPr>
          <p:spPr bwMode="auto">
            <a:xfrm>
              <a:off x="1536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Rectangle 60"/>
            <p:cNvSpPr>
              <a:spLocks noChangeArrowheads="1"/>
            </p:cNvSpPr>
            <p:nvPr/>
          </p:nvSpPr>
          <p:spPr bwMode="auto">
            <a:xfrm>
              <a:off x="1680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3" name="Rectangle 61"/>
            <p:cNvSpPr>
              <a:spLocks noChangeArrowheads="1"/>
            </p:cNvSpPr>
            <p:nvPr/>
          </p:nvSpPr>
          <p:spPr bwMode="auto">
            <a:xfrm>
              <a:off x="1680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Rectangle 62"/>
            <p:cNvSpPr>
              <a:spLocks noChangeArrowheads="1"/>
            </p:cNvSpPr>
            <p:nvPr/>
          </p:nvSpPr>
          <p:spPr bwMode="auto">
            <a:xfrm>
              <a:off x="1680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Rectangle 63"/>
            <p:cNvSpPr>
              <a:spLocks noChangeArrowheads="1"/>
            </p:cNvSpPr>
            <p:nvPr/>
          </p:nvSpPr>
          <p:spPr bwMode="auto">
            <a:xfrm>
              <a:off x="1680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Rectangle 64"/>
            <p:cNvSpPr>
              <a:spLocks noChangeArrowheads="1"/>
            </p:cNvSpPr>
            <p:nvPr/>
          </p:nvSpPr>
          <p:spPr bwMode="auto">
            <a:xfrm>
              <a:off x="1680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Rectangle 65"/>
            <p:cNvSpPr>
              <a:spLocks noChangeArrowheads="1"/>
            </p:cNvSpPr>
            <p:nvPr/>
          </p:nvSpPr>
          <p:spPr bwMode="auto">
            <a:xfrm>
              <a:off x="1680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1680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Rectangle 67"/>
            <p:cNvSpPr>
              <a:spLocks noChangeArrowheads="1"/>
            </p:cNvSpPr>
            <p:nvPr/>
          </p:nvSpPr>
          <p:spPr bwMode="auto">
            <a:xfrm>
              <a:off x="1680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Oval 68"/>
            <p:cNvSpPr>
              <a:spLocks noChangeArrowheads="1"/>
            </p:cNvSpPr>
            <p:nvPr/>
          </p:nvSpPr>
          <p:spPr bwMode="auto">
            <a:xfrm>
              <a:off x="1413" y="3045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Oval 69"/>
            <p:cNvSpPr>
              <a:spLocks noChangeArrowheads="1"/>
            </p:cNvSpPr>
            <p:nvPr/>
          </p:nvSpPr>
          <p:spPr bwMode="auto">
            <a:xfrm>
              <a:off x="1694" y="3195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2" name="Oval 70"/>
            <p:cNvSpPr>
              <a:spLocks noChangeArrowheads="1"/>
            </p:cNvSpPr>
            <p:nvPr/>
          </p:nvSpPr>
          <p:spPr bwMode="auto">
            <a:xfrm>
              <a:off x="974" y="318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3" name="Oval 71"/>
            <p:cNvSpPr>
              <a:spLocks noChangeArrowheads="1"/>
            </p:cNvSpPr>
            <p:nvPr/>
          </p:nvSpPr>
          <p:spPr bwMode="auto">
            <a:xfrm>
              <a:off x="1126" y="3334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4" name="Oval 72"/>
            <p:cNvSpPr>
              <a:spLocks noChangeArrowheads="1"/>
            </p:cNvSpPr>
            <p:nvPr/>
          </p:nvSpPr>
          <p:spPr bwMode="auto">
            <a:xfrm>
              <a:off x="981" y="347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5" name="Oval 73"/>
            <p:cNvSpPr>
              <a:spLocks noChangeArrowheads="1"/>
            </p:cNvSpPr>
            <p:nvPr/>
          </p:nvSpPr>
          <p:spPr bwMode="auto">
            <a:xfrm>
              <a:off x="1426" y="3344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6" name="Oval 74"/>
            <p:cNvSpPr>
              <a:spLocks noChangeArrowheads="1"/>
            </p:cNvSpPr>
            <p:nvPr/>
          </p:nvSpPr>
          <p:spPr bwMode="auto">
            <a:xfrm>
              <a:off x="1424" y="3482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7" name="Oval 75"/>
            <p:cNvSpPr>
              <a:spLocks noChangeArrowheads="1"/>
            </p:cNvSpPr>
            <p:nvPr/>
          </p:nvSpPr>
          <p:spPr bwMode="auto">
            <a:xfrm>
              <a:off x="1707" y="3627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8" name="Oval 76"/>
            <p:cNvSpPr>
              <a:spLocks noChangeArrowheads="1"/>
            </p:cNvSpPr>
            <p:nvPr/>
          </p:nvSpPr>
          <p:spPr bwMode="auto">
            <a:xfrm>
              <a:off x="1413" y="390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9" name="Oval 77"/>
            <p:cNvSpPr>
              <a:spLocks noChangeArrowheads="1"/>
            </p:cNvSpPr>
            <p:nvPr/>
          </p:nvSpPr>
          <p:spPr bwMode="auto">
            <a:xfrm>
              <a:off x="1558" y="390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2" name="Line 80"/>
            <p:cNvSpPr>
              <a:spLocks noChangeShapeType="1"/>
            </p:cNvSpPr>
            <p:nvPr/>
          </p:nvSpPr>
          <p:spPr bwMode="auto">
            <a:xfrm>
              <a:off x="720" y="2982"/>
              <a:ext cx="0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3" name="Line 81"/>
            <p:cNvSpPr>
              <a:spLocks noChangeShapeType="1"/>
            </p:cNvSpPr>
            <p:nvPr/>
          </p:nvSpPr>
          <p:spPr bwMode="auto">
            <a:xfrm flipH="1">
              <a:off x="720" y="298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4" name="Line 82"/>
            <p:cNvSpPr>
              <a:spLocks noChangeShapeType="1"/>
            </p:cNvSpPr>
            <p:nvPr/>
          </p:nvSpPr>
          <p:spPr bwMode="auto">
            <a:xfrm>
              <a:off x="768" y="2982"/>
              <a:ext cx="0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5" name="Line 83"/>
            <p:cNvSpPr>
              <a:spLocks noChangeShapeType="1"/>
            </p:cNvSpPr>
            <p:nvPr/>
          </p:nvSpPr>
          <p:spPr bwMode="auto">
            <a:xfrm>
              <a:off x="720" y="2955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 flipV="1">
              <a:off x="744" y="2928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7" name="Oval 85"/>
            <p:cNvSpPr>
              <a:spLocks noChangeArrowheads="1"/>
            </p:cNvSpPr>
            <p:nvPr/>
          </p:nvSpPr>
          <p:spPr bwMode="auto">
            <a:xfrm>
              <a:off x="720" y="2913"/>
              <a:ext cx="48" cy="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4" autoUpdateAnimBg="0"/>
      <p:bldP spid="33871" grpId="0" build="p" bldLvl="4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667000"/>
            <a:ext cx="7793037" cy="6858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dirty="0"/>
              <a:t>The End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Optimization problems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An </a:t>
            </a:r>
            <a:r>
              <a:rPr lang="en-US">
                <a:solidFill>
                  <a:schemeClr val="tx2"/>
                </a:solidFill>
              </a:rPr>
              <a:t>optimization problem</a:t>
            </a:r>
            <a:r>
              <a:rPr lang="en-US"/>
              <a:t> is one in which you want to find, not just </a:t>
            </a:r>
            <a:r>
              <a:rPr lang="en-US" i="1"/>
              <a:t>a</a:t>
            </a:r>
            <a:r>
              <a:rPr lang="en-US"/>
              <a:t> solution, but the </a:t>
            </a:r>
            <a:r>
              <a:rPr lang="en-US" i="1"/>
              <a:t>best</a:t>
            </a:r>
            <a:r>
              <a:rPr lang="en-US"/>
              <a:t> solution</a:t>
            </a:r>
          </a:p>
          <a:p>
            <a:r>
              <a:rPr lang="en-US"/>
              <a:t>A “greedy algorithm” sometimes works well for optimization problems</a:t>
            </a:r>
          </a:p>
          <a:p>
            <a:r>
              <a:rPr lang="en-US"/>
              <a:t>A </a:t>
            </a:r>
            <a:r>
              <a:rPr lang="en-US">
                <a:solidFill>
                  <a:schemeClr val="tx2"/>
                </a:solidFill>
              </a:rPr>
              <a:t>greedy algorithm</a:t>
            </a:r>
            <a:r>
              <a:rPr lang="en-US"/>
              <a:t> works in phases. At each phase:</a:t>
            </a:r>
          </a:p>
          <a:p>
            <a:pPr lvl="1"/>
            <a:r>
              <a:rPr lang="en-US"/>
              <a:t>You take the best you can get right now, without regard for future consequences</a:t>
            </a:r>
          </a:p>
          <a:p>
            <a:pPr lvl="1"/>
            <a:r>
              <a:rPr lang="en-US"/>
              <a:t>You hope that by choosing a </a:t>
            </a:r>
            <a:r>
              <a:rPr lang="en-US" i="1"/>
              <a:t>local</a:t>
            </a:r>
            <a:r>
              <a:rPr lang="en-US"/>
              <a:t> optimum at each step, you will end up at a </a:t>
            </a:r>
            <a:r>
              <a:rPr lang="en-US" i="1"/>
              <a:t>global</a:t>
            </a:r>
            <a:r>
              <a:rPr lang="en-US"/>
              <a:t> optimum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Example: Counting money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5181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/>
              <a:t>Suppose you want to count out a certain amount of money, using the fewest possible bills and coins</a:t>
            </a:r>
          </a:p>
          <a:p>
            <a:pPr>
              <a:lnSpc>
                <a:spcPct val="90000"/>
              </a:lnSpc>
            </a:pPr>
            <a:r>
              <a:rPr lang="en-US" dirty="0"/>
              <a:t>A greedy algorithm would do this would be: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At each step, take the largest possible bill or coin that does not overshoot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To make $6.39, you can choose: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$5 bill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$1 bill, to make $6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25¢ coin, to make $6.25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10¢ coin, to make $6.35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four 1¢ coins, to make $6.39</a:t>
            </a:r>
          </a:p>
          <a:p>
            <a:pPr>
              <a:lnSpc>
                <a:spcPct val="90000"/>
              </a:lnSpc>
            </a:pPr>
            <a:r>
              <a:rPr lang="en-US" dirty="0"/>
              <a:t>For US money, the greedy algorithm always gives the optimum solution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 failure of the greedy algorithm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105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In some (fictional) monetary system, “krons” come in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1</a:t>
            </a:r>
            <a:r>
              <a:rPr lang="en-US"/>
              <a:t> kron,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7</a:t>
            </a:r>
            <a:r>
              <a:rPr lang="en-US"/>
              <a:t> kron, and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10</a:t>
            </a:r>
            <a:r>
              <a:rPr lang="en-US"/>
              <a:t> kron coins</a:t>
            </a:r>
          </a:p>
          <a:p>
            <a:pPr>
              <a:lnSpc>
                <a:spcPct val="90000"/>
              </a:lnSpc>
            </a:pPr>
            <a:r>
              <a:rPr lang="en-US"/>
              <a:t>Using a greedy algorithm to count out 15 krons, you would get</a:t>
            </a:r>
          </a:p>
          <a:p>
            <a:pPr lvl="1">
              <a:lnSpc>
                <a:spcPct val="90000"/>
              </a:lnSpc>
            </a:pPr>
            <a:r>
              <a:rPr lang="en-US"/>
              <a:t>A 10 kron piece</a:t>
            </a:r>
          </a:p>
          <a:p>
            <a:pPr lvl="1">
              <a:lnSpc>
                <a:spcPct val="90000"/>
              </a:lnSpc>
            </a:pPr>
            <a:r>
              <a:rPr lang="en-US"/>
              <a:t>Five 1 kron pieces, for a total of 15 krons</a:t>
            </a:r>
          </a:p>
          <a:p>
            <a:pPr lvl="1">
              <a:lnSpc>
                <a:spcPct val="90000"/>
              </a:lnSpc>
            </a:pPr>
            <a:r>
              <a:rPr lang="en-US"/>
              <a:t>This requires six coins</a:t>
            </a:r>
          </a:p>
          <a:p>
            <a:pPr>
              <a:lnSpc>
                <a:spcPct val="90000"/>
              </a:lnSpc>
            </a:pPr>
            <a:r>
              <a:rPr lang="en-US"/>
              <a:t>A better solution would be to use two 7 kron pieces and one 1 kron piece</a:t>
            </a:r>
          </a:p>
          <a:p>
            <a:pPr lvl="1">
              <a:lnSpc>
                <a:spcPct val="90000"/>
              </a:lnSpc>
            </a:pPr>
            <a:r>
              <a:rPr lang="en-US"/>
              <a:t>This only requires three coins</a:t>
            </a:r>
          </a:p>
          <a:p>
            <a:pPr>
              <a:lnSpc>
                <a:spcPct val="90000"/>
              </a:lnSpc>
            </a:pPr>
            <a:r>
              <a:rPr lang="en-US"/>
              <a:t>The greedy algorithm results in a solution, but not in an optimal solution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 scheduling problem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16138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You have to run nine jobs, with running times of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6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11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14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18</a:t>
            </a:r>
            <a:r>
              <a:rPr lang="en-US" sz="2400"/>
              <a:t>, and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20</a:t>
            </a:r>
            <a:r>
              <a:rPr lang="en-US" sz="2400"/>
              <a:t> minutes</a:t>
            </a:r>
          </a:p>
          <a:p>
            <a:r>
              <a:rPr lang="en-US" sz="2400"/>
              <a:t>You have three processors on which you can run these jobs</a:t>
            </a:r>
          </a:p>
          <a:p>
            <a:r>
              <a:rPr lang="en-US" sz="2400"/>
              <a:t>You decide to do the longest-running jobs first, on whatever processor is available</a:t>
            </a:r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1219200" y="3657600"/>
            <a:ext cx="3802063" cy="382588"/>
            <a:chOff x="768" y="2304"/>
            <a:chExt cx="2395" cy="241"/>
          </a:xfrm>
        </p:grpSpPr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394" y="240"/>
                </a:cxn>
                <a:cxn ang="0">
                  <a:pos x="2394" y="0"/>
                </a:cxn>
                <a:cxn ang="0">
                  <a:pos x="0" y="0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20</a:t>
              </a:r>
            </a:p>
          </p:txBody>
        </p:sp>
      </p:grp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1219200" y="4267200"/>
            <a:ext cx="3468688" cy="382588"/>
            <a:chOff x="768" y="2688"/>
            <a:chExt cx="2185" cy="241"/>
          </a:xfrm>
        </p:grpSpPr>
        <p:sp>
          <p:nvSpPr>
            <p:cNvPr id="12297" name="Freeform 9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184" y="240"/>
                </a:cxn>
                <a:cxn ang="0">
                  <a:pos x="2184" y="0"/>
                </a:cxn>
                <a:cxn ang="0">
                  <a:pos x="0" y="0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18</a:t>
              </a:r>
            </a:p>
          </p:txBody>
        </p:sp>
      </p:grp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1219200" y="4953000"/>
            <a:ext cx="2868613" cy="382588"/>
            <a:chOff x="768" y="3120"/>
            <a:chExt cx="1807" cy="241"/>
          </a:xfrm>
        </p:grpSpPr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806" y="240"/>
                </a:cxn>
                <a:cxn ang="0">
                  <a:pos x="1806" y="0"/>
                </a:cxn>
                <a:cxn ang="0">
                  <a:pos x="0" y="0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15</a:t>
              </a:r>
            </a:p>
          </p:txBody>
        </p:sp>
      </p:grp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4083050" y="4953000"/>
            <a:ext cx="2735263" cy="382588"/>
            <a:chOff x="2572" y="3120"/>
            <a:chExt cx="1723" cy="241"/>
          </a:xfrm>
        </p:grpSpPr>
        <p:sp>
          <p:nvSpPr>
            <p:cNvPr id="12303" name="Freeform 15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722" y="240"/>
                </a:cxn>
                <a:cxn ang="0">
                  <a:pos x="1722" y="0"/>
                </a:cxn>
                <a:cxn ang="0">
                  <a:pos x="0" y="0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14</a:t>
              </a:r>
            </a:p>
          </p:txBody>
        </p:sp>
      </p:grp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9950" y="4267200"/>
            <a:ext cx="2135188" cy="382588"/>
            <a:chOff x="2948" y="2688"/>
            <a:chExt cx="1345" cy="241"/>
          </a:xfrm>
        </p:grpSpPr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344" y="240"/>
                </a:cxn>
                <a:cxn ang="0">
                  <a:pos x="1344" y="0"/>
                </a:cxn>
                <a:cxn ang="0">
                  <a:pos x="0" y="0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11</a:t>
              </a:r>
            </a:p>
          </p:txBody>
        </p:sp>
      </p:grp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5029200" y="3657600"/>
            <a:ext cx="1935163" cy="382588"/>
            <a:chOff x="3168" y="2304"/>
            <a:chExt cx="1219" cy="241"/>
          </a:xfrm>
        </p:grpSpPr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218" y="240"/>
                </a:cxn>
                <a:cxn ang="0">
                  <a:pos x="1218" y="0"/>
                </a:cxn>
                <a:cxn ang="0">
                  <a:pos x="0" y="0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10</a:t>
              </a:r>
            </a:p>
          </p:txBody>
        </p:sp>
      </p:grp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6800850" y="4267200"/>
            <a:ext cx="1201738" cy="382588"/>
            <a:chOff x="4284" y="2688"/>
            <a:chExt cx="757" cy="241"/>
          </a:xfrm>
        </p:grpSpPr>
        <p:sp>
          <p:nvSpPr>
            <p:cNvPr id="12312" name="Freeform 24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756" y="240"/>
                </a:cxn>
                <a:cxn ang="0">
                  <a:pos x="756" y="0"/>
                </a:cxn>
                <a:cxn ang="0">
                  <a:pos x="0" y="0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6</a:t>
              </a:r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6824663" y="4953000"/>
            <a:ext cx="1068387" cy="382588"/>
            <a:chOff x="4299" y="3120"/>
            <a:chExt cx="673" cy="241"/>
          </a:xfrm>
        </p:grpSpPr>
        <p:sp>
          <p:nvSpPr>
            <p:cNvPr id="12315" name="Freeform 27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672" y="240"/>
                </a:cxn>
                <a:cxn ang="0">
                  <a:pos x="672" y="0"/>
                </a:cxn>
                <a:cxn ang="0">
                  <a:pos x="0" y="0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5</a:t>
              </a:r>
            </a:p>
          </p:txBody>
        </p:sp>
      </p:grp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6953250" y="3657600"/>
            <a:ext cx="668338" cy="382588"/>
            <a:chOff x="4380" y="2304"/>
            <a:chExt cx="421" cy="241"/>
          </a:xfrm>
        </p:grpSpPr>
        <p:sp>
          <p:nvSpPr>
            <p:cNvPr id="12318" name="Freeform 30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420" y="240"/>
                </a:cxn>
                <a:cxn ang="0">
                  <a:pos x="420" y="0"/>
                </a:cxn>
                <a:cxn ang="0">
                  <a:pos x="0" y="0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3</a:t>
              </a:r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763588" y="3582988"/>
            <a:ext cx="606425" cy="176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P3</a:t>
            </a:r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5638800"/>
            <a:ext cx="7696200" cy="1066800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Time to completion: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18 + 11 + 6 = 35</a:t>
            </a:r>
            <a:r>
              <a:rPr lang="en-US" sz="2400"/>
              <a:t> minutes</a:t>
            </a:r>
          </a:p>
          <a:p>
            <a:r>
              <a:rPr lang="en-US" sz="2400"/>
              <a:t>This solution isn’t bad, but we might be able to do better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5" autoUpdateAnimBg="0"/>
      <p:bldP spid="12321" grpId="0" autoUpdateAnimBg="0"/>
      <p:bldP spid="12322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Another approach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435100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What would be the result if you ran the </a:t>
            </a:r>
            <a:r>
              <a:rPr lang="en-US" sz="2400" i="1"/>
              <a:t>shortest</a:t>
            </a:r>
            <a:r>
              <a:rPr lang="en-US" sz="2400"/>
              <a:t> job first?</a:t>
            </a:r>
          </a:p>
          <a:p>
            <a:r>
              <a:rPr lang="en-US" sz="2400"/>
              <a:t>Again, the running times are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6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11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14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18</a:t>
            </a:r>
            <a:r>
              <a:rPr lang="en-US" sz="2400"/>
              <a:t>, and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20</a:t>
            </a:r>
            <a:r>
              <a:rPr lang="en-US" sz="2400"/>
              <a:t> minutes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876800"/>
            <a:ext cx="7848600" cy="1828800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That wasn’t such a good idea; time to completion is now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6 + 14 + 20 = 40</a:t>
            </a:r>
            <a:r>
              <a:rPr lang="en-US" sz="2400"/>
              <a:t> minutes</a:t>
            </a:r>
          </a:p>
          <a:p>
            <a:r>
              <a:rPr lang="en-US" sz="2400"/>
              <a:t>Note, however, that the greedy algorithm itself is fast</a:t>
            </a:r>
          </a:p>
          <a:p>
            <a:pPr lvl="1"/>
            <a:r>
              <a:rPr lang="en-US" sz="2000"/>
              <a:t>All we had to do at each stage was pick the minimum or maximum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5235575" y="4343400"/>
            <a:ext cx="3802063" cy="382588"/>
            <a:chOff x="3298" y="2736"/>
            <a:chExt cx="2395" cy="241"/>
          </a:xfrm>
        </p:grpSpPr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394" y="240"/>
                </a:cxn>
                <a:cxn ang="0">
                  <a:pos x="2394" y="0"/>
                </a:cxn>
                <a:cxn ang="0">
                  <a:pos x="0" y="0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20</a:t>
              </a:r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4495800" y="3733800"/>
            <a:ext cx="3468688" cy="382588"/>
            <a:chOff x="2832" y="2352"/>
            <a:chExt cx="2185" cy="241"/>
          </a:xfrm>
        </p:grpSpPr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184" y="240"/>
                </a:cxn>
                <a:cxn ang="0">
                  <a:pos x="2184" y="0"/>
                </a:cxn>
                <a:cxn ang="0">
                  <a:pos x="0" y="0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18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3886200" y="3124200"/>
            <a:ext cx="2868613" cy="382588"/>
            <a:chOff x="2448" y="1968"/>
            <a:chExt cx="1807" cy="241"/>
          </a:xfrm>
        </p:grpSpPr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806" y="240"/>
                </a:cxn>
                <a:cxn ang="0">
                  <a:pos x="1806" y="0"/>
                </a:cxn>
                <a:cxn ang="0">
                  <a:pos x="0" y="0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15</a:t>
              </a:r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2490788" y="4343400"/>
            <a:ext cx="2735262" cy="382588"/>
            <a:chOff x="1569" y="2736"/>
            <a:chExt cx="1723" cy="241"/>
          </a:xfrm>
        </p:grpSpPr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722" y="240"/>
                </a:cxn>
                <a:cxn ang="0">
                  <a:pos x="1722" y="0"/>
                </a:cxn>
                <a:cxn ang="0">
                  <a:pos x="0" y="0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14</a:t>
              </a: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2362200" y="3733800"/>
            <a:ext cx="2135188" cy="382588"/>
            <a:chOff x="1488" y="2352"/>
            <a:chExt cx="1345" cy="241"/>
          </a:xfrm>
        </p:grpSpPr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344" y="240"/>
                </a:cxn>
                <a:cxn ang="0">
                  <a:pos x="1344" y="0"/>
                </a:cxn>
                <a:cxn ang="0">
                  <a:pos x="0" y="0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11</a:t>
              </a:r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1958975" y="3124200"/>
            <a:ext cx="1935163" cy="382588"/>
            <a:chOff x="1234" y="1968"/>
            <a:chExt cx="1219" cy="241"/>
          </a:xfrm>
        </p:grpSpPr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218" y="240"/>
                </a:cxn>
                <a:cxn ang="0">
                  <a:pos x="1218" y="0"/>
                </a:cxn>
                <a:cxn ang="0">
                  <a:pos x="0" y="0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10</a:t>
              </a: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1295400" y="4343400"/>
            <a:ext cx="1201738" cy="382588"/>
            <a:chOff x="816" y="2736"/>
            <a:chExt cx="757" cy="241"/>
          </a:xfrm>
        </p:grpSpPr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756" y="240"/>
                </a:cxn>
                <a:cxn ang="0">
                  <a:pos x="756" y="0"/>
                </a:cxn>
                <a:cxn ang="0">
                  <a:pos x="0" y="0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6</a:t>
              </a:r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1295400" y="3733800"/>
            <a:ext cx="1068388" cy="382588"/>
            <a:chOff x="816" y="2352"/>
            <a:chExt cx="673" cy="241"/>
          </a:xfrm>
        </p:grpSpPr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672" y="240"/>
                </a:cxn>
                <a:cxn ang="0">
                  <a:pos x="672" y="0"/>
                </a:cxn>
                <a:cxn ang="0">
                  <a:pos x="0" y="0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5</a:t>
              </a:r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1295400" y="3124200"/>
            <a:ext cx="668338" cy="382588"/>
            <a:chOff x="816" y="1968"/>
            <a:chExt cx="421" cy="241"/>
          </a:xfrm>
        </p:grpSpPr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420" y="240"/>
                </a:cxn>
                <a:cxn ang="0">
                  <a:pos x="420" y="0"/>
                </a:cxn>
                <a:cxn ang="0">
                  <a:pos x="0" y="0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3</a:t>
              </a:r>
            </a:p>
          </p:txBody>
        </p:sp>
      </p:grp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63588" y="3049588"/>
            <a:ext cx="606425" cy="176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1437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An optimum solution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016375"/>
            <a:ext cx="8574088" cy="2116138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This solution is clearly optimal (why?)</a:t>
            </a:r>
          </a:p>
          <a:p>
            <a:r>
              <a:rPr lang="en-US" sz="2400"/>
              <a:t>Clearly, there are other optimal solutions (why?)</a:t>
            </a:r>
          </a:p>
          <a:p>
            <a:r>
              <a:rPr lang="en-US" sz="2400"/>
              <a:t>How do we find such a solution?</a:t>
            </a:r>
          </a:p>
          <a:p>
            <a:pPr lvl="1"/>
            <a:r>
              <a:rPr lang="en-US" sz="2000"/>
              <a:t>One way: Try all possible assignments of jobs to processors</a:t>
            </a:r>
          </a:p>
          <a:p>
            <a:pPr lvl="1"/>
            <a:r>
              <a:rPr lang="en-US" sz="2000"/>
              <a:t>Unfortunately, this approach can take exponential time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528638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Better solutions do exist:</a:t>
            </a:r>
          </a:p>
        </p:txBody>
      </p:sp>
      <p:grpSp>
        <p:nvGrpSpPr>
          <p:cNvPr id="16419" name="Group 35"/>
          <p:cNvGrpSpPr>
            <a:grpSpLocks/>
          </p:cNvGrpSpPr>
          <p:nvPr/>
        </p:nvGrpSpPr>
        <p:grpSpPr bwMode="auto">
          <a:xfrm>
            <a:off x="763588" y="2135188"/>
            <a:ext cx="7132637" cy="1768475"/>
            <a:chOff x="481" y="1345"/>
            <a:chExt cx="4493" cy="1114"/>
          </a:xfrm>
        </p:grpSpPr>
        <p:grpSp>
          <p:nvGrpSpPr>
            <p:cNvPr id="16393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2448" y="240"/>
                  </a:cxn>
                  <a:cxn ang="0">
                    <a:pos x="2448" y="0"/>
                  </a:cxn>
                  <a:cxn ang="0">
                    <a:pos x="0" y="0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20</a:t>
                </a:r>
              </a:p>
            </p:txBody>
          </p:sp>
        </p:grpSp>
        <p:grpSp>
          <p:nvGrpSpPr>
            <p:cNvPr id="16396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6394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2184" y="240"/>
                  </a:cxn>
                  <a:cxn ang="0">
                    <a:pos x="2184" y="0"/>
                  </a:cxn>
                  <a:cxn ang="0">
                    <a:pos x="0" y="0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18</a:t>
                </a:r>
              </a:p>
            </p:txBody>
          </p:sp>
        </p:grpSp>
        <p:grpSp>
          <p:nvGrpSpPr>
            <p:cNvPr id="16399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6397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806" y="240"/>
                  </a:cxn>
                  <a:cxn ang="0">
                    <a:pos x="1806" y="0"/>
                  </a:cxn>
                  <a:cxn ang="0">
                    <a:pos x="0" y="0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15</a:t>
                </a:r>
              </a:p>
            </p:txBody>
          </p:sp>
        </p:grpSp>
        <p:grpSp>
          <p:nvGrpSpPr>
            <p:cNvPr id="16402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6400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722" y="240"/>
                  </a:cxn>
                  <a:cxn ang="0">
                    <a:pos x="1722" y="0"/>
                  </a:cxn>
                  <a:cxn ang="0">
                    <a:pos x="0" y="0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14</a:t>
                </a:r>
              </a:p>
            </p:txBody>
          </p:sp>
        </p:grpSp>
        <p:grpSp>
          <p:nvGrpSpPr>
            <p:cNvPr id="16405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6403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344" y="240"/>
                  </a:cxn>
                  <a:cxn ang="0">
                    <a:pos x="1344" y="0"/>
                  </a:cxn>
                  <a:cxn ang="0">
                    <a:pos x="0" y="0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11</a:t>
                </a:r>
              </a:p>
            </p:txBody>
          </p:sp>
        </p:grpSp>
        <p:grpSp>
          <p:nvGrpSpPr>
            <p:cNvPr id="16408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6406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218" y="240"/>
                  </a:cxn>
                  <a:cxn ang="0">
                    <a:pos x="1218" y="0"/>
                  </a:cxn>
                  <a:cxn ang="0">
                    <a:pos x="0" y="0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10</a:t>
                </a:r>
              </a:p>
            </p:txBody>
          </p:sp>
        </p:grpSp>
        <p:grpSp>
          <p:nvGrpSpPr>
            <p:cNvPr id="16411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6409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756" y="240"/>
                  </a:cxn>
                  <a:cxn ang="0">
                    <a:pos x="756" y="0"/>
                  </a:cxn>
                  <a:cxn ang="0">
                    <a:pos x="0" y="0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6</a:t>
                </a:r>
              </a:p>
            </p:txBody>
          </p:sp>
        </p:grpSp>
        <p:grpSp>
          <p:nvGrpSpPr>
            <p:cNvPr id="16414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6412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672" y="240"/>
                  </a:cxn>
                  <a:cxn ang="0">
                    <a:pos x="672" y="0"/>
                  </a:cxn>
                  <a:cxn ang="0">
                    <a:pos x="0" y="0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5</a:t>
                </a:r>
              </a:p>
            </p:txBody>
          </p:sp>
        </p:grpSp>
        <p:grpSp>
          <p:nvGrpSpPr>
            <p:cNvPr id="16417" name="Group 33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6415" name="Freeform 31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420" y="240"/>
                  </a:cxn>
                  <a:cxn ang="0">
                    <a:pos x="420" y="0"/>
                  </a:cxn>
                  <a:cxn ang="0">
                    <a:pos x="0" y="0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3</a:t>
                </a:r>
              </a:p>
            </p:txBody>
          </p:sp>
        </p:grpSp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481" y="1345"/>
              <a:ext cx="382" cy="11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P1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P2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P3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 autoUpdateAnimBg="0"/>
      <p:bldP spid="16390" grpId="0" build="p" bldLvl="4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Huffman encoding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057275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The Huffman encoding algorithm is a greedy algorithm</a:t>
            </a:r>
          </a:p>
          <a:p>
            <a:r>
              <a:rPr lang="en-US" sz="2400"/>
              <a:t>You always pick the two smallest numbers to combine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761038" y="2505075"/>
            <a:ext cx="3194050" cy="3627438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Average bits/char: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0.22*2 + 0.12*3 +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0.24*2 + 0.06*4 +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0.27*2 + 0.09*4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= 2.42</a:t>
            </a:r>
          </a:p>
          <a:p>
            <a:r>
              <a:rPr lang="en-US" sz="2400"/>
              <a:t>The Huffman algorithm finds an optimal solution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34988" y="5411788"/>
            <a:ext cx="31972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22</a:t>
            </a:r>
            <a:r>
              <a:rPr lang="en-US">
                <a:solidFill>
                  <a:srgbClr val="FFFF7D"/>
                </a:solidFill>
                <a:latin typeface="Trebuchet MS" pitchFamily="34" charset="0"/>
              </a:rPr>
              <a:t> 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12</a:t>
            </a:r>
            <a:r>
              <a:rPr lang="en-US">
                <a:solidFill>
                  <a:srgbClr val="FFFF7D"/>
                </a:solidFill>
                <a:latin typeface="Trebuchet MS" pitchFamily="34" charset="0"/>
              </a:rPr>
              <a:t>  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24</a:t>
            </a:r>
            <a:r>
              <a:rPr lang="en-US">
                <a:solidFill>
                  <a:srgbClr val="FFFF7D"/>
                </a:solidFill>
                <a:latin typeface="Trebuchet MS" pitchFamily="34" charset="0"/>
              </a:rPr>
              <a:t>  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6</a:t>
            </a:r>
            <a:r>
              <a:rPr lang="en-US">
                <a:solidFill>
                  <a:srgbClr val="FFFF7D"/>
                </a:solidFill>
                <a:latin typeface="Trebuchet MS" pitchFamily="34" charset="0"/>
              </a:rPr>
              <a:t>  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27</a:t>
            </a:r>
            <a:r>
              <a:rPr lang="en-US">
                <a:solidFill>
                  <a:srgbClr val="FFFF7D"/>
                </a:solidFill>
                <a:latin typeface="Trebuchet MS" pitchFamily="34" charset="0"/>
              </a:rPr>
              <a:t>  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9</a:t>
            </a:r>
            <a:r>
              <a:rPr lang="en-US">
                <a:solidFill>
                  <a:srgbClr val="FFFF7D"/>
                </a:solidFill>
                <a:latin typeface="Trebuchet MS" pitchFamily="34" charset="0"/>
              </a:rPr>
              <a:t/>
            </a:r>
            <a:br>
              <a:rPr lang="en-US">
                <a:solidFill>
                  <a:srgbClr val="FFFF7D"/>
                </a:solidFill>
                <a:latin typeface="Trebuchet MS" pitchFamily="34" charset="0"/>
              </a:rPr>
            </a:br>
            <a:r>
              <a:rPr lang="en-US">
                <a:solidFill>
                  <a:srgbClr val="FFFF7D"/>
                </a:solidFill>
                <a:latin typeface="Trebuchet MS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A    B    C   D    E    F</a:t>
            </a:r>
          </a:p>
        </p:txBody>
      </p:sp>
      <p:grpSp>
        <p:nvGrpSpPr>
          <p:cNvPr id="18461" name="Group 29"/>
          <p:cNvGrpSpPr>
            <a:grpSpLocks/>
          </p:cNvGrpSpPr>
          <p:nvPr/>
        </p:nvGrpSpPr>
        <p:grpSpPr bwMode="auto">
          <a:xfrm>
            <a:off x="2439988" y="4573588"/>
            <a:ext cx="990600" cy="839787"/>
            <a:chOff x="1537" y="2881"/>
            <a:chExt cx="624" cy="52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1681" y="2881"/>
              <a:ext cx="43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15</a:t>
              </a: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V="1">
              <a:off x="1537" y="3169"/>
              <a:ext cx="239" cy="24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1873" y="3169"/>
              <a:ext cx="288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2" name="Group 30"/>
          <p:cNvGrpSpPr>
            <a:grpSpLocks/>
          </p:cNvGrpSpPr>
          <p:nvPr/>
        </p:nvGrpSpPr>
        <p:grpSpPr bwMode="auto">
          <a:xfrm>
            <a:off x="1373188" y="3887788"/>
            <a:ext cx="1446212" cy="1522412"/>
            <a:chOff x="865" y="2449"/>
            <a:chExt cx="911" cy="959"/>
          </a:xfrm>
        </p:grpSpPr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297" y="2449"/>
              <a:ext cx="33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27</a:t>
              </a:r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V="1">
              <a:off x="865" y="2737"/>
              <a:ext cx="575" cy="6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1537" y="2737"/>
              <a:ext cx="239" cy="19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3" name="Group 31"/>
          <p:cNvGrpSpPr>
            <a:grpSpLocks/>
          </p:cNvGrpSpPr>
          <p:nvPr/>
        </p:nvGrpSpPr>
        <p:grpSpPr bwMode="auto">
          <a:xfrm>
            <a:off x="839788" y="4573588"/>
            <a:ext cx="912812" cy="836612"/>
            <a:chOff x="529" y="2881"/>
            <a:chExt cx="575" cy="527"/>
          </a:xfrm>
        </p:grpSpPr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673" y="2881"/>
              <a:ext cx="43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46</a:t>
              </a:r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 flipV="1">
              <a:off x="529" y="3169"/>
              <a:ext cx="239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865" y="3169"/>
              <a:ext cx="239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4" name="Group 32"/>
          <p:cNvGrpSpPr>
            <a:grpSpLocks/>
          </p:cNvGrpSpPr>
          <p:nvPr/>
        </p:nvGrpSpPr>
        <p:grpSpPr bwMode="auto">
          <a:xfrm>
            <a:off x="2516188" y="3354388"/>
            <a:ext cx="1597025" cy="2132012"/>
            <a:chOff x="1585" y="2113"/>
            <a:chExt cx="1006" cy="1343"/>
          </a:xfrm>
        </p:grpSpPr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2209" y="2113"/>
              <a:ext cx="38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54</a:t>
              </a:r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 flipV="1">
              <a:off x="1873" y="2353"/>
              <a:ext cx="527" cy="110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 flipV="1">
              <a:off x="1585" y="2353"/>
              <a:ext cx="719" cy="1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5" name="Group 33"/>
          <p:cNvGrpSpPr>
            <a:grpSpLocks/>
          </p:cNvGrpSpPr>
          <p:nvPr/>
        </p:nvGrpSpPr>
        <p:grpSpPr bwMode="auto">
          <a:xfrm>
            <a:off x="1373188" y="2744788"/>
            <a:ext cx="2208212" cy="1827212"/>
            <a:chOff x="865" y="1729"/>
            <a:chExt cx="1391" cy="1151"/>
          </a:xfrm>
        </p:grpSpPr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1393" y="1729"/>
              <a:ext cx="47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100</a:t>
              </a: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 flipV="1">
              <a:off x="865" y="2017"/>
              <a:ext cx="719" cy="8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 flipH="1" flipV="1">
              <a:off x="1681" y="2017"/>
              <a:ext cx="575" cy="1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4176713" y="3795713"/>
            <a:ext cx="1323975" cy="227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  <a:latin typeface="Trebuchet MS" pitchFamily="34" charset="0"/>
              </a:rPr>
              <a:t>A=00</a:t>
            </a:r>
            <a:br>
              <a:rPr lang="en-US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1"/>
                </a:solidFill>
                <a:latin typeface="Trebuchet MS" pitchFamily="34" charset="0"/>
              </a:rPr>
              <a:t>B=100</a:t>
            </a:r>
            <a:br>
              <a:rPr lang="en-US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1"/>
                </a:solidFill>
                <a:latin typeface="Trebuchet MS" pitchFamily="34" charset="0"/>
              </a:rPr>
              <a:t>C=01</a:t>
            </a:r>
            <a:br>
              <a:rPr lang="en-US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1"/>
                </a:solidFill>
                <a:latin typeface="Trebuchet MS" pitchFamily="34" charset="0"/>
              </a:rPr>
              <a:t>D=1010</a:t>
            </a:r>
            <a:br>
              <a:rPr lang="en-US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1"/>
                </a:solidFill>
                <a:latin typeface="Trebuchet MS" pitchFamily="34" charset="0"/>
              </a:rPr>
              <a:t>E=11</a:t>
            </a:r>
            <a:br>
              <a:rPr lang="en-US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1"/>
                </a:solidFill>
                <a:latin typeface="Trebuchet MS" pitchFamily="34" charset="0"/>
              </a:rPr>
              <a:t>F=1011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5" autoUpdateAnimBg="0"/>
      <p:bldP spid="18438" grpId="0" build="p" bldLvl="4" autoUpdateAnimBg="0"/>
      <p:bldP spid="18439" grpId="0" autoUpdateAnimBg="0"/>
      <p:bldP spid="18455" grpId="0" autoUpdateAnimBg="0"/>
    </p:bldLst>
  </p:timing>
</p:sld>
</file>

<file path=ppt/theme/theme1.xml><?xml version="1.0" encoding="utf-8"?>
<a:theme xmlns:a="http://schemas.openxmlformats.org/drawingml/2006/main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duke6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duke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214</TotalTime>
  <Words>1250</Words>
  <PresentationFormat>On-screen Show (4:3)</PresentationFormat>
  <Paragraphs>208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Times New Roman</vt:lpstr>
      <vt:lpstr>Arial</vt:lpstr>
      <vt:lpstr>Wingdings</vt:lpstr>
      <vt:lpstr>Geneva</vt:lpstr>
      <vt:lpstr>Trebuchet MS</vt:lpstr>
      <vt:lpstr>Times</vt:lpstr>
      <vt:lpstr>duke6</vt:lpstr>
      <vt:lpstr>Greedy Algorithms</vt:lpstr>
      <vt:lpstr>A short list of categories</vt:lpstr>
      <vt:lpstr>Optimization problems</vt:lpstr>
      <vt:lpstr>Example: Counting money</vt:lpstr>
      <vt:lpstr>A failure of the greedy algorithm</vt:lpstr>
      <vt:lpstr>A scheduling problem</vt:lpstr>
      <vt:lpstr>Another approach</vt:lpstr>
      <vt:lpstr>An optimum solution</vt:lpstr>
      <vt:lpstr>Huffman encoding</vt:lpstr>
      <vt:lpstr>Analysis</vt:lpstr>
      <vt:lpstr>Activity-Selection Problem</vt:lpstr>
      <vt:lpstr>Activity-selection Problem</vt:lpstr>
      <vt:lpstr>Optimal Substructure</vt:lpstr>
      <vt:lpstr>Greedy Choice Property</vt:lpstr>
      <vt:lpstr>Greedy-choice Property</vt:lpstr>
      <vt:lpstr>Recursive Algorithm</vt:lpstr>
      <vt:lpstr>Typical Steps</vt:lpstr>
      <vt:lpstr>Activity Selection: A Greedy Algorithm </vt:lpstr>
      <vt:lpstr>Slide 19</vt:lpstr>
      <vt:lpstr>Elements of Greedy Algorithms</vt:lpstr>
      <vt:lpstr>Collecting coins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MAOWA</dc:creator>
  <cp:lastModifiedBy>Jannatul</cp:lastModifiedBy>
  <cp:revision>17</cp:revision>
  <dcterms:modified xsi:type="dcterms:W3CDTF">2016-10-16T04:51:39Z</dcterms:modified>
</cp:coreProperties>
</file>