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4" r:id="rId3"/>
    <p:sldId id="265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1466-F250-4016-816E-2460B99E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C97F4-5E3F-4C51-B3B2-D4FA503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17528-DF0F-4F7F-9D5D-CCDCDC75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63EA-8ADC-44A5-A43F-8B7E8D19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E298-472D-40C7-9F9E-AE4B3588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87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C4B-E5EC-4A81-850F-AE75AEA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4CD7E-D533-44B3-A631-6C86E9156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FD5C-2A47-4BFD-884F-2858B020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54F2-98A1-4016-BC36-392A11A5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88942-0160-41B0-A950-BCB8CD0D3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C850E-2702-4E6A-A8CE-3189A558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6C916-09FA-40AD-92DB-7FA6BB19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BCCA-2CC6-4A06-8F87-E86A8DB3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225F-437A-434E-8460-4EDD39F1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B584-D722-45B4-AF64-D5411F04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5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B22-4D24-45E2-B0EF-42EE7C13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8009-32B4-4CE5-8E93-1445D90D5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414C-E7E8-4399-8575-C03ED211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C6AB-C0AE-496F-94B4-B19EC134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E5F65-4A42-4E98-AB1C-4B293958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1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44B8-56F0-40B1-A623-C08C111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F45FB-5AAE-4603-80E2-AF115257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8973-5AE6-41AC-A50F-B6BB73B7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9B9A-144B-4BDF-9AAF-3DA9B0D87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194E0-5A6E-4121-899E-E6225EA6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64EE-1AB5-43B7-ABAB-D3F4FDC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DFD9-3799-4411-ABE1-776E0896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96E67-E1CD-4A63-847D-B1455B2AA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10F4-2CFA-4AF3-A508-FE26893B4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13277-AD63-424D-B0F1-861C54D8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E756E-A8B6-4168-B4AD-E6ADD656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A581-B64A-4CC7-80BC-25011B539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C154-8258-466F-B0F1-D04E2EF82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95E7-6A92-4ED8-BE32-B5C5D3D4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B1B53-3B8F-4336-84F8-B2E87A79B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F444E-CB82-41E9-803E-F38F5BAC6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A480A-93E6-43AC-BECC-8CDF9DF6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458E6-CC6A-4DDB-A5DB-2FAEAD2D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78400-5AD7-4605-AEB4-0D35AF2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388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DE6B-D171-4F19-B22E-D91B8053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F73A3-AD11-46D8-9825-B509651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0F5E8-F48B-460E-BDA3-473F0C0F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1593-85D0-43E5-AB89-866A0423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6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46B8B-5EF6-4BA7-B352-D571B2B2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7F76C-2900-44B3-BAF2-658043D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9992C-337B-4A62-85A9-0EA2A512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3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6A1C-EF82-4FB6-ACF3-1D9CCB82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7DEFC-4BA2-435A-B7F3-6F66C406C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A1F4-D1BC-4E06-9958-81631259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5170F-8DA3-49A5-846B-9A85CF70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7DD5C-3862-4A8F-9D45-5EF185BD4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0B03-9225-46C2-91F2-175452B6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04E6-59AE-48E5-90F7-E9BE6C7D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9A162-89BB-473F-98B3-1B5A0930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BA16C-4E30-4595-A58B-B482EE5AD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CBA05-6720-4359-9A36-EC90C8FA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E0AA-659F-40B1-8D2B-7F756A98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1B73-6C1A-4D35-9434-BAFA561B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20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F19A9-7252-4F97-A747-20C33CE9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FB64-28A3-4202-AD21-5EDBE046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07AA-7D95-480C-AB1B-4C2D4BAFA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102B1-7B80-4918-A8D6-F0BB98B42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0D287-2207-4B37-B4E2-82218B8B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63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1295400"/>
                <a:ext cx="8638603" cy="1173162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18.5: Path dependent work done in terms of p-V diagram:</a:t>
                </a:r>
                <a:br>
                  <a:rPr lang="en-US" sz="2400" b="1" u="sng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Work done is always </a:t>
                </a: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area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under the p-V curve: </a:t>
                </a:r>
                <a:b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000" i="1" dirty="0">
                    <a:solidFill>
                      <a:srgbClr val="FF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W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m:t>i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i="1" baseline="-25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rPr>
                          <m:t>f</m:t>
                        </m:r>
                      </m:sup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𝑑𝑉</m:t>
                        </m:r>
                      </m:e>
                    </m:nary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p(</a:t>
                </a:r>
                <a:r>
                  <a:rPr lang="en-US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V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=</a:t>
                </a:r>
                <a:r>
                  <a:rPr lang="en-US" sz="20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p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b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amount of work depends on path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1295400"/>
                <a:ext cx="8638603" cy="1173162"/>
              </a:xfrm>
              <a:blipFill>
                <a:blip r:embed="rId2"/>
                <a:stretch>
                  <a:fillRect l="-1059" t="-21354"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2" y="2650588"/>
            <a:ext cx="8707636" cy="41910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7318D7-B19E-4261-89D9-9BD51D099B51}"/>
              </a:ext>
            </a:extLst>
          </p:cNvPr>
          <p:cNvSpPr>
            <a:spLocks noGrp="1"/>
          </p:cNvSpPr>
          <p:nvPr/>
        </p:nvSpPr>
        <p:spPr>
          <a:xfrm>
            <a:off x="572672" y="28135"/>
            <a:ext cx="8383626" cy="960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  <a:b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Chapter 18: Temperature, heat and the first law of  thermodynamics</a:t>
            </a:r>
            <a:endParaRPr lang="en-US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67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0" y="609600"/>
            <a:ext cx="8553819" cy="5181600"/>
          </a:xfrm>
        </p:spPr>
      </p:pic>
    </p:spTree>
    <p:extLst>
      <p:ext uri="{BB962C8B-B14F-4D97-AF65-F5344CB8AC3E}">
        <p14:creationId xmlns:p14="http://schemas.microsoft.com/office/powerpoint/2010/main" val="16743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924800" cy="4572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18.5: The First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642425"/>
                <a:ext cx="8648700" cy="6096000"/>
              </a:xfrm>
            </p:spPr>
            <p:txBody>
              <a:bodyPr>
                <a:normAutofit fontScale="47500" lnSpcReduction="20000"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When a system changes from a given initial state to a given final state, both the work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the heat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 depend on the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nature of the process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but the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quantity Q - W is the same for all processes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. It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depends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on the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initial and final states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does not depend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at all on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the system gets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from one to the other. All other combinations of </a:t>
                </a:r>
                <a:r>
                  <a:rPr lang="en-US" sz="42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and W, including Q alone, W alone, Q +W, and Q - 2W, are path dependent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; only the </a:t>
                </a:r>
                <a:r>
                  <a:rPr lang="en-US" sz="4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quantity Q - W is not.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quantity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 - W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must represent a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change in some intrinsic property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system. We call this property the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internal energy </a:t>
                </a:r>
                <a:r>
                  <a:rPr lang="en-US" sz="42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US" sz="4200" baseline="-25000" dirty="0" err="1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we write</a:t>
                </a:r>
                <a:r>
                  <a:rPr lang="en-US" sz="4200" dirty="0"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4200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∆</m:t>
                    </m:r>
                    <m:sSub>
                      <m:sSubPr>
                        <m:ctrlPr>
                          <a:rPr lang="en-US" sz="4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4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42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𝑖𝑛𝑡</m:t>
                        </m:r>
                        <m:r>
                          <a:rPr lang="en-US" sz="42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42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4200" b="0" i="0" dirty="0" smtClean="0">
                        <a:solidFill>
                          <a:srgbClr val="7030A0"/>
                        </a:solidFill>
                        <a:latin typeface="Cambria Math"/>
                      </a:rPr>
                      <m:t>  −</m:t>
                    </m:r>
                  </m:oMath>
                </a14:m>
                <a:r>
                  <a:rPr lang="en-US" sz="4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4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𝑖𝑛𝑡</m:t>
                        </m:r>
                        <m:r>
                          <a:rPr lang="en-US" sz="4200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4200" b="0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= Q - W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equation known as the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first law of thermodynamics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thermodynamic system undergoes only a </a:t>
                </a:r>
                <a:r>
                  <a:rPr lang="en-US" sz="4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differential change</a:t>
                </a:r>
                <a:r>
                  <a:rPr lang="en-US" sz="4200" dirty="0">
                    <a:latin typeface="Arial" panose="020B0604020202020204" pitchFamily="34" charset="0"/>
                    <a:cs typeface="Arial" panose="020B0604020202020204" pitchFamily="34" charset="0"/>
                  </a:rPr>
                  <a:t>, we can write the first law as                 </a:t>
                </a:r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rgbClr val="7030A0"/>
                        </a:solidFill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4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42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sz="4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42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dQ</a:t>
                </a:r>
                <a:r>
                  <a:rPr lang="en-US" sz="42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en-US" sz="4200" dirty="0" err="1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dW</a:t>
                </a:r>
                <a:endParaRPr lang="en-US" sz="4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642425"/>
                <a:ext cx="8648700" cy="6096000"/>
              </a:xfrm>
              <a:blipFill>
                <a:blip r:embed="rId2"/>
                <a:stretch>
                  <a:fillRect l="-776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23158-0A61-4AAC-A4A0-E2C175B5469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70848"/>
            <a:ext cx="4503738" cy="3657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4FE190-AFF1-4FD8-A8C6-CA7170673C9A}"/>
              </a:ext>
            </a:extLst>
          </p:cNvPr>
          <p:cNvSpPr/>
          <p:nvPr/>
        </p:nvSpPr>
        <p:spPr>
          <a:xfrm>
            <a:off x="152400" y="382172"/>
            <a:ext cx="8382000" cy="2188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43. In Fig., a gas sample expands from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to 4.0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while its pressure decreases from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to p</a:t>
            </a:r>
            <a:r>
              <a:rPr lang="en-US" sz="2400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/4.0. If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V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= 1.0 m</a:t>
            </a:r>
            <a:r>
              <a:rPr lang="en-US" sz="2400" baseline="30000" dirty="0">
                <a:solidFill>
                  <a:srgbClr val="7030A0"/>
                </a:solidFill>
                <a:latin typeface="Arial" panose="020B0604020202020204" pitchFamily="34" charset="0"/>
              </a:rPr>
              <a:t>3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7030A0"/>
                </a:solidFill>
                <a:latin typeface="Arial" panose="020B0604020202020204" pitchFamily="34" charset="0"/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</a:rPr>
              <a:t> = 40 Pa, how much work is done by the gas if its pressure changes with volume via (a) path A, (b) path B, and (c) path C?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Solution of 43</a:t>
                </a:r>
              </a:p>
              <a:p>
                <a:pPr marL="0" indent="0">
                  <a:buNone/>
                </a:pPr>
                <a:r>
                  <a:rPr lang="en-US" sz="2400" dirty="0"/>
                  <a:t>The volume increases through the three paths , so the work done by the gas is always positive.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 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𝑑𝑊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𝑉𝑓</m:t>
                        </m:r>
                      </m:sup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𝑑𝑉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= Area under the curve of p-V </a:t>
                </a:r>
              </a:p>
              <a:p>
                <a:pPr marL="0" indent="0">
                  <a:buNone/>
                </a:pPr>
                <a:r>
                  <a:rPr lang="en-US" sz="2400" dirty="0"/>
                  <a:t>(a) W</a:t>
                </a:r>
                <a:r>
                  <a:rPr lang="en-US" sz="2400" baseline="-25000" dirty="0"/>
                  <a:t>A</a:t>
                </a:r>
                <a:r>
                  <a:rPr lang="en-US" sz="2400" dirty="0"/>
                  <a:t> = W</a:t>
                </a:r>
                <a:r>
                  <a:rPr lang="en-US" sz="2400" baseline="-25000" dirty="0"/>
                  <a:t>A1 </a:t>
                </a:r>
                <a:r>
                  <a:rPr lang="en-US" sz="2400" dirty="0"/>
                  <a:t>+ W</a:t>
                </a:r>
                <a:r>
                  <a:rPr lang="en-US" sz="2400" baseline="-25000" dirty="0"/>
                  <a:t>A2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A1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40 (4-1)  = +120 J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(constant pressure)</a:t>
                </a: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aseline="-25000" dirty="0">
                    <a:solidFill>
                      <a:prstClr val="black"/>
                    </a:solidFill>
                  </a:rPr>
                  <a:t>   </a:t>
                </a: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A2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0   (constant volume)</a:t>
                </a:r>
              </a:p>
              <a:p>
                <a:pPr marL="0" indent="0">
                  <a:buNone/>
                </a:pPr>
                <a:endParaRPr lang="en-US" sz="2400" baseline="-250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W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A </a:t>
                </a:r>
                <a:r>
                  <a:rPr lang="en-US" sz="2400" dirty="0">
                    <a:solidFill>
                      <a:prstClr val="black"/>
                    </a:solidFill>
                  </a:rPr>
                  <a:t>=  120 +0  = +120 J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or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[W = p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∆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V = p(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V</a:t>
                </a:r>
                <a:r>
                  <a:rPr lang="en-US" sz="2400" baseline="-25000" dirty="0" err="1">
                    <a:solidFill>
                      <a:srgbClr val="FF0000"/>
                    </a:solidFill>
                  </a:rPr>
                  <a:t>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– V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2400" dirty="0">
                    <a:solidFill>
                      <a:srgbClr val="FF0000"/>
                    </a:solidFill>
                  </a:rPr>
                  <a:t>)= (40-0)(4-1)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W=40(3) = +120 J]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474" y="190500"/>
                <a:ext cx="8724363" cy="6477000"/>
              </a:xfrm>
              <a:blipFill>
                <a:blip r:embed="rId2"/>
                <a:stretch>
                  <a:fillRect l="-1118" t="-122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s://d2nchlq0f2u6vy.cloudfront.net/14/11/25/b7c859daddfc8db0620fc50c23e056d6/481d2bca0a946fd854a3beb2eff3c894/image_sca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15236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40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7650" y="342900"/>
            <a:ext cx="86487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(b) The work done by the gas is the area</a:t>
            </a:r>
          </a:p>
          <a:p>
            <a:pPr marL="0" indent="0">
              <a:buNone/>
            </a:pPr>
            <a:r>
              <a:rPr lang="en-US" sz="2400" dirty="0"/>
              <a:t> under the curve  (yellow line)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B</a:t>
            </a:r>
            <a:r>
              <a:rPr lang="en-US" sz="2400" dirty="0"/>
              <a:t>=  ½ ×(4 - 1)(40 -10)  + (4 -1)(10 - 0)</a:t>
            </a:r>
          </a:p>
          <a:p>
            <a:pPr marL="0" indent="0">
              <a:buNone/>
            </a:pPr>
            <a:r>
              <a:rPr lang="en-US" sz="2400" dirty="0"/>
              <a:t>      = (45 + 30) J</a:t>
            </a:r>
          </a:p>
          <a:p>
            <a:pPr marL="0" indent="0">
              <a:buNone/>
            </a:pPr>
            <a:r>
              <a:rPr lang="en-US" sz="2400" dirty="0"/>
              <a:t>       = +75  J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(c) W</a:t>
            </a:r>
            <a:r>
              <a:rPr lang="en-US" sz="2400" baseline="-25000" dirty="0"/>
              <a:t>C</a:t>
            </a:r>
            <a:r>
              <a:rPr lang="en-US" sz="2400" dirty="0"/>
              <a:t>= W</a:t>
            </a:r>
            <a:r>
              <a:rPr lang="en-US" sz="2400" baseline="-25000" dirty="0"/>
              <a:t>C1 </a:t>
            </a:r>
            <a:r>
              <a:rPr lang="en-US" sz="2400" dirty="0"/>
              <a:t>+ W</a:t>
            </a:r>
            <a:r>
              <a:rPr lang="en-US" sz="2400" baseline="-25000" dirty="0"/>
              <a:t>C2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C1 </a:t>
            </a:r>
            <a:r>
              <a:rPr lang="en-US" sz="2400" dirty="0"/>
              <a:t>= 0 (constant volume)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C2 </a:t>
            </a:r>
            <a:r>
              <a:rPr lang="en-US" sz="2400" dirty="0"/>
              <a:t>= (4-1)(10-0) = 30 J</a:t>
            </a:r>
          </a:p>
          <a:p>
            <a:pPr marL="0" indent="0">
              <a:buNone/>
            </a:pPr>
            <a:r>
              <a:rPr lang="en-US" sz="2400" dirty="0"/>
              <a:t>W</a:t>
            </a:r>
            <a:r>
              <a:rPr lang="en-US" sz="2400" baseline="-25000" dirty="0"/>
              <a:t>C </a:t>
            </a:r>
            <a:r>
              <a:rPr lang="en-US" sz="2400" dirty="0"/>
              <a:t>=  0 + 30  = +30 J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-76199"/>
            <a:ext cx="3581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3234631"/>
            <a:ext cx="3810000" cy="33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1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290EB7-994A-4D3D-A8E0-7B0FA7E2C65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743200"/>
            <a:ext cx="3684905" cy="3429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4C22F2-E5CD-45EA-AEA8-F78FDB06B34E}"/>
              </a:ext>
            </a:extLst>
          </p:cNvPr>
          <p:cNvSpPr/>
          <p:nvPr/>
        </p:nvSpPr>
        <p:spPr>
          <a:xfrm>
            <a:off x="304800" y="533400"/>
            <a:ext cx="8077200" cy="1756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45. A gas within a closed chamber undergoes the cycle shown in the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p-V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diagram of Fig. The horizontal scale is set by </a:t>
            </a:r>
            <a:r>
              <a:rPr lang="en-US" sz="24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V</a:t>
            </a:r>
            <a:r>
              <a:rPr lang="en-US" sz="2400" i="1" baseline="-25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4.0 m</a:t>
            </a:r>
            <a:r>
              <a:rPr lang="en-US" sz="2400" baseline="300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Calculate the net energy added to the system as heat during one complete cycle.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8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"/>
            <a:ext cx="8458200" cy="66294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Solution: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Since for a closed cycle,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baseline="-25000" dirty="0" err="1">
                <a:solidFill>
                  <a:prstClr val="black"/>
                </a:solidFill>
              </a:rPr>
              <a:t>int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= E - E = 0  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1</a:t>
            </a:r>
            <a:r>
              <a:rPr lang="en-US" sz="2400" baseline="30000" dirty="0">
                <a:solidFill>
                  <a:prstClr val="black"/>
                </a:solidFill>
              </a:rPr>
              <a:t>st</a:t>
            </a:r>
            <a:r>
              <a:rPr lang="en-US" sz="2400" dirty="0">
                <a:solidFill>
                  <a:prstClr val="black"/>
                </a:solidFill>
              </a:rPr>
              <a:t> law of thermodynamics, </a:t>
            </a:r>
            <a:r>
              <a:rPr lang="el-GR" sz="2400" dirty="0">
                <a:solidFill>
                  <a:prstClr val="black"/>
                </a:solidFill>
              </a:rPr>
              <a:t>Δ</a:t>
            </a:r>
            <a:r>
              <a:rPr lang="en-US" sz="2400" dirty="0" err="1">
                <a:solidFill>
                  <a:prstClr val="black"/>
                </a:solidFill>
              </a:rPr>
              <a:t>E</a:t>
            </a:r>
            <a:r>
              <a:rPr lang="en-US" sz="2400" baseline="-25000" dirty="0" err="1">
                <a:solidFill>
                  <a:prstClr val="black"/>
                </a:solidFill>
              </a:rPr>
              <a:t>int</a:t>
            </a:r>
            <a:r>
              <a:rPr lang="en-US" sz="2400" dirty="0">
                <a:solidFill>
                  <a:prstClr val="black"/>
                </a:solidFill>
              </a:rPr>
              <a:t> = Q - W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0  = Q - W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                                                      </a:t>
            </a:r>
            <a:r>
              <a:rPr lang="en-US" sz="2400" dirty="0">
                <a:solidFill>
                  <a:srgbClr val="FF0000"/>
                </a:solidFill>
              </a:rPr>
              <a:t>Q = W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 work done in a complete cycle is given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by the area inside the loop (triangle)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</a:t>
            </a:r>
            <a:r>
              <a:rPr lang="en-US" sz="2400" baseline="-25000" dirty="0">
                <a:solidFill>
                  <a:srgbClr val="0070C0"/>
                </a:solidFill>
              </a:rPr>
              <a:t>net</a:t>
            </a:r>
            <a:r>
              <a:rPr lang="en-US" sz="2400" dirty="0">
                <a:solidFill>
                  <a:srgbClr val="0070C0"/>
                </a:solidFill>
              </a:rPr>
              <a:t>=  ½ × ( 4-1) (30-10)  = 30 J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Area under the curve B to C ( compression)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Is greater than the area under the curve A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to B (expansion). So the net work done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 negative.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W </a:t>
            </a:r>
            <a:r>
              <a:rPr lang="en-US" sz="2400" baseline="-25000" dirty="0">
                <a:solidFill>
                  <a:srgbClr val="0070C0"/>
                </a:solidFill>
              </a:rPr>
              <a:t>net</a:t>
            </a:r>
            <a:r>
              <a:rPr lang="en-US" sz="2400" dirty="0">
                <a:solidFill>
                  <a:srgbClr val="0070C0"/>
                </a:solidFill>
              </a:rPr>
              <a:t>= - 30 J</a:t>
            </a:r>
          </a:p>
          <a:p>
            <a:pPr marL="0" lvl="0" indent="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[or W</a:t>
            </a:r>
            <a:r>
              <a:rPr lang="en-US" sz="2400" baseline="-25000" dirty="0">
                <a:solidFill>
                  <a:srgbClr val="7030A0"/>
                </a:solidFill>
              </a:rPr>
              <a:t>net</a:t>
            </a:r>
            <a:r>
              <a:rPr lang="en-US" sz="2400" dirty="0">
                <a:solidFill>
                  <a:srgbClr val="7030A0"/>
                </a:solidFill>
              </a:rPr>
              <a:t>= ½ × (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f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- V</a:t>
            </a:r>
            <a:r>
              <a:rPr lang="en-US" sz="2400" baseline="-25000" dirty="0">
                <a:solidFill>
                  <a:srgbClr val="7030A0"/>
                </a:solidFill>
              </a:rPr>
              <a:t>i</a:t>
            </a:r>
            <a:r>
              <a:rPr lang="en-US" sz="2400" dirty="0">
                <a:solidFill>
                  <a:srgbClr val="7030A0"/>
                </a:solidFill>
              </a:rPr>
              <a:t>) (30-10) =½ × ( 1-4) (30-10)  = - 30 J]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lv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Q = W =  - 30 J</a:t>
            </a:r>
          </a:p>
          <a:p>
            <a:pPr marL="0" indent="0">
              <a:buNone/>
            </a:pPr>
            <a:r>
              <a:rPr lang="en-US" sz="2400" dirty="0"/>
              <a:t>The gas (system) loses heat.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EB1634-408E-4FDC-BA64-70C2E3BC3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946" y="533400"/>
            <a:ext cx="351868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3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26CF1-0500-4865-A123-B83ECA32CD51}"/>
</file>

<file path=customXml/itemProps2.xml><?xml version="1.0" encoding="utf-8"?>
<ds:datastoreItem xmlns:ds="http://schemas.openxmlformats.org/officeDocument/2006/customXml" ds:itemID="{FDC26B47-FE81-409B-A2B2-B23DCDC7C2B0}"/>
</file>

<file path=customXml/itemProps3.xml><?xml version="1.0" encoding="utf-8"?>
<ds:datastoreItem xmlns:ds="http://schemas.openxmlformats.org/officeDocument/2006/customXml" ds:itemID="{E9459072-0788-4A20-A88E-CB32C96FD07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</TotalTime>
  <Words>698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Office Theme</vt:lpstr>
      <vt:lpstr>18.5: Path dependent work done in terms of p-V diagram: Work done is always area under the p-V curve:  W = ∫1_"Vi" ^"Vf" ▒〖p dV〗  = p(Vf – Vi) = p∆V The amount of work depends on path.</vt:lpstr>
      <vt:lpstr>PowerPoint Presentation</vt:lpstr>
      <vt:lpstr>18.5: The First Law of Thermodynamics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Lecture-3</dc:title>
  <dc:creator>Teacher</dc:creator>
  <cp:lastModifiedBy>Dr. Md. Nurul Kabir Bhuiyan</cp:lastModifiedBy>
  <cp:revision>93</cp:revision>
  <dcterms:created xsi:type="dcterms:W3CDTF">2006-08-16T00:00:00Z</dcterms:created>
  <dcterms:modified xsi:type="dcterms:W3CDTF">2021-02-01T06:33:36Z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