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4" r:id="rId5"/>
    <p:sldMasterId id="2147483696" r:id="rId6"/>
    <p:sldMasterId id="2147483708" r:id="rId7"/>
    <p:sldMasterId id="2147483720" r:id="rId8"/>
  </p:sldMasterIdLst>
  <p:notesMasterIdLst>
    <p:notesMasterId r:id="rId25"/>
  </p:notesMasterIdLst>
  <p:sldIdLst>
    <p:sldId id="313" r:id="rId9"/>
    <p:sldId id="257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603" r:id="rId24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78BD1E-8B82-480D-9758-0B7FDF5570D5}" v="2" dt="2021-03-22T12:46:50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1"/>
    <p:restoredTop sz="94688"/>
  </p:normalViewPr>
  <p:slideViewPr>
    <p:cSldViewPr snapToGrid="0">
      <p:cViewPr varScale="1">
        <p:scale>
          <a:sx n="68" d="100"/>
          <a:sy n="68" d="100"/>
        </p:scale>
        <p:origin x="159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Rabiul Islam" userId="ae9b879b-79bd-485d-b65b-49b6287df809" providerId="ADAL" clId="{6CF4DC84-2EF5-4E7B-B929-1B5F609D5BB7}"/>
    <pc:docChg chg="modSld">
      <pc:chgData name="Md. Rabiul Islam" userId="ae9b879b-79bd-485d-b65b-49b6287df809" providerId="ADAL" clId="{6CF4DC84-2EF5-4E7B-B929-1B5F609D5BB7}" dt="2020-08-25T13:23:56.130" v="1" actId="1035"/>
      <pc:docMkLst>
        <pc:docMk/>
      </pc:docMkLst>
      <pc:sldChg chg="modSp mod">
        <pc:chgData name="Md. Rabiul Islam" userId="ae9b879b-79bd-485d-b65b-49b6287df809" providerId="ADAL" clId="{6CF4DC84-2EF5-4E7B-B929-1B5F609D5BB7}" dt="2020-08-25T13:23:56.130" v="1" actId="1035"/>
        <pc:sldMkLst>
          <pc:docMk/>
          <pc:sldMk cId="813530200" sldId="288"/>
        </pc:sldMkLst>
        <pc:picChg chg="mod">
          <ac:chgData name="Md. Rabiul Islam" userId="ae9b879b-79bd-485d-b65b-49b6287df809" providerId="ADAL" clId="{6CF4DC84-2EF5-4E7B-B929-1B5F609D5BB7}" dt="2020-08-25T13:23:56.130" v="1" actId="1035"/>
          <ac:picMkLst>
            <pc:docMk/>
            <pc:sldMk cId="813530200" sldId="288"/>
            <ac:picMk id="6" creationId="{00000000-0000-0000-0000-000000000000}"/>
          </ac:picMkLst>
        </pc:picChg>
      </pc:sldChg>
      <pc:sldChg chg="modSp mod">
        <pc:chgData name="Md. Rabiul Islam" userId="ae9b879b-79bd-485d-b65b-49b6287df809" providerId="ADAL" clId="{6CF4DC84-2EF5-4E7B-B929-1B5F609D5BB7}" dt="2020-08-18T08:05:54.519" v="0" actId="1036"/>
        <pc:sldMkLst>
          <pc:docMk/>
          <pc:sldMk cId="3596025132" sldId="298"/>
        </pc:sldMkLst>
        <pc:picChg chg="mod">
          <ac:chgData name="Md. Rabiul Islam" userId="ae9b879b-79bd-485d-b65b-49b6287df809" providerId="ADAL" clId="{6CF4DC84-2EF5-4E7B-B929-1B5F609D5BB7}" dt="2020-08-18T08:05:54.519" v="0" actId="1036"/>
          <ac:picMkLst>
            <pc:docMk/>
            <pc:sldMk cId="3596025132" sldId="298"/>
            <ac:picMk id="6" creationId="{00000000-0000-0000-0000-000000000000}"/>
          </ac:picMkLst>
        </pc:picChg>
      </pc:sldChg>
    </pc:docChg>
  </pc:docChgLst>
  <pc:docChgLst>
    <pc:chgData name="rabiul@aiub.edu" userId="ae9b879b-79bd-485d-b65b-49b6287df809" providerId="ADAL" clId="{B5975B97-6D6B-4A7B-B347-6F62788119D8}"/>
    <pc:docChg chg="modSld">
      <pc:chgData name="rabiul@aiub.edu" userId="ae9b879b-79bd-485d-b65b-49b6287df809" providerId="ADAL" clId="{B5975B97-6D6B-4A7B-B347-6F62788119D8}" dt="2020-11-29T09:08:01.198" v="0" actId="1036"/>
      <pc:docMkLst>
        <pc:docMk/>
      </pc:docMkLst>
      <pc:sldChg chg="modSp mod">
        <pc:chgData name="rabiul@aiub.edu" userId="ae9b879b-79bd-485d-b65b-49b6287df809" providerId="ADAL" clId="{B5975B97-6D6B-4A7B-B347-6F62788119D8}" dt="2020-11-29T09:08:01.198" v="0" actId="1036"/>
        <pc:sldMkLst>
          <pc:docMk/>
          <pc:sldMk cId="3596025132" sldId="298"/>
        </pc:sldMkLst>
        <pc:picChg chg="mod">
          <ac:chgData name="rabiul@aiub.edu" userId="ae9b879b-79bd-485d-b65b-49b6287df809" providerId="ADAL" clId="{B5975B97-6D6B-4A7B-B347-6F62788119D8}" dt="2020-11-29T09:08:01.198" v="0" actId="1036"/>
          <ac:picMkLst>
            <pc:docMk/>
            <pc:sldMk cId="3596025132" sldId="298"/>
            <ac:picMk id="6" creationId="{00000000-0000-0000-0000-000000000000}"/>
          </ac:picMkLst>
        </pc:picChg>
      </pc:sldChg>
    </pc:docChg>
  </pc:docChgLst>
  <pc:docChgLst>
    <pc:chgData name="Md. Rabiul Islam" userId="ae9b879b-79bd-485d-b65b-49b6287df809" providerId="ADAL" clId="{E6873E6C-6047-464F-8511-DEC87F185265}"/>
    <pc:docChg chg="modSld">
      <pc:chgData name="Md. Rabiul Islam" userId="ae9b879b-79bd-485d-b65b-49b6287df809" providerId="ADAL" clId="{E6873E6C-6047-464F-8511-DEC87F185265}" dt="2021-03-14T02:22:59.690" v="1" actId="1076"/>
      <pc:docMkLst>
        <pc:docMk/>
      </pc:docMkLst>
      <pc:sldChg chg="modSp mod">
        <pc:chgData name="Md. Rabiul Islam" userId="ae9b879b-79bd-485d-b65b-49b6287df809" providerId="ADAL" clId="{E6873E6C-6047-464F-8511-DEC87F185265}" dt="2021-03-14T02:22:59.690" v="1" actId="1076"/>
        <pc:sldMkLst>
          <pc:docMk/>
          <pc:sldMk cId="1826422241" sldId="287"/>
        </pc:sldMkLst>
        <pc:spChg chg="mod">
          <ac:chgData name="Md. Rabiul Islam" userId="ae9b879b-79bd-485d-b65b-49b6287df809" providerId="ADAL" clId="{E6873E6C-6047-464F-8511-DEC87F185265}" dt="2021-03-14T02:22:59.690" v="1" actId="1076"/>
          <ac:spMkLst>
            <pc:docMk/>
            <pc:sldMk cId="1826422241" sldId="287"/>
            <ac:spMk id="10" creationId="{00000000-0000-0000-0000-000000000000}"/>
          </ac:spMkLst>
        </pc:spChg>
        <pc:picChg chg="mod">
          <ac:chgData name="Md. Rabiul Islam" userId="ae9b879b-79bd-485d-b65b-49b6287df809" providerId="ADAL" clId="{E6873E6C-6047-464F-8511-DEC87F185265}" dt="2021-03-14T02:22:59.620" v="0" actId="1076"/>
          <ac:picMkLst>
            <pc:docMk/>
            <pc:sldMk cId="1826422241" sldId="287"/>
            <ac:picMk id="6" creationId="{00000000-0000-0000-0000-000000000000}"/>
          </ac:picMkLst>
        </pc:picChg>
      </pc:sldChg>
    </pc:docChg>
  </pc:docChgLst>
  <pc:docChgLst>
    <pc:chgData name="SHARIA TASNIM ADRITA" userId="S::20-41895-1@student.aiub.edu::898a981b-d394-4dbb-8f59-25ea15c17f15" providerId="AD" clId="Web-{2678BD1E-8B82-480D-9758-0B7FDF5570D5}"/>
    <pc:docChg chg="modSld">
      <pc:chgData name="SHARIA TASNIM ADRITA" userId="S::20-41895-1@student.aiub.edu::898a981b-d394-4dbb-8f59-25ea15c17f15" providerId="AD" clId="Web-{2678BD1E-8B82-480D-9758-0B7FDF5570D5}" dt="2021-03-22T12:46:50.482" v="1" actId="1076"/>
      <pc:docMkLst>
        <pc:docMk/>
      </pc:docMkLst>
      <pc:sldChg chg="modSp">
        <pc:chgData name="SHARIA TASNIM ADRITA" userId="S::20-41895-1@student.aiub.edu::898a981b-d394-4dbb-8f59-25ea15c17f15" providerId="AD" clId="Web-{2678BD1E-8B82-480D-9758-0B7FDF5570D5}" dt="2021-03-22T12:46:50.482" v="1" actId="1076"/>
        <pc:sldMkLst>
          <pc:docMk/>
          <pc:sldMk cId="3596025132" sldId="298"/>
        </pc:sldMkLst>
        <pc:picChg chg="mod">
          <ac:chgData name="SHARIA TASNIM ADRITA" userId="S::20-41895-1@student.aiub.edu::898a981b-d394-4dbb-8f59-25ea15c17f15" providerId="AD" clId="Web-{2678BD1E-8B82-480D-9758-0B7FDF5570D5}" dt="2021-03-22T12:46:50.482" v="1" actId="1076"/>
          <ac:picMkLst>
            <pc:docMk/>
            <pc:sldMk cId="3596025132" sldId="298"/>
            <ac:picMk id="6" creationId="{00000000-0000-0000-0000-000000000000}"/>
          </ac:picMkLst>
        </pc:picChg>
        <pc:picChg chg="mod">
          <ac:chgData name="SHARIA TASNIM ADRITA" userId="S::20-41895-1@student.aiub.edu::898a981b-d394-4dbb-8f59-25ea15c17f15" providerId="AD" clId="Web-{2678BD1E-8B82-480D-9758-0B7FDF5570D5}" dt="2021-03-22T12:46:45.248" v="0" actId="1076"/>
          <ac:picMkLst>
            <pc:docMk/>
            <pc:sldMk cId="3596025132" sldId="298"/>
            <ac:picMk id="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C889D-9EBD-4557-A854-C4A5BFA0BA58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B59BE-046B-4B0B-8C7C-7FB65C8A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1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0DF864C-6603-8F46-99D4-D65767AABE77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85524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CCFD41BE-75CB-D145-A267-9F29107BA94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1507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DF65E822-3796-484D-8E2A-EBF41B8A571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947560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A7B222E-447D-054D-AA78-F74BA2059B69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746538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436D71B-603C-5142-9715-315273BFF08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389896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591FC25-8AD5-474E-82A0-499236190398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11537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C8E63DB-F178-CC42-B483-B23FBF21099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994592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4BCC34A-2644-6243-B1BD-4B24D2F9E3ED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91007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ABA88A5A-580E-594C-BADE-E614945B8187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25806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F194F7A-AEF7-8444-9C6C-017671EBA0D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64027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A179DE2-D32C-4F4F-8EBA-A7175B846CE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9085933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B470233-1910-B84D-8106-35A1062AA58D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6564569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A715B02-71F3-2E41-80BE-12136288952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19675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4C68DC3-12AB-6D44-B1E9-BE28C35E075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372627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DD26DD8C-C511-8740-BB4A-BCF36FD6417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4407935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DD4A15DF-1510-5F4C-8764-A1CE1C64181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248793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A6CF838-B0C5-6E4C-8D90-A707FCEE5DE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512674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7F510A4-DD2F-E647-98EA-F48FF1C12769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676261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3A689E0B-5CAA-EF4A-B5A3-65B16A3A8DDE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12816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0BBC446-8525-1B47-9484-1F912813ED9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18240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8454A303-59F7-A646-A450-18BA56076B89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808547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87B7688-EBD2-F846-9104-2449FC4E87A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519489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869CCD5-A898-A148-8C7F-093644A9A279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73653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CD86986E-F781-4F4D-B116-8C27466C2086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9964815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F3CAA51-B09E-A84E-8F35-647506E21F0A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703229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2D87CD7-EBE7-DC43-BD04-1CD269305C9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543593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994A184-8528-1B4D-B555-EFE20DC74E39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81642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9E742C1-CB2C-1A4A-868D-FCDEC48DFB5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52281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CA24D50-BA44-A34B-B242-AF72D12227C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168904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457851C-AB73-984D-9676-416FA058D8D3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56697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2FD3DAB-9754-FD4A-89A5-76DE7C1329C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87519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EF28B8C-5832-5E41-B891-B707B2F69A7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223711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1E871D1-3697-B246-A42F-E014E4ACCEA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8853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A2B0F8E-C5C9-494D-AB06-509770FA2117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34657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C92DF38-E181-E647-A5C7-A066EC82EFD1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114522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5ADFB2B-1BA3-B944-A193-2B43E75004C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296800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682D2EC-0A30-6C42-941F-9BAB1B0FFCA9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208768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E84E438-C0B2-4D4E-8705-0280473209D6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554360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1CCA102-8412-7542-9EF4-B75EF271C5B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940442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DFE10A7-7098-E442-8E6B-69D6219F5AA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52683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ECD9A3E-2B24-4940-BEFC-3C8686DDF93E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036026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F0A167A-B024-A04F-82CB-3ADCC538DAD4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6845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D43B9D8C-1F9E-9D47-9BB8-F90A0465F0D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330719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1FD057B-90FF-D64A-BE83-7533DC6BEF09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256645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97701D36-CE31-8A4B-9A78-E57B59EA7FA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293030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C7F5B66-D726-0043-9941-14383172270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561200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A8B7AFB-896E-8644-A486-11D310A02DB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22630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F2D83CB-4CEE-D547-8D61-8E84B132C66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86773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4A2882D-D6B7-B542-A397-CFB58F057F4D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221023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7E91CE1-675C-744A-BBDD-A487BD0D2F66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376969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3DA4FE4-B055-DC4B-8309-F8C5C53A5FF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241059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A84FBA7-A1D5-4448-B913-4C35B67B481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6259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B5EE1DD-FBAA-3149-8E52-011FEAB013FF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7604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C669C9D5-6C8A-1544-ABA8-FEDBE607C7A7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330504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0B3575F-6EAB-9D4D-837C-5868CBE3583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7696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9813DE3F-8948-0E47-AE3C-412CE7EBD38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94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CDE6C1D4-992C-1C4C-AD77-74D4B0A608B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80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80B2C912-8247-8547-9C80-7FF8A7B5902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91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2B1F3B35-51D1-5E47-B098-84A41DFC454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92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E7759D6A-7541-5C46-9E08-E9F1E66C0D6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3/22/2021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84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8.wdp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0.wdp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0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1.wdp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microsoft.com/office/2007/relationships/hdphoto" Target="../media/hdphoto22.wdp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3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4.wdp"/><Relationship Id="rId7" Type="http://schemas.microsoft.com/office/2007/relationships/hdphoto" Target="../media/hdphoto26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microsoft.com/office/2007/relationships/hdphoto" Target="../media/hdphoto25.wdp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7" Type="http://schemas.microsoft.com/office/2007/relationships/hdphoto" Target="../media/hdphoto10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9.wdp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1.wdp"/><Relationship Id="rId7" Type="http://schemas.microsoft.com/office/2007/relationships/hdphoto" Target="../media/hdphoto1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12.wdp"/><Relationship Id="rId4" Type="http://schemas.openxmlformats.org/officeDocument/2006/relationships/image" Target="../media/image13.png"/><Relationship Id="rId9" Type="http://schemas.microsoft.com/office/2007/relationships/hdphoto" Target="../media/hdphoto9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7" Type="http://schemas.microsoft.com/office/2007/relationships/hdphoto" Target="../media/hdphoto16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5.wdp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151D6B-E042-7A47-8937-A0E2A3752973}"/>
              </a:ext>
            </a:extLst>
          </p:cNvPr>
          <p:cNvSpPr txBox="1">
            <a:spLocks/>
          </p:cNvSpPr>
          <p:nvPr/>
        </p:nvSpPr>
        <p:spPr>
          <a:xfrm>
            <a:off x="1957568" y="599304"/>
            <a:ext cx="5228860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AA7F700-109D-E24C-ACF6-07F47D029DA3}"/>
              </a:ext>
            </a:extLst>
          </p:cNvPr>
          <p:cNvSpPr txBox="1">
            <a:spLocks/>
          </p:cNvSpPr>
          <p:nvPr/>
        </p:nvSpPr>
        <p:spPr>
          <a:xfrm>
            <a:off x="2497103" y="5313601"/>
            <a:ext cx="4149793" cy="69698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100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11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40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(Chapter-5)</a:t>
            </a:r>
            <a:r>
              <a:rPr kumimoji="0" lang="en-US" altLang="en-US" sz="14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1100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74370FD-C2B2-5547-A17C-2BB2B513DBCC}"/>
              </a:ext>
            </a:extLst>
          </p:cNvPr>
          <p:cNvSpPr txBox="1">
            <a:spLocks/>
          </p:cNvSpPr>
          <p:nvPr/>
        </p:nvSpPr>
        <p:spPr>
          <a:xfrm>
            <a:off x="3264972" y="1916831"/>
            <a:ext cx="2614052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Term</a:t>
            </a:r>
            <a:b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- 01</a:t>
            </a:r>
          </a:p>
        </p:txBody>
      </p:sp>
    </p:spTree>
    <p:extLst>
      <p:ext uri="{BB962C8B-B14F-4D97-AF65-F5344CB8AC3E}">
        <p14:creationId xmlns:p14="http://schemas.microsoft.com/office/powerpoint/2010/main" val="306633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252" y="360056"/>
            <a:ext cx="7429499" cy="49719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COMMON-BASE CONFIGURATION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412" y="1209924"/>
            <a:ext cx="3448398" cy="32499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77001" y="1301961"/>
            <a:ext cx="4903955" cy="25017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131777" y="3803753"/>
            <a:ext cx="2016914" cy="1914968"/>
            <a:chOff x="8651630" y="4304712"/>
            <a:chExt cx="2689219" cy="2553290"/>
          </a:xfrm>
        </p:grpSpPr>
        <p:sp>
          <p:nvSpPr>
            <p:cNvPr id="9" name="Down Arrow 8"/>
            <p:cNvSpPr/>
            <p:nvPr/>
          </p:nvSpPr>
          <p:spPr>
            <a:xfrm rot="10800000">
              <a:off x="8651630" y="4304712"/>
              <a:ext cx="2689219" cy="2553287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8772349" y="5203224"/>
              <a:ext cx="2447780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Common Base r</a:t>
              </a:r>
              <a:r>
                <a:rPr lang="en-US" b="1" baseline="-25000" dirty="0">
                  <a:latin typeface="Arial Narrow" panose="020B0606020202030204" pitchFamily="34" charset="0"/>
                </a:rPr>
                <a:t>e</a:t>
              </a:r>
              <a:r>
                <a:rPr lang="en-US" b="1" dirty="0">
                  <a:latin typeface="Arial Narrow" panose="020B0606020202030204" pitchFamily="34" charset="0"/>
                </a:rPr>
                <a:t> equivalent circuit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652415" y="4581602"/>
            <a:ext cx="3049171" cy="92333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The output resistance r</a:t>
            </a:r>
            <a:r>
              <a:rPr lang="en-US" b="1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 is quite high. typically extend into the M</a:t>
            </a:r>
            <a:r>
              <a:rPr lang="el-GR" b="1" dirty="0">
                <a:solidFill>
                  <a:schemeClr val="tx1"/>
                </a:solidFill>
                <a:latin typeface="Arial Narrow" panose="020B0606020202030204" pitchFamily="34" charset="0"/>
              </a:rPr>
              <a:t>Ω</a:t>
            </a:r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 range.</a:t>
            </a:r>
          </a:p>
        </p:txBody>
      </p:sp>
    </p:spTree>
    <p:extLst>
      <p:ext uri="{BB962C8B-B14F-4D97-AF65-F5344CB8AC3E}">
        <p14:creationId xmlns:p14="http://schemas.microsoft.com/office/powerpoint/2010/main" val="353104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41" y="415559"/>
            <a:ext cx="7429499" cy="481676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COMMON EMITTER FIXED BIAS CONFIGURATION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2749" y="1321263"/>
            <a:ext cx="3734423" cy="40072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0" y="1321263"/>
            <a:ext cx="4191101" cy="329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8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3" y="568653"/>
            <a:ext cx="8291945" cy="498312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550" b="1" dirty="0">
                <a:solidFill>
                  <a:srgbClr val="00B050"/>
                </a:solidFill>
              </a:rPr>
              <a:t> COMMON EMITTER FIXED BIAS CONFIGURATION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0113" y="1660548"/>
            <a:ext cx="3122323" cy="2453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62556" y="2833420"/>
            <a:ext cx="5319612" cy="2953053"/>
          </a:xfrm>
          <a:prstGeom prst="rect">
            <a:avLst/>
          </a:prstGeom>
        </p:spPr>
      </p:pic>
      <p:sp>
        <p:nvSpPr>
          <p:cNvPr id="8" name="Bent Arrow 7"/>
          <p:cNvSpPr/>
          <p:nvPr/>
        </p:nvSpPr>
        <p:spPr>
          <a:xfrm flipV="1">
            <a:off x="1616050" y="4138261"/>
            <a:ext cx="1846385" cy="838787"/>
          </a:xfrm>
          <a:prstGeom prst="ben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3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007" y="337502"/>
            <a:ext cx="8354922" cy="488546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550" b="1" dirty="0">
                <a:solidFill>
                  <a:srgbClr val="00B050"/>
                </a:solidFill>
              </a:rPr>
              <a:t> COMMON EMITTER FIXED BIAS CONFIGURATION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13309" y="1149432"/>
            <a:ext cx="4747620" cy="2012175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21301" y="1257935"/>
            <a:ext cx="3312941" cy="1656470"/>
            <a:chOff x="829994" y="1167619"/>
            <a:chExt cx="4417255" cy="2208627"/>
          </a:xfrm>
        </p:grpSpPr>
        <p:sp>
          <p:nvSpPr>
            <p:cNvPr id="15" name="Rounded Rectangle 14"/>
            <p:cNvSpPr/>
            <p:nvPr/>
          </p:nvSpPr>
          <p:spPr>
            <a:xfrm>
              <a:off x="829994" y="1167619"/>
              <a:ext cx="3756074" cy="2208627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41411" y="1167619"/>
              <a:ext cx="344465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INPUT IMPEDANCE, </a:t>
              </a:r>
              <a:r>
                <a:rPr lang="en-US" b="1" dirty="0" err="1">
                  <a:solidFill>
                    <a:srgbClr val="00B050"/>
                  </a:solidFill>
                  <a:latin typeface="Arial Narrow" panose="020B0606020202030204" pitchFamily="34" charset="0"/>
                </a:rPr>
                <a:t>Z</a:t>
              </a:r>
              <a:r>
                <a:rPr lang="en-US" b="1" baseline="-25000" dirty="0" err="1">
                  <a:solidFill>
                    <a:srgbClr val="00B050"/>
                  </a:solidFill>
                  <a:latin typeface="Arial Narrow" panose="020B0606020202030204" pitchFamily="34" charset="0"/>
                </a:rPr>
                <a:t>i</a:t>
              </a:r>
              <a:endParaRPr lang="en-US" b="1" baseline="-25000" dirty="0">
                <a:solidFill>
                  <a:srgbClr val="00B050"/>
                </a:solidFill>
                <a:latin typeface="Arial Narrow" panose="020B0606020202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346129" y="1827912"/>
                  <a:ext cx="2630730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‖</m:t>
                      </m:r>
                    </m:oMath>
                  </a14:m>
                  <a:r>
                    <a:rPr lang="en-US" sz="2100" b="1" dirty="0"/>
                    <a:t> </a:t>
                  </a:r>
                  <a:r>
                    <a:rPr lang="el-GR" sz="2100" b="1" dirty="0"/>
                    <a:t>β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6129" y="1827912"/>
                  <a:ext cx="2630730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4954" t="-26415" b="-509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346129" y="2630121"/>
                  <a:ext cx="3901120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1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l-GR" sz="2100" b="1" dirty="0"/>
                    <a:t>β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a14:m>
                  <a:r>
                    <a:rPr lang="en-US" sz="2100" b="1" dirty="0"/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 baseline="-25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baseline="-2500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 baseline="-25000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21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1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r>
                        <m:rPr>
                          <m:nor/>
                        </m:rPr>
                        <a:rPr lang="el-GR" sz="2100" b="1" baseline="-25000" dirty="0"/>
                        <m:t>β</m:t>
                      </m:r>
                      <m:sSub>
                        <m:sSubPr>
                          <m:ctrlPr>
                            <a:rPr lang="el-GR" sz="2100" b="1" i="1" baseline="-25000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baseline="-25000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100" b="1" i="1" baseline="-25000" dirty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a14:m>
                  <a:endParaRPr lang="en-US" sz="2100" b="1" baseline="-25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6129" y="2630121"/>
                  <a:ext cx="3901120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3333" t="-26415" b="-509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157664" y="3354407"/>
            <a:ext cx="3321733" cy="1718516"/>
            <a:chOff x="829995" y="3574875"/>
            <a:chExt cx="4428977" cy="2291354"/>
          </a:xfrm>
        </p:grpSpPr>
        <p:sp>
          <p:nvSpPr>
            <p:cNvPr id="17" name="Rounded Rectangle 16"/>
            <p:cNvSpPr/>
            <p:nvPr/>
          </p:nvSpPr>
          <p:spPr>
            <a:xfrm>
              <a:off x="829995" y="3574875"/>
              <a:ext cx="3756074" cy="229135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1412" y="3648135"/>
              <a:ext cx="344465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OUTPUT IMPEDANCE, Z</a:t>
              </a:r>
              <a:r>
                <a:rPr lang="en-US" b="1" baseline="-25000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357852" y="4343688"/>
                  <a:ext cx="263072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‖</m:t>
                      </m:r>
                    </m:oMath>
                  </a14:m>
                  <a:r>
                    <a:rPr lang="en-US" sz="2100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</m:oMath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7852" y="4343688"/>
                  <a:ext cx="2630729" cy="430887"/>
                </a:xfrm>
                <a:prstGeom prst="rect">
                  <a:avLst/>
                </a:prstGeom>
                <a:blipFill>
                  <a:blip r:embed="rId6"/>
                  <a:stretch>
                    <a:fillRect l="-4630" b="-339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357852" y="5145897"/>
                  <a:ext cx="3901120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1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a14:m>
                  <a:r>
                    <a:rPr lang="en-US" sz="2100" b="1" dirty="0"/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 baseline="-25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baseline="-2500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100" b="1" i="1" baseline="-2500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1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1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l-GR" sz="2100" b="1" i="1" baseline="-25000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baseline="-25000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 baseline="-25000" dirty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a14:m>
                  <a:endParaRPr lang="en-US" sz="2100" b="1" baseline="-25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7852" y="5145897"/>
                  <a:ext cx="3901120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3125" t="-26415" b="-509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3522240" y="3686169"/>
            <a:ext cx="5338689" cy="2230633"/>
            <a:chOff x="4712677" y="3806485"/>
            <a:chExt cx="7118252" cy="2974177"/>
          </a:xfrm>
        </p:grpSpPr>
        <p:sp>
          <p:nvSpPr>
            <p:cNvPr id="19" name="Rounded Rectangle 18"/>
            <p:cNvSpPr/>
            <p:nvPr/>
          </p:nvSpPr>
          <p:spPr>
            <a:xfrm>
              <a:off x="4712677" y="3806485"/>
              <a:ext cx="7033846" cy="2974177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41844" y="3909349"/>
              <a:ext cx="344465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Arial Narrow" panose="020B0606020202030204" pitchFamily="34" charset="0"/>
                </a:rPr>
                <a:t>VOLTAGE GAIN, A</a:t>
              </a:r>
              <a:r>
                <a:rPr lang="en-US" b="1" baseline="-25000" dirty="0">
                  <a:solidFill>
                    <a:srgbClr val="0070C0"/>
                  </a:solidFill>
                  <a:latin typeface="Arial Narrow" panose="020B0606020202030204" pitchFamily="34" charset="0"/>
                </a:rPr>
                <a:t>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876356" y="4527220"/>
                  <a:ext cx="5610147" cy="584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l-GR" b="1" dirty="0"/>
                            <m:t>β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‖</m:t>
                      </m:r>
                    </m:oMath>
                  </a14:m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)=−</m:t>
                      </m:r>
                      <m:r>
                        <m:rPr>
                          <m:nor/>
                        </m:rPr>
                        <a:rPr lang="el-GR" b="1" dirty="0"/>
                        <m:t>β</m:t>
                      </m:r>
                      <m:r>
                        <m:rPr>
                          <m:nor/>
                        </m:rPr>
                        <a:rPr lang="en-US" b="1" dirty="0"/>
                        <m:t>(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el-GR" b="1" dirty="0"/>
                            <m:t>β</m:t>
                          </m:r>
                          <m:sSub>
                            <m:sSubPr>
                              <m:ctrlPr>
                                <a:rPr lang="el-GR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b="1" dirty="0"/>
                    <a:t>)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‖</m:t>
                      </m:r>
                    </m:oMath>
                  </a14:m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);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356" y="4527220"/>
                  <a:ext cx="5610147" cy="584604"/>
                </a:xfrm>
                <a:prstGeom prst="rect">
                  <a:avLst/>
                </a:prstGeom>
                <a:blipFill>
                  <a:blip r:embed="rId8"/>
                  <a:stretch>
                    <a:fillRect l="-2029" t="-2778" b="-236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0199077" y="4430966"/>
                  <a:ext cx="1631852" cy="7536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nor/>
                              </m:rPr>
                              <a:rPr lang="el-GR" b="1" dirty="0"/>
                              <m:t>β</m:t>
                            </m:r>
                            <m:sSub>
                              <m:sSubPr>
                                <m:ctrlPr>
                                  <a:rPr lang="el-GR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9077" y="4430966"/>
                  <a:ext cx="1631852" cy="75362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445764" y="5563545"/>
                  <a:ext cx="5895087" cy="683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sz="2100" b="1" dirty="0"/>
                    <a:t> = -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m:rPr>
                              <m:nor/>
                            </m:rPr>
                            <a:rPr lang="en-US" sz="2100" b="1" dirty="0"/>
                            <m:t> </m:t>
                          </m:r>
                          <m:sSub>
                            <m:sSubPr>
                              <m:ctrlPr>
                                <a:rPr lang="el-GR" sz="21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l-GR" sz="21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sz="2100" b="1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</m:oMath>
                  </a14:m>
                  <a:r>
                    <a:rPr lang="en-US" sz="2100" b="1" dirty="0"/>
                    <a:t>= -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sz="21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  <m:r>
                        <a:rPr lang="en-US" sz="2100" b="1" i="1" dirty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2100" b="1" i="1" baseline="-25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baseline="-2500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100" b="1" i="1" baseline="-2500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1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1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l-GR" sz="2100" b="1" i="1" baseline="-25000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baseline="-25000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 baseline="-25000" dirty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a14:m>
                  <a:r>
                    <a:rPr lang="en-US" sz="2100" b="1" dirty="0"/>
                    <a:t>    </a:t>
                  </a: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5764" y="5563545"/>
                  <a:ext cx="5895087" cy="683605"/>
                </a:xfrm>
                <a:prstGeom prst="rect">
                  <a:avLst/>
                </a:prstGeom>
                <a:blipFill>
                  <a:blip r:embed="rId10"/>
                  <a:stretch>
                    <a:fillRect l="-138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5347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971" y="547854"/>
            <a:ext cx="8577796" cy="403675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 COMMON EMITTER FIXED BIAS PHASE RELATIONSHIP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31355" y="1725582"/>
            <a:ext cx="5658675" cy="36805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53970" y="2196394"/>
                <a:ext cx="2848525" cy="678263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/>
                  <a:t>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m:rPr>
                            <m:nor/>
                          </m:rPr>
                          <a:rPr lang="en-US" sz="2400" b="1" dirty="0"/>
                          <m:t> </m:t>
                        </m:r>
                        <m:sSub>
                          <m:sSubPr>
                            <m:ctrlPr>
                              <a:rPr lang="el-GR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l-GR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70" y="2196394"/>
                <a:ext cx="2848525" cy="678263"/>
              </a:xfrm>
              <a:prstGeom prst="rect">
                <a:avLst/>
              </a:prstGeom>
              <a:blipFill>
                <a:blip r:embed="rId4"/>
                <a:stretch>
                  <a:fillRect t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53970" y="3242497"/>
            <a:ext cx="2848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Arial Narrow" panose="020B0606020202030204" pitchFamily="34" charset="0"/>
              </a:rPr>
              <a:t>Demonstrating the 180° phase shift between input and output waveforms.</a:t>
            </a:r>
          </a:p>
        </p:txBody>
      </p:sp>
    </p:spTree>
    <p:extLst>
      <p:ext uri="{BB962C8B-B14F-4D97-AF65-F5344CB8AC3E}">
        <p14:creationId xmlns:p14="http://schemas.microsoft.com/office/powerpoint/2010/main" val="389711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977" y="237141"/>
            <a:ext cx="7429499" cy="44523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977" y="811561"/>
            <a:ext cx="8034043" cy="989286"/>
          </a:xfrm>
        </p:spPr>
        <p:txBody>
          <a:bodyPr>
            <a:noAutofit/>
          </a:bodyPr>
          <a:lstStyle/>
          <a:p>
            <a:pPr algn="just"/>
            <a:r>
              <a:rPr lang="en-US" b="1" u="sng" dirty="0">
                <a:latin typeface="Arial Narrow" panose="020B0606020202030204" pitchFamily="34" charset="0"/>
              </a:rPr>
              <a:t>EXAMPLE 5.1:</a:t>
            </a:r>
            <a:r>
              <a:rPr lang="en-US" dirty="0">
                <a:latin typeface="Arial Narrow" panose="020B0606020202030204" pitchFamily="34" charset="0"/>
              </a:rPr>
              <a:t>  For the network of Fig. 5.25 :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Determine </a:t>
            </a:r>
            <a:r>
              <a:rPr lang="en-US" b="1" i="1" dirty="0">
                <a:latin typeface="Arial Narrow" panose="020B0606020202030204" pitchFamily="34" charset="0"/>
              </a:rPr>
              <a:t>r</a:t>
            </a:r>
            <a:r>
              <a:rPr lang="en-US" b="1" i="1" baseline="-25000" dirty="0">
                <a:latin typeface="Arial Narrow" panose="020B0606020202030204" pitchFamily="34" charset="0"/>
              </a:rPr>
              <a:t>e</a:t>
            </a:r>
            <a:r>
              <a:rPr lang="en-US" b="1" i="1" dirty="0">
                <a:latin typeface="Arial Narrow" panose="020B0606020202030204" pitchFamily="34" charset="0"/>
              </a:rPr>
              <a:t>, </a:t>
            </a:r>
            <a:r>
              <a:rPr lang="en-US" b="1" i="1" dirty="0" err="1">
                <a:latin typeface="Arial Narrow" panose="020B0606020202030204" pitchFamily="34" charset="0"/>
              </a:rPr>
              <a:t>Z</a:t>
            </a:r>
            <a:r>
              <a:rPr lang="en-US" b="1" i="1" baseline="-25000" dirty="0" err="1">
                <a:latin typeface="Arial Narrow" panose="020B0606020202030204" pitchFamily="34" charset="0"/>
              </a:rPr>
              <a:t>i</a:t>
            </a:r>
            <a:r>
              <a:rPr lang="en-US" b="1" i="1" baseline="-25000" dirty="0"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(with </a:t>
            </a:r>
            <a:r>
              <a:rPr lang="en-US" b="1" i="1" dirty="0" err="1">
                <a:latin typeface="Arial Narrow" panose="020B0606020202030204" pitchFamily="34" charset="0"/>
              </a:rPr>
              <a:t>r</a:t>
            </a:r>
            <a:r>
              <a:rPr lang="en-US" b="1" i="1" baseline="-25000" dirty="0" err="1">
                <a:latin typeface="Arial Narrow" panose="020B0606020202030204" pitchFamily="34" charset="0"/>
              </a:rPr>
              <a:t>o</a:t>
            </a:r>
            <a:r>
              <a:rPr lang="en-US" b="1" i="1" dirty="0">
                <a:latin typeface="Arial Narrow" panose="020B0606020202030204" pitchFamily="34" charset="0"/>
              </a:rPr>
              <a:t> = ∞</a:t>
            </a:r>
            <a:r>
              <a:rPr lang="en-US" dirty="0">
                <a:latin typeface="Arial Narrow" panose="020B0606020202030204" pitchFamily="34" charset="0"/>
              </a:rPr>
              <a:t>), </a:t>
            </a:r>
            <a:r>
              <a:rPr lang="en-US" b="1" i="1" dirty="0">
                <a:latin typeface="Arial Narrow" panose="020B0606020202030204" pitchFamily="34" charset="0"/>
              </a:rPr>
              <a:t>Z</a:t>
            </a:r>
            <a:r>
              <a:rPr lang="en-US" b="1" i="1" baseline="-25000" dirty="0">
                <a:latin typeface="Arial Narrow" panose="020B0606020202030204" pitchFamily="34" charset="0"/>
              </a:rPr>
              <a:t>o </a:t>
            </a:r>
            <a:r>
              <a:rPr lang="en-US" dirty="0">
                <a:latin typeface="Arial Narrow" panose="020B0606020202030204" pitchFamily="34" charset="0"/>
              </a:rPr>
              <a:t>(with </a:t>
            </a:r>
            <a:r>
              <a:rPr lang="en-US" b="1" i="1" dirty="0" err="1">
                <a:latin typeface="Arial Narrow" panose="020B0606020202030204" pitchFamily="34" charset="0"/>
              </a:rPr>
              <a:t>r</a:t>
            </a:r>
            <a:r>
              <a:rPr lang="en-US" b="1" i="1" baseline="-25000" dirty="0" err="1">
                <a:latin typeface="Arial Narrow" panose="020B0606020202030204" pitchFamily="34" charset="0"/>
              </a:rPr>
              <a:t>o</a:t>
            </a:r>
            <a:r>
              <a:rPr lang="en-US" b="1" i="1" dirty="0">
                <a:latin typeface="Arial Narrow" panose="020B0606020202030204" pitchFamily="34" charset="0"/>
              </a:rPr>
              <a:t> = ∞</a:t>
            </a:r>
            <a:r>
              <a:rPr lang="en-US" dirty="0">
                <a:latin typeface="Arial Narrow" panose="020B0606020202030204" pitchFamily="34" charset="0"/>
              </a:rPr>
              <a:t>), </a:t>
            </a:r>
            <a:r>
              <a:rPr lang="en-US" b="1" i="1" dirty="0">
                <a:latin typeface="Arial Narrow" panose="020B0606020202030204" pitchFamily="34" charset="0"/>
              </a:rPr>
              <a:t>A</a:t>
            </a:r>
            <a:r>
              <a:rPr lang="en-US" b="1" i="1" baseline="-25000" dirty="0">
                <a:latin typeface="Arial Narrow" panose="020B0606020202030204" pitchFamily="34" charset="0"/>
              </a:rPr>
              <a:t>v </a:t>
            </a:r>
            <a:r>
              <a:rPr lang="en-US" dirty="0">
                <a:latin typeface="Arial Narrow" panose="020B0606020202030204" pitchFamily="34" charset="0"/>
              </a:rPr>
              <a:t>(with </a:t>
            </a:r>
            <a:r>
              <a:rPr lang="en-US" b="1" i="1" dirty="0" err="1">
                <a:latin typeface="Arial Narrow" panose="020B0606020202030204" pitchFamily="34" charset="0"/>
              </a:rPr>
              <a:t>r</a:t>
            </a:r>
            <a:r>
              <a:rPr lang="en-US" b="1" i="1" baseline="-25000" dirty="0" err="1">
                <a:latin typeface="Arial Narrow" panose="020B0606020202030204" pitchFamily="34" charset="0"/>
              </a:rPr>
              <a:t>o</a:t>
            </a:r>
            <a:r>
              <a:rPr lang="en-US" b="1" i="1" dirty="0">
                <a:latin typeface="Arial Narrow" panose="020B0606020202030204" pitchFamily="34" charset="0"/>
              </a:rPr>
              <a:t> = ∞</a:t>
            </a:r>
            <a:r>
              <a:rPr lang="en-US" dirty="0">
                <a:latin typeface="Arial Narrow" panose="020B0606020202030204" pitchFamily="34" charset="0"/>
              </a:rPr>
              <a:t>) and Repeat with </a:t>
            </a:r>
            <a:r>
              <a:rPr lang="en-US" b="1" i="1" dirty="0" err="1">
                <a:latin typeface="Arial Narrow" panose="020B0606020202030204" pitchFamily="34" charset="0"/>
              </a:rPr>
              <a:t>r</a:t>
            </a:r>
            <a:r>
              <a:rPr lang="en-US" b="1" i="1" baseline="-25000" dirty="0" err="1">
                <a:latin typeface="Arial Narrow" panose="020B0606020202030204" pitchFamily="34" charset="0"/>
              </a:rPr>
              <a:t>o</a:t>
            </a:r>
            <a:r>
              <a:rPr lang="en-US" b="1" i="1" dirty="0">
                <a:latin typeface="Arial Narrow" panose="020B0606020202030204" pitchFamily="34" charset="0"/>
              </a:rPr>
              <a:t> = 50 k</a:t>
            </a:r>
            <a:r>
              <a:rPr lang="el-GR" b="1" i="1" dirty="0">
                <a:latin typeface="Arial Narrow" panose="020B0606020202030204" pitchFamily="34" charset="0"/>
              </a:rPr>
              <a:t>Ω</a:t>
            </a:r>
            <a:r>
              <a:rPr lang="en-US" b="1" i="1" dirty="0">
                <a:latin typeface="Arial Narrow" panose="020B0606020202030204" pitchFamily="34" charset="0"/>
              </a:rPr>
              <a:t>.</a:t>
            </a: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52187" y="1756784"/>
            <a:ext cx="3398737" cy="31301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3977" y="2101275"/>
            <a:ext cx="5203315" cy="2834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6860" y="5025652"/>
            <a:ext cx="4124873" cy="7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2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End of Lecture-1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B60151-275B-234C-B96C-37225154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6B988-E08C-4CCC-98F2-2921209802BF}" type="slidenum">
              <a:rPr lang="ja-JP" altLang="en-US" smtClean="0"/>
              <a:pPr>
                <a:defRPr/>
              </a:pPr>
              <a:t>16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1562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460" y="848430"/>
            <a:ext cx="2892395" cy="4853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458644"/>
            <a:ext cx="7615451" cy="4210260"/>
          </a:xfrm>
        </p:spPr>
        <p:txBody>
          <a:bodyPr>
            <a:noAutofit/>
          </a:bodyPr>
          <a:lstStyle/>
          <a:p>
            <a:pPr algn="just"/>
            <a:r>
              <a:rPr lang="en-US" sz="1650" dirty="0">
                <a:latin typeface="Arial Narrow" panose="020B0606020202030204" pitchFamily="34" charset="0"/>
              </a:rPr>
              <a:t>Become familiar with there , hybrid, and hybrid p models for the BJT transistor.</a:t>
            </a:r>
          </a:p>
          <a:p>
            <a:pPr algn="just"/>
            <a:endParaRPr lang="en-US" sz="1650" dirty="0">
              <a:latin typeface="Arial Narrow" panose="020B0606020202030204" pitchFamily="34" charset="0"/>
            </a:endParaRPr>
          </a:p>
          <a:p>
            <a:pPr algn="just"/>
            <a:r>
              <a:rPr lang="en-US" sz="1650" dirty="0">
                <a:latin typeface="Arial Narrow" panose="020B0606020202030204" pitchFamily="34" charset="0"/>
              </a:rPr>
              <a:t>Learn to use the equivalent model to find the important ac parameters for an amplifier.</a:t>
            </a:r>
          </a:p>
          <a:p>
            <a:pPr algn="just"/>
            <a:endParaRPr lang="en-US" sz="1650" dirty="0">
              <a:latin typeface="Arial Narrow" panose="020B0606020202030204" pitchFamily="34" charset="0"/>
            </a:endParaRPr>
          </a:p>
          <a:p>
            <a:pPr algn="just"/>
            <a:r>
              <a:rPr lang="en-US" sz="1650" dirty="0">
                <a:latin typeface="Arial Narrow" panose="020B0606020202030204" pitchFamily="34" charset="0"/>
              </a:rPr>
              <a:t>Understand the effects of a source resistance and load resistor on the overall gain and characteristics of an amplifier.</a:t>
            </a:r>
          </a:p>
          <a:p>
            <a:pPr algn="just"/>
            <a:endParaRPr lang="en-US" sz="1650" dirty="0">
              <a:latin typeface="Arial Narrow" panose="020B0606020202030204" pitchFamily="34" charset="0"/>
            </a:endParaRPr>
          </a:p>
          <a:p>
            <a:pPr algn="just"/>
            <a:r>
              <a:rPr lang="en-US" sz="1650" dirty="0">
                <a:latin typeface="Arial Narrow" panose="020B0606020202030204" pitchFamily="34" charset="0"/>
              </a:rPr>
              <a:t>Become aware of the general ac characteristics of a variety of important BJT configurations.</a:t>
            </a:r>
          </a:p>
          <a:p>
            <a:pPr algn="just"/>
            <a:endParaRPr lang="en-US" sz="1650" dirty="0">
              <a:latin typeface="Arial Narrow" panose="020B0606020202030204" pitchFamily="34" charset="0"/>
            </a:endParaRPr>
          </a:p>
          <a:p>
            <a:pPr algn="just"/>
            <a:r>
              <a:rPr lang="en-US" sz="1650" dirty="0">
                <a:latin typeface="Arial Narrow" panose="020B0606020202030204" pitchFamily="34" charset="0"/>
              </a:rPr>
              <a:t>Begin to understand the advantages associated with the two-port systems approach to single- and multistage amplifiers.</a:t>
            </a:r>
          </a:p>
          <a:p>
            <a:pPr algn="just"/>
            <a:endParaRPr lang="en-US" sz="1650" dirty="0">
              <a:latin typeface="Arial Narrow" panose="020B0606020202030204" pitchFamily="34" charset="0"/>
            </a:endParaRPr>
          </a:p>
          <a:p>
            <a:pPr algn="just"/>
            <a:r>
              <a:rPr lang="en-US" sz="1650" dirty="0">
                <a:latin typeface="Arial Narrow" panose="020B0606020202030204" pitchFamily="34" charset="0"/>
              </a:rPr>
              <a:t>Develop some skill in troubleshooting ac amplifier networks.</a:t>
            </a:r>
          </a:p>
        </p:txBody>
      </p:sp>
    </p:spTree>
    <p:extLst>
      <p:ext uri="{BB962C8B-B14F-4D97-AF65-F5344CB8AC3E}">
        <p14:creationId xmlns:p14="http://schemas.microsoft.com/office/powerpoint/2010/main" val="52982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645" y="431375"/>
            <a:ext cx="7429499" cy="541746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BJT TRANSISTOR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668" y="1160246"/>
            <a:ext cx="7956132" cy="4782501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latin typeface="Arial Narrow" panose="020B0606020202030204" pitchFamily="34" charset="0"/>
              </a:rPr>
              <a:t>A</a:t>
            </a:r>
            <a:r>
              <a:rPr lang="en-US" b="1" dirty="0">
                <a:solidFill>
                  <a:srgbClr val="00B050"/>
                </a:solidFill>
                <a:latin typeface="Arial Narrow" panose="020B0606020202030204" pitchFamily="34" charset="0"/>
              </a:rPr>
              <a:t> model is an equivalent circuit </a:t>
            </a:r>
            <a:r>
              <a:rPr lang="en-US" dirty="0">
                <a:latin typeface="Arial Narrow" panose="020B0606020202030204" pitchFamily="34" charset="0"/>
              </a:rPr>
              <a:t>that represents the </a:t>
            </a:r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</a:rPr>
              <a:t>AC characteristics of the transistor.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A </a:t>
            </a:r>
            <a:r>
              <a:rPr lang="en-US" b="1" dirty="0">
                <a:solidFill>
                  <a:srgbClr val="00B050"/>
                </a:solidFill>
                <a:latin typeface="Arial Narrow" panose="020B0606020202030204" pitchFamily="34" charset="0"/>
              </a:rPr>
              <a:t>model uses circuit elements </a:t>
            </a:r>
            <a:r>
              <a:rPr lang="en-US" dirty="0">
                <a:latin typeface="Arial Narrow" panose="020B0606020202030204" pitchFamily="34" charset="0"/>
              </a:rPr>
              <a:t>that </a:t>
            </a:r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</a:rPr>
              <a:t>approximate the behavior of the transistor.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There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are two models commonly used </a:t>
            </a:r>
            <a:r>
              <a:rPr lang="en-US" dirty="0">
                <a:latin typeface="Arial Narrow" panose="020B0606020202030204" pitchFamily="34" charset="0"/>
              </a:rPr>
              <a:t>in small signal AC analysis of a transistor:</a:t>
            </a:r>
          </a:p>
          <a:p>
            <a:pPr lvl="2" algn="just"/>
            <a:r>
              <a:rPr lang="en-US" sz="1650" b="1" dirty="0">
                <a:latin typeface="Arial Narrow" panose="020B0606020202030204" pitchFamily="34" charset="0"/>
              </a:rPr>
              <a:t>r</a:t>
            </a:r>
            <a:r>
              <a:rPr lang="en-US" sz="1800" b="1" baseline="-25000" dirty="0">
                <a:latin typeface="Arial Narrow" panose="020B0606020202030204" pitchFamily="34" charset="0"/>
              </a:rPr>
              <a:t>e</a:t>
            </a:r>
            <a:r>
              <a:rPr lang="en-US" sz="1800" b="1" dirty="0">
                <a:latin typeface="Arial Narrow" panose="020B0606020202030204" pitchFamily="34" charset="0"/>
              </a:rPr>
              <a:t> model</a:t>
            </a:r>
          </a:p>
          <a:p>
            <a:pPr lvl="2" algn="just"/>
            <a:r>
              <a:rPr lang="en-US" sz="1650" b="1" dirty="0">
                <a:latin typeface="Arial Narrow" panose="020B0606020202030204" pitchFamily="34" charset="0"/>
              </a:rPr>
              <a:t>Hybrid equivalent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42936" y="3650754"/>
            <a:ext cx="3025658" cy="233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601" y="440119"/>
            <a:ext cx="7429499" cy="50383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BJT TRANSISTOR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8663" y="1140230"/>
            <a:ext cx="3160685" cy="11914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i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Capacitors</a:t>
            </a:r>
            <a:r>
              <a:rPr lang="en-US" dirty="0">
                <a:latin typeface="Arial Narrow" panose="020B0606020202030204" pitchFamily="34" charset="0"/>
              </a:rPr>
              <a:t> chosen with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very small reactance</a:t>
            </a:r>
            <a:r>
              <a:rPr lang="en-US" dirty="0">
                <a:latin typeface="Arial Narrow" panose="020B0606020202030204" pitchFamily="34" charset="0"/>
              </a:rPr>
              <a:t> at the frequency of application →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replaced by low-resistance or short circuit.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0067" y="945945"/>
            <a:ext cx="4062280" cy="33795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9387" y="2527944"/>
            <a:ext cx="3899239" cy="3277882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40067" y="4856495"/>
            <a:ext cx="3450102" cy="68215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500" b="1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Removal of the dc supply </a:t>
            </a:r>
            <a:r>
              <a:rPr lang="en-US" sz="1500" b="1" dirty="0">
                <a:solidFill>
                  <a:schemeClr val="tx1"/>
                </a:solidFill>
                <a:latin typeface="Arial Narrow" panose="020B0606020202030204" pitchFamily="34" charset="0"/>
              </a:rPr>
              <a:t>and </a:t>
            </a:r>
            <a:r>
              <a:rPr lang="en-US" sz="1500" b="1" dirty="0">
                <a:solidFill>
                  <a:srgbClr val="00B0F0"/>
                </a:solidFill>
                <a:latin typeface="Arial Narrow" panose="020B0606020202030204" pitchFamily="34" charset="0"/>
              </a:rPr>
              <a:t>insertion of the short-circuit</a:t>
            </a:r>
            <a:r>
              <a:rPr lang="en-US" sz="1500" b="1" dirty="0">
                <a:solidFill>
                  <a:schemeClr val="tx1"/>
                </a:solidFill>
                <a:latin typeface="Arial Narrow" panose="020B0606020202030204" pitchFamily="34" charset="0"/>
              </a:rPr>
              <a:t> equivalent for the </a:t>
            </a:r>
            <a:r>
              <a:rPr lang="en-US" sz="1500" b="1" dirty="0">
                <a:solidFill>
                  <a:srgbClr val="C00000"/>
                </a:solidFill>
                <a:latin typeface="Arial Narrow" panose="020B0606020202030204" pitchFamily="34" charset="0"/>
              </a:rPr>
              <a:t>capacitors</a:t>
            </a:r>
            <a:r>
              <a:rPr lang="en-US" sz="1500" b="1" dirty="0">
                <a:solidFill>
                  <a:schemeClr val="tx1"/>
                </a:solidFill>
                <a:latin typeface="Arial Narrow" panose="020B0606020202030204" pitchFamily="34" charset="0"/>
              </a:rPr>
              <a:t>.</a:t>
            </a:r>
          </a:p>
        </p:txBody>
      </p:sp>
      <p:sp>
        <p:nvSpPr>
          <p:cNvPr id="10" name="Bent Arrow 9"/>
          <p:cNvSpPr/>
          <p:nvPr/>
        </p:nvSpPr>
        <p:spPr>
          <a:xfrm flipV="1">
            <a:off x="4125350" y="4277715"/>
            <a:ext cx="816697" cy="485229"/>
          </a:xfrm>
          <a:prstGeom prst="ben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42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ular Callout 9"/>
          <p:cNvSpPr/>
          <p:nvPr/>
        </p:nvSpPr>
        <p:spPr>
          <a:xfrm>
            <a:off x="4335602" y="1114121"/>
            <a:ext cx="2778876" cy="1238785"/>
          </a:xfrm>
          <a:prstGeom prst="wedgeRoundRect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Circuit redrawn for small signal ac analysis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97339" y="3218104"/>
            <a:ext cx="5428820" cy="24712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423" y="235224"/>
            <a:ext cx="5288973" cy="450217"/>
          </a:xfrm>
        </p:spPr>
        <p:txBody>
          <a:bodyPr>
            <a:normAutofit fontScale="90000"/>
          </a:bodyPr>
          <a:lstStyle/>
          <a:p>
            <a:r>
              <a:rPr lang="en-US" sz="3000" b="1" dirty="0">
                <a:solidFill>
                  <a:srgbClr val="00B050"/>
                </a:solidFill>
              </a:rPr>
              <a:t> BJT TRANSISTOR MODELING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789" y="978290"/>
            <a:ext cx="3629465" cy="3051097"/>
          </a:xfrm>
          <a:prstGeom prst="rect">
            <a:avLst/>
          </a:prstGeom>
        </p:spPr>
      </p:pic>
      <p:sp>
        <p:nvSpPr>
          <p:cNvPr id="9" name="Bent-Up Arrow 8"/>
          <p:cNvSpPr/>
          <p:nvPr/>
        </p:nvSpPr>
        <p:spPr>
          <a:xfrm flipV="1">
            <a:off x="4071413" y="2536634"/>
            <a:ext cx="1772529" cy="749105"/>
          </a:xfrm>
          <a:prstGeom prst="bent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3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88" y="404639"/>
            <a:ext cx="8483608" cy="452611"/>
          </a:xfrm>
        </p:spPr>
        <p:txBody>
          <a:bodyPr>
            <a:noAutofit/>
          </a:bodyPr>
          <a:lstStyle/>
          <a:p>
            <a:r>
              <a:rPr lang="pt-BR" sz="2700" dirty="0">
                <a:solidFill>
                  <a:srgbClr val="00B050"/>
                </a:solidFill>
              </a:rPr>
              <a:t>The r</a:t>
            </a:r>
            <a:r>
              <a:rPr lang="pt-BR" sz="2700" baseline="-25000" dirty="0">
                <a:solidFill>
                  <a:srgbClr val="00B050"/>
                </a:solidFill>
              </a:rPr>
              <a:t>e</a:t>
            </a:r>
            <a:r>
              <a:rPr lang="pt-BR" sz="2700" dirty="0">
                <a:solidFill>
                  <a:srgbClr val="00B050"/>
                </a:solidFill>
              </a:rPr>
              <a:t> Transistor Model (</a:t>
            </a:r>
            <a:r>
              <a:rPr lang="en-US" sz="2700" dirty="0">
                <a:solidFill>
                  <a:srgbClr val="00B050"/>
                </a:solidFill>
              </a:rPr>
              <a:t>Common Emitter Configuration)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7617" y="1258463"/>
            <a:ext cx="6078562" cy="24715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90429" y="3729967"/>
            <a:ext cx="2114075" cy="20675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3114" y="3877485"/>
            <a:ext cx="36004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1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58" y="477686"/>
            <a:ext cx="7907483" cy="54914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400" b="1" dirty="0">
                <a:solidFill>
                  <a:srgbClr val="00B050"/>
                </a:solidFill>
              </a:rPr>
              <a:t>The r</a:t>
            </a:r>
            <a:r>
              <a:rPr lang="pt-BR" sz="2400" b="1" baseline="-25000" dirty="0">
                <a:solidFill>
                  <a:srgbClr val="00B050"/>
                </a:solidFill>
              </a:rPr>
              <a:t>e</a:t>
            </a:r>
            <a:r>
              <a:rPr lang="pt-BR" sz="2400" b="1" dirty="0">
                <a:solidFill>
                  <a:srgbClr val="00B050"/>
                </a:solidFill>
              </a:rPr>
              <a:t> Transistor Model (</a:t>
            </a:r>
            <a:r>
              <a:rPr lang="en-US" sz="2400" b="1" dirty="0">
                <a:solidFill>
                  <a:srgbClr val="00B050"/>
                </a:solidFill>
              </a:rPr>
              <a:t>Common Emitter Configuration)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70569" y="1387308"/>
            <a:ext cx="3795576" cy="18682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1619" y="3671142"/>
            <a:ext cx="4513475" cy="18254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5040" y="1948540"/>
            <a:ext cx="1606776" cy="79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7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455" y="359720"/>
            <a:ext cx="7429499" cy="5179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400" b="1" dirty="0">
                <a:solidFill>
                  <a:srgbClr val="00B050"/>
                </a:solidFill>
              </a:rPr>
              <a:t>The r</a:t>
            </a:r>
            <a:r>
              <a:rPr lang="pt-BR" sz="2400" b="1" baseline="-25000" dirty="0">
                <a:solidFill>
                  <a:srgbClr val="00B050"/>
                </a:solidFill>
              </a:rPr>
              <a:t>e</a:t>
            </a:r>
            <a:r>
              <a:rPr lang="pt-BR" sz="2400" b="1" dirty="0">
                <a:solidFill>
                  <a:srgbClr val="00B050"/>
                </a:solidFill>
              </a:rPr>
              <a:t> Transistor Model (</a:t>
            </a:r>
            <a:r>
              <a:rPr lang="en-US" sz="2400" b="1" dirty="0">
                <a:solidFill>
                  <a:srgbClr val="00B050"/>
                </a:solidFill>
              </a:rPr>
              <a:t>Common Emitter Configuration)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62619" y="1524075"/>
            <a:ext cx="3042194" cy="3809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2678" y="1909119"/>
            <a:ext cx="1973048" cy="6607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1472" y="1909119"/>
            <a:ext cx="1247060" cy="7097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0455" y="3621962"/>
            <a:ext cx="4513475" cy="182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3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627433"/>
            <a:ext cx="7429499" cy="50758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COMMON-BASE CONFIGURATION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1337" y="1851850"/>
            <a:ext cx="4176002" cy="22811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89262" y="1839222"/>
            <a:ext cx="4197686" cy="23064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39577" y="4507919"/>
            <a:ext cx="4464844" cy="42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1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2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3.xml><?xml version="1.0" encoding="utf-8"?>
<a:theme xmlns:a="http://schemas.openxmlformats.org/drawingml/2006/main" name="2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4.xml><?xml version="1.0" encoding="utf-8"?>
<a:theme xmlns:a="http://schemas.openxmlformats.org/drawingml/2006/main" name="3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5.xml><?xml version="1.0" encoding="utf-8"?>
<a:theme xmlns:a="http://schemas.openxmlformats.org/drawingml/2006/main" name="4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92403DA6E5EF4ABBA51A62BC88F8FF" ma:contentTypeVersion="10" ma:contentTypeDescription="Create a new document." ma:contentTypeScope="" ma:versionID="a7bed73d3ce6061177e4ce91bce1a0c9">
  <xsd:schema xmlns:xsd="http://www.w3.org/2001/XMLSchema" xmlns:xs="http://www.w3.org/2001/XMLSchema" xmlns:p="http://schemas.microsoft.com/office/2006/metadata/properties" xmlns:ns2="926699e6-52dd-461e-a5ab-df5fbcd09816" xmlns:ns3="0e313d05-41d7-4c14-bfea-73edb09cef36" targetNamespace="http://schemas.microsoft.com/office/2006/metadata/properties" ma:root="true" ma:fieldsID="bac6c18c863582e436b43f072bb14d7b" ns2:_="" ns3:_="">
    <xsd:import namespace="926699e6-52dd-461e-a5ab-df5fbcd09816"/>
    <xsd:import namespace="0e313d05-41d7-4c14-bfea-73edb09cef36"/>
    <xsd:element name="properties">
      <xsd:complexType>
        <xsd:sequence>
          <xsd:element name="documentManagement">
            <xsd:complexType>
              <xsd:all>
                <xsd:element ref="ns2:SharedWithDetails" minOccurs="0"/>
                <xsd:element ref="ns2:SharedWithUser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6699e6-52dd-461e-a5ab-df5fbcd09816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313d05-41d7-4c14-bfea-73edb09cef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FEB71A-E700-4E13-9E26-786749E3A9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CAD82E-39CA-450A-8A7C-8D5659796A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6699e6-52dd-461e-a5ab-df5fbcd09816"/>
    <ds:schemaRef ds:uri="0e313d05-41d7-4c14-bfea-73edb09c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CF7AE3-7E0D-4D85-B6C8-AD243588BBB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1044</TotalTime>
  <Words>452</Words>
  <Application>Microsoft Office PowerPoint</Application>
  <PresentationFormat>On-screen Show (4:3)</PresentationFormat>
  <Paragraphs>58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Theme1</vt:lpstr>
      <vt:lpstr>1_Theme1</vt:lpstr>
      <vt:lpstr>2_Theme1</vt:lpstr>
      <vt:lpstr>3_Theme1</vt:lpstr>
      <vt:lpstr>4_Theme1</vt:lpstr>
      <vt:lpstr>PowerPoint Presentation</vt:lpstr>
      <vt:lpstr> OBJECTIVES</vt:lpstr>
      <vt:lpstr> BJT TRANSISTOR MODELING</vt:lpstr>
      <vt:lpstr> BJT TRANSISTOR MODELING</vt:lpstr>
      <vt:lpstr> BJT TRANSISTOR MODELING</vt:lpstr>
      <vt:lpstr>The re Transistor Model (Common Emitter Configuration)</vt:lpstr>
      <vt:lpstr> The re Transistor Model (Common Emitter Configuration)</vt:lpstr>
      <vt:lpstr> The re Transistor Model (Common Emitter Configuration)</vt:lpstr>
      <vt:lpstr> COMMON-BASE CONFIGURATION</vt:lpstr>
      <vt:lpstr> COMMON-BASE CONFIGURATION</vt:lpstr>
      <vt:lpstr> COMMON EMITTER FIXED BIAS CONFIGURATION</vt:lpstr>
      <vt:lpstr> COMMON EMITTER FIXED BIAS CONFIGURATION</vt:lpstr>
      <vt:lpstr> COMMON EMITTER FIXED BIAS CONFIGURATION</vt:lpstr>
      <vt:lpstr> COMMON EMITTER FIXED BIAS PHASE RELATIONSHIP </vt:lpstr>
      <vt:lpstr>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CLIPPERS</dc:title>
  <dc:creator>Md. Mamunur Rashid</dc:creator>
  <cp:lastModifiedBy>MD Rabiul Islam</cp:lastModifiedBy>
  <cp:revision>198</cp:revision>
  <dcterms:created xsi:type="dcterms:W3CDTF">2016-06-11T11:25:17Z</dcterms:created>
  <dcterms:modified xsi:type="dcterms:W3CDTF">2021-03-22T12:46:56Z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0x010100C892403DA6E5EF4ABBA51A62BC88F8FF</vt:lpwstr>
  </property>
</Properties>
</file>