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26"/>
  </p:notesMasterIdLst>
  <p:sldIdLst>
    <p:sldId id="604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4" r:id="rId21"/>
    <p:sldId id="315" r:id="rId22"/>
    <p:sldId id="316" r:id="rId23"/>
    <p:sldId id="317" r:id="rId24"/>
    <p:sldId id="602" r:id="rId25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1"/>
    <p:restoredTop sz="94688"/>
  </p:normalViewPr>
  <p:slideViewPr>
    <p:cSldViewPr snapToGrid="0">
      <p:cViewPr varScale="1">
        <p:scale>
          <a:sx n="68" d="100"/>
          <a:sy n="68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ustomXml" Target="../customXml/item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abiul Islam" userId="ae9b879b-79bd-485d-b65b-49b6287df809" providerId="ADAL" clId="{D28FA167-A18D-4CFE-AB62-2B77B56555CB}"/>
    <pc:docChg chg="custSel modSld">
      <pc:chgData name="Md. Rabiul Islam" userId="ae9b879b-79bd-485d-b65b-49b6287df809" providerId="ADAL" clId="{D28FA167-A18D-4CFE-AB62-2B77B56555CB}" dt="2020-08-17T04:35:29.421" v="39" actId="1076"/>
      <pc:docMkLst>
        <pc:docMk/>
      </pc:docMkLst>
      <pc:sldChg chg="delSp modSp mod delAnim">
        <pc:chgData name="Md. Rabiul Islam" userId="ae9b879b-79bd-485d-b65b-49b6287df809" providerId="ADAL" clId="{D28FA167-A18D-4CFE-AB62-2B77B56555CB}" dt="2020-08-17T04:35:29.421" v="39" actId="1076"/>
        <pc:sldMkLst>
          <pc:docMk/>
          <pc:sldMk cId="1526635029" sldId="301"/>
        </pc:sldMkLst>
        <pc:spChg chg="mod">
          <ac:chgData name="Md. Rabiul Islam" userId="ae9b879b-79bd-485d-b65b-49b6287df809" providerId="ADAL" clId="{D28FA167-A18D-4CFE-AB62-2B77B56555CB}" dt="2020-08-17T04:35:15.960" v="35" actId="20577"/>
          <ac:spMkLst>
            <pc:docMk/>
            <pc:sldMk cId="1526635029" sldId="301"/>
            <ac:spMk id="3" creationId="{00000000-0000-0000-0000-000000000000}"/>
          </ac:spMkLst>
        </pc:spChg>
        <pc:picChg chg="mod">
          <ac:chgData name="Md. Rabiul Islam" userId="ae9b879b-79bd-485d-b65b-49b6287df809" providerId="ADAL" clId="{D28FA167-A18D-4CFE-AB62-2B77B56555CB}" dt="2020-08-17T04:35:29.421" v="39" actId="1076"/>
          <ac:picMkLst>
            <pc:docMk/>
            <pc:sldMk cId="1526635029" sldId="301"/>
            <ac:picMk id="6" creationId="{00000000-0000-0000-0000-000000000000}"/>
          </ac:picMkLst>
        </pc:picChg>
        <pc:picChg chg="del">
          <ac:chgData name="Md. Rabiul Islam" userId="ae9b879b-79bd-485d-b65b-49b6287df809" providerId="ADAL" clId="{D28FA167-A18D-4CFE-AB62-2B77B56555CB}" dt="2020-08-17T04:35:05.829" v="0" actId="478"/>
          <ac:picMkLst>
            <pc:docMk/>
            <pc:sldMk cId="1526635029" sldId="301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0DF864C-6603-8F46-99D4-D65767AABE7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85524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CFD41BE-75CB-D145-A267-9F29107BA94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507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F65E822-3796-484D-8E2A-EBF41B8A571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756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A7B222E-447D-054D-AA78-F74BA2059B6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4653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436D71B-603C-5142-9715-315273BFF08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8989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591FC25-8AD5-474E-82A0-499236190398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153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C8E63DB-F178-CC42-B483-B23FBF21099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99459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4BCC34A-2644-6243-B1BD-4B24D2F9E3E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91007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BA88A5A-580E-594C-BADE-E614945B818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5806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F194F7A-AEF7-8444-9C6C-017671EBA0D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6402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A179DE2-D32C-4F4F-8EBA-A7175B846C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08593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B470233-1910-B84D-8106-35A1062AA58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56456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A715B02-71F3-2E41-80BE-12136288952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1967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4C68DC3-12AB-6D44-B1E9-BE28C35E075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37262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D26DD8C-C511-8740-BB4A-BCF36FD641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40793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D4A15DF-1510-5F4C-8764-A1CE1C64181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24879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A6CF838-B0C5-6E4C-8D90-A707FCEE5D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1267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7F510A4-DD2F-E647-98EA-F48FF1C12769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67626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A689E0B-5CAA-EF4A-B5A3-65B16A3A8DD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12816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0BBC446-8525-1B47-9484-1F912813ED9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8240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454A303-59F7-A646-A450-18BA56076B8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80854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87B7688-EBD2-F846-9104-2449FC4E87A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51948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869CCD5-A898-A148-8C7F-093644A9A279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73653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D86986E-F781-4F4D-B116-8C27466C208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96481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3CAA51-B09E-A84E-8F35-647506E21F0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70322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2D87CD7-EBE7-DC43-BD04-1CD269305C9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543593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994A184-8528-1B4D-B555-EFE20DC74E3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8164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9E742C1-CB2C-1A4A-868D-FCDEC48DFB5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5228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CA24D50-BA44-A34B-B242-AF72D12227C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16890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457851C-AB73-984D-9676-416FA058D8D3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69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2FD3DAB-9754-FD4A-89A5-76DE7C1329C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87519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EF28B8C-5832-5E41-B891-B707B2F69A7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371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1E871D1-3697-B246-A42F-E014E4ACCEA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885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A2B0F8E-C5C9-494D-AB06-509770FA211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3465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C92DF38-E181-E647-A5C7-A066EC82EFD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11452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5ADFB2B-1BA3-B944-A193-2B43E75004C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9680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682D2EC-0A30-6C42-941F-9BAB1B0FFCA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208768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E84E438-C0B2-4D4E-8705-0280473209D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55436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1CCA102-8412-7542-9EF4-B75EF271C5B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94044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DFE10A7-7098-E442-8E6B-69D6219F5AA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2683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ECD9A3E-2B24-4940-BEFC-3C8686DDF93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36026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0A167A-B024-A04F-82CB-3ADCC538DAD4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6845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43B9D8C-1F9E-9D47-9BB8-F90A0465F0D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33071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1FD057B-90FF-D64A-BE83-7533DC6BEF0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5664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7701D36-CE31-8A4B-9A78-E57B59EA7FA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29303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C7F5B66-D726-0043-9941-14383172270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120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A8B7AFB-896E-8644-A486-11D310A02DB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2630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F2D83CB-4CEE-D547-8D61-8E84B132C6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8677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4A2882D-D6B7-B542-A397-CFB58F057F4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221023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7E91CE1-675C-744A-BBDD-A487BD0D2F6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37696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3DA4FE4-B055-DC4B-8309-F8C5C53A5FF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24105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A84FBA7-A1D5-4448-B913-4C35B67B481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6259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B5EE1DD-FBAA-3149-8E52-011FEAB013F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7604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669C9D5-6C8A-1544-ABA8-FEDBE607C7A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30504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0B3575F-6EAB-9D4D-837C-5868CBE3583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7696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9813DE3F-8948-0E47-AE3C-412CE7EBD38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CDE6C1D4-992C-1C4C-AD77-74D4B0A608B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0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80B2C912-8247-8547-9C80-7FF8A7B5902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1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2B1F3B35-51D1-5E47-B098-84A41DFC454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2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E7759D6A-7541-5C46-9E08-E9F1E66C0D6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8/17/2020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4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3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5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7" Type="http://schemas.openxmlformats.org/officeDocument/2006/relationships/image" Target="../media/image7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7.wdp"/><Relationship Id="rId5" Type="http://schemas.openxmlformats.org/officeDocument/2006/relationships/image" Target="../media/image20.png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microsoft.com/office/2007/relationships/hdphoto" Target="../media/hdphoto16.wdp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9.wdp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510.png"/><Relationship Id="rId7" Type="http://schemas.openxmlformats.org/officeDocument/2006/relationships/image" Target="../media/image85.png"/><Relationship Id="rId12" Type="http://schemas.openxmlformats.org/officeDocument/2006/relationships/image" Target="../media/image13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120.png"/><Relationship Id="rId5" Type="http://schemas.microsoft.com/office/2007/relationships/hdphoto" Target="../media/hdphoto20.wdp"/><Relationship Id="rId10" Type="http://schemas.openxmlformats.org/officeDocument/2006/relationships/image" Target="../media/image110.png"/><Relationship Id="rId4" Type="http://schemas.openxmlformats.org/officeDocument/2006/relationships/image" Target="../media/image23.png"/><Relationship Id="rId9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2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hdphoto" Target="../media/hdphoto3.wdp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0.png"/><Relationship Id="rId10" Type="http://schemas.openxmlformats.org/officeDocument/2006/relationships/image" Target="../media/image30.png"/><Relationship Id="rId4" Type="http://schemas.openxmlformats.org/officeDocument/2006/relationships/image" Target="../media/image39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microsoft.com/office/2007/relationships/hdphoto" Target="../media/hdphoto9.wdp"/><Relationship Id="rId7" Type="http://schemas.openxmlformats.org/officeDocument/2006/relationships/image" Target="../media/image5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microsoft.com/office/2007/relationships/hdphoto" Target="../media/hdphoto9.wdp"/><Relationship Id="rId7" Type="http://schemas.openxmlformats.org/officeDocument/2006/relationships/image" Target="../media/image5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151D6B-E042-7A47-8937-A0E2A3752973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AA7F700-109D-E24C-ACF6-07F47D029DA3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(Chapter-5)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4370FD-C2B2-5547-A17C-2BB2B513DBCC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- 02</a:t>
            </a:r>
          </a:p>
        </p:txBody>
      </p:sp>
    </p:spTree>
    <p:extLst>
      <p:ext uri="{BB962C8B-B14F-4D97-AF65-F5344CB8AC3E}">
        <p14:creationId xmlns:p14="http://schemas.microsoft.com/office/powerpoint/2010/main" val="353884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83" y="23714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68" y="870838"/>
            <a:ext cx="8720088" cy="61087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b="1" u="sng" dirty="0">
                <a:latin typeface="Arial Narrow" panose="020B0606020202030204" pitchFamily="34" charset="0"/>
              </a:rPr>
              <a:t>EXAMPLE 5.3: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For the network of following Fig, without C</a:t>
            </a:r>
            <a:r>
              <a:rPr lang="en-US" baseline="-25000" dirty="0">
                <a:latin typeface="Arial Narrow" panose="020B0606020202030204" pitchFamily="34" charset="0"/>
              </a:rPr>
              <a:t>E 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unbypassed</a:t>
            </a:r>
            <a:r>
              <a:rPr lang="en-US" dirty="0">
                <a:latin typeface="Arial Narrow" panose="020B0606020202030204" pitchFamily="34" charset="0"/>
              </a:rPr>
              <a:t>), determine: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e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,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,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 &amp;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A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v.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4468" y="1554361"/>
            <a:ext cx="3172888" cy="3889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44" y="1998877"/>
            <a:ext cx="5406863" cy="15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7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162" y="1063491"/>
            <a:ext cx="3173243" cy="3886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31" y="354362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 Contd.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164" y="1252550"/>
            <a:ext cx="5506998" cy="2406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6" y="4021520"/>
            <a:ext cx="4377122" cy="16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26" y="410513"/>
            <a:ext cx="8134403" cy="6108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EMITTER-FOLLOWER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75" y="4835401"/>
            <a:ext cx="7324731" cy="112943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This is also known as the common-collector configuration.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 input is applied to the base and the output is taken from the emitter.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There is no phase shift between input and output.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225" y="1407685"/>
            <a:ext cx="2720652" cy="31010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0643" y="1407685"/>
            <a:ext cx="3300825" cy="306230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454366" y="2562272"/>
            <a:ext cx="1213339" cy="71745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5" y="984272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IMPEDANCE CALCULATIONS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657" y="1980467"/>
            <a:ext cx="3856718" cy="289706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30918" y="2065034"/>
            <a:ext cx="3365696" cy="2253468"/>
            <a:chOff x="1613414" y="1595511"/>
            <a:chExt cx="4487594" cy="3004624"/>
          </a:xfrm>
        </p:grpSpPr>
        <p:sp>
          <p:nvSpPr>
            <p:cNvPr id="19" name="Rounded Rectangle 18"/>
            <p:cNvSpPr/>
            <p:nvPr/>
          </p:nvSpPr>
          <p:spPr>
            <a:xfrm>
              <a:off x="1613414" y="1595511"/>
              <a:ext cx="4487594" cy="30046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02805" y="1754790"/>
              <a:ext cx="3444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INPUT IMPEDANCE, </a:t>
              </a:r>
              <a:r>
                <a:rPr lang="en-US" b="1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Z</a:t>
              </a:r>
              <a:r>
                <a:rPr lang="en-US" b="1" baseline="-25000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i</a:t>
              </a:r>
              <a:endParaRPr lang="en-US" b="1" baseline="-250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960807" y="2214530"/>
              <a:ext cx="3691190" cy="1997441"/>
              <a:chOff x="998418" y="1561537"/>
              <a:chExt cx="3691190" cy="22231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26554" y="1561537"/>
                    <a:ext cx="1831441" cy="5517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||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a14:m>
                    <a:r>
                      <a:rPr lang="en-US" b="1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1561537"/>
                    <a:ext cx="1831441" cy="5517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222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98418" y="2121463"/>
                    <a:ext cx="3047586" cy="6165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b="1" i="1">
                              <a:latin typeface="Cambria Math" panose="02040503050406030204" pitchFamily="18" charset="0"/>
                            </a:rPr>
                            <m:t>𝜷</m:t>
                          </m:r>
                          <m:sSub>
                            <m:sSubPr>
                              <m:ctrlPr>
                                <a:rPr lang="el-G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b="1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418" y="2121463"/>
                    <a:ext cx="3047586" cy="6165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26554" y="2692883"/>
                    <a:ext cx="2201201" cy="5517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1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2692883"/>
                    <a:ext cx="2201201" cy="55179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166" r="-5904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026554" y="3232883"/>
                    <a:ext cx="3663054" cy="5517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𝒇𝒐𝒓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≫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3232883"/>
                    <a:ext cx="3663054" cy="55179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11" r="-444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416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94" y="437862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IMPEDANCE CALCULATIONS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2707" y="1093891"/>
            <a:ext cx="3108614" cy="233510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06658" y="1423724"/>
            <a:ext cx="4505179" cy="4010552"/>
            <a:chOff x="914399" y="968991"/>
            <a:chExt cx="6006905" cy="5347403"/>
          </a:xfrm>
        </p:grpSpPr>
        <p:sp>
          <p:nvSpPr>
            <p:cNvPr id="8" name="Rounded Rectangle 7"/>
            <p:cNvSpPr/>
            <p:nvPr/>
          </p:nvSpPr>
          <p:spPr>
            <a:xfrm>
              <a:off x="914399" y="968991"/>
              <a:ext cx="6006905" cy="534740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94544" y="1095432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66706" y="1683538"/>
                  <a:ext cx="5300330" cy="43826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den>
                        </m:f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, </m:t>
                        </m:r>
                      </m:oMath>
                    </m:oMathPara>
                  </a14:m>
                  <a:endParaRPr lang="en-US" sz="1500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f>
                          <m:f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5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el-GR" sz="15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sSub>
                              <m:sSubPr>
                                <m:ctrlPr>
                                  <a:rPr lang="el-GR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500" b="1" dirty="0"/>
                </a:p>
                <a:p>
                  <a:endParaRPr lang="en-US" sz="1500" b="1" dirty="0"/>
                </a:p>
                <a:p>
                  <a14:m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𝑺𝒊𝒏𝒄𝒆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50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</m:t>
                      </m:r>
                      <m:r>
                        <a:rPr lang="en-US" sz="1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a14:m>
                  <a:endParaRPr lang="en-US" sz="15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l-GR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500" b="1" dirty="0"/>
                </a:p>
                <a:p>
                  <a:endParaRPr lang="en-US" sz="1500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𝑻𝒐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𝒅𝒆𝒕𝒆𝒓𝒎𝒊𝒏𝒆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𝒊𝒔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𝒔𝒆𝒕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𝒕𝒐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𝒛𝒆𝒓𝒐</m:t>
                        </m:r>
                      </m:oMath>
                    </m:oMathPara>
                  </a14:m>
                  <a:endParaRPr lang="en-US" sz="1500" b="1" i="1" dirty="0">
                    <a:latin typeface="Cambria Math" panose="02040503050406030204" pitchFamily="18" charset="0"/>
                  </a:endParaRPr>
                </a:p>
                <a:p>
                  <a:endParaRPr lang="en-US" sz="1500" b="1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||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  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baseline="-2500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500" b="1" i="1" baseline="-2500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r>
                    <a:rPr lang="en-US" sz="1500" b="1" baseline="-25000" dirty="0"/>
                    <a:t> </a:t>
                  </a:r>
                  <a14:m>
                    <m:oMath xmlns:m="http://schemas.openxmlformats.org/officeDocument/2006/math">
                      <m:r>
                        <a:rPr lang="en-US" sz="1500" b="1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15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500" b="1" i="1" baseline="-2500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1500" b="1" baseline="-25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706" y="1683538"/>
                  <a:ext cx="5300330" cy="4382654"/>
                </a:xfrm>
                <a:prstGeom prst="rect">
                  <a:avLst/>
                </a:prstGeom>
                <a:blipFill>
                  <a:blip r:embed="rId4"/>
                  <a:stretch>
                    <a:fillRect l="-1687" t="-186" b="-25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4436" y="3638064"/>
            <a:ext cx="2385157" cy="21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245" y="43438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GAIN CALCULATIONS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7146" y="1376308"/>
            <a:ext cx="4283613" cy="4105383"/>
            <a:chOff x="801858" y="968991"/>
            <a:chExt cx="5711484" cy="5473844"/>
          </a:xfrm>
        </p:grpSpPr>
        <p:sp>
          <p:nvSpPr>
            <p:cNvPr id="7" name="Rounded Rectangle 6"/>
            <p:cNvSpPr/>
            <p:nvPr/>
          </p:nvSpPr>
          <p:spPr>
            <a:xfrm>
              <a:off x="801858" y="968991"/>
              <a:ext cx="5711484" cy="547384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46417" y="1079022"/>
              <a:ext cx="25743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13285" y="1924296"/>
                  <a:ext cx="5587515" cy="7788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85" y="1924296"/>
                  <a:ext cx="5587515" cy="7788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86685" y="3090883"/>
                  <a:ext cx="4323663" cy="495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𝒘𝒉𝒆𝒏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r>
                    <a:rPr lang="en-US" b="1" dirty="0"/>
                    <a:t> </a:t>
                  </a:r>
                  <a:r>
                    <a:rPr lang="en-US" b="1" i="1" dirty="0"/>
                    <a:t>and</a:t>
                  </a:r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685" y="3090883"/>
                  <a:ext cx="4323663" cy="495777"/>
                </a:xfrm>
                <a:prstGeom prst="rect">
                  <a:avLst/>
                </a:prstGeom>
                <a:blipFill>
                  <a:blip r:embed="rId3"/>
                  <a:stretch>
                    <a:fillRect l="-2632" r="-2444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824443" y="3937043"/>
                  <a:ext cx="381668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𝑩𝒖𝒕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443" y="3937043"/>
                  <a:ext cx="3816687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55965" y="4798430"/>
                  <a:ext cx="5444836" cy="7668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65" y="4798430"/>
                  <a:ext cx="5444836" cy="7668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0019" y="1555680"/>
            <a:ext cx="3856718" cy="28970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07498" y="4823544"/>
            <a:ext cx="29632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b="1" i="1" u="sng" dirty="0">
                <a:latin typeface="Arial Narrow" panose="020B0606020202030204" pitchFamily="34" charset="0"/>
              </a:rPr>
              <a:t>See Example 5.7 </a:t>
            </a:r>
          </a:p>
        </p:txBody>
      </p:sp>
    </p:spTree>
    <p:extLst>
      <p:ext uri="{BB962C8B-B14F-4D97-AF65-F5344CB8AC3E}">
        <p14:creationId xmlns:p14="http://schemas.microsoft.com/office/powerpoint/2010/main" val="28077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82" y="42671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COMMON-BASE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06" y="3652755"/>
            <a:ext cx="4194768" cy="2016149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 input is applied to the emitter.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 output is taken from the collector.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Low input impedance.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High output impedance.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Very high voltage gain.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No phase shift between input and output.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767" y="1115034"/>
            <a:ext cx="3540773" cy="1956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2233" y="1116415"/>
            <a:ext cx="4611722" cy="23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06" y="411726"/>
            <a:ext cx="7429499" cy="61087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CALCULATIONS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92403" y="1310974"/>
            <a:ext cx="2817056" cy="1028369"/>
            <a:chOff x="829994" y="1167619"/>
            <a:chExt cx="3756074" cy="1371159"/>
          </a:xfrm>
        </p:grpSpPr>
        <p:sp>
          <p:nvSpPr>
            <p:cNvPr id="7" name="Rounded Rectangle 6"/>
            <p:cNvSpPr/>
            <p:nvPr/>
          </p:nvSpPr>
          <p:spPr>
            <a:xfrm>
              <a:off x="829994" y="1167619"/>
              <a:ext cx="3756074" cy="1371159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1413" y="1167619"/>
              <a:ext cx="3444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INPUT IMPEDANCE, </a:t>
              </a:r>
              <a:r>
                <a:rPr lang="en-US" b="1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Z</a:t>
              </a:r>
              <a:r>
                <a:rPr lang="en-US" b="1" baseline="-25000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i</a:t>
              </a:r>
              <a:endParaRPr lang="en-US" b="1" baseline="-250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680666" y="1785162"/>
                  <a:ext cx="263072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0666" y="1785162"/>
                  <a:ext cx="2630729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4938" t="-1887" b="-3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251155" y="2535273"/>
            <a:ext cx="2817056" cy="972704"/>
            <a:chOff x="829995" y="3574875"/>
            <a:chExt cx="3756074" cy="1296938"/>
          </a:xfrm>
        </p:grpSpPr>
        <p:sp>
          <p:nvSpPr>
            <p:cNvPr id="12" name="Rounded Rectangle 11"/>
            <p:cNvSpPr/>
            <p:nvPr/>
          </p:nvSpPr>
          <p:spPr>
            <a:xfrm>
              <a:off x="829995" y="3574875"/>
              <a:ext cx="3756074" cy="129693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1412" y="3648135"/>
              <a:ext cx="344465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92666" y="4161640"/>
                  <a:ext cx="2630729" cy="4308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666" y="4161640"/>
                  <a:ext cx="2630729" cy="430886"/>
                </a:xfrm>
                <a:prstGeom prst="rect">
                  <a:avLst/>
                </a:prstGeom>
                <a:blipFill>
                  <a:blip r:embed="rId3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9616" y="1207985"/>
            <a:ext cx="5605538" cy="1862993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34470" y="3809691"/>
            <a:ext cx="5502682" cy="2056142"/>
            <a:chOff x="829994" y="3648596"/>
            <a:chExt cx="7336909" cy="2741522"/>
          </a:xfrm>
        </p:grpSpPr>
        <p:sp>
          <p:nvSpPr>
            <p:cNvPr id="17" name="Rounded Rectangle 16"/>
            <p:cNvSpPr/>
            <p:nvPr/>
          </p:nvSpPr>
          <p:spPr>
            <a:xfrm>
              <a:off x="829994" y="3648596"/>
              <a:ext cx="7033846" cy="2741522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61157" y="3739353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141411" y="4304675"/>
                  <a:ext cx="56101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/>
                    <a:t> ;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411" y="4304675"/>
                  <a:ext cx="561014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29" t="-2826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678655" y="4144044"/>
                  <a:ext cx="1631852" cy="7536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l-GR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8655" y="4144044"/>
                  <a:ext cx="1631852" cy="7536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74805" y="5141276"/>
                  <a:ext cx="3992098" cy="6734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805" y="5141276"/>
                  <a:ext cx="3992098" cy="673433"/>
                </a:xfrm>
                <a:prstGeom prst="rect">
                  <a:avLst/>
                </a:prstGeom>
                <a:blipFill>
                  <a:blip r:embed="rId8"/>
                  <a:stretch>
                    <a:fillRect l="-204" t="-1205" b="-10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133057" y="5108205"/>
                  <a:ext cx="2510365" cy="5887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/>
                    <a:t> ;</a:t>
                  </a: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57" y="5108205"/>
                  <a:ext cx="2510365" cy="588795"/>
                </a:xfrm>
                <a:prstGeom prst="rect">
                  <a:avLst/>
                </a:prstGeom>
                <a:blipFill>
                  <a:blip r:embed="rId9"/>
                  <a:stretch>
                    <a:fillRect l="-4545" t="-1370" b="-109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042385" y="3498458"/>
            <a:ext cx="2817056" cy="2303480"/>
            <a:chOff x="7970320" y="3709357"/>
            <a:chExt cx="3756074" cy="3071306"/>
          </a:xfrm>
        </p:grpSpPr>
        <p:sp>
          <p:nvSpPr>
            <p:cNvPr id="31" name="Rounded Rectangle 30"/>
            <p:cNvSpPr/>
            <p:nvPr/>
          </p:nvSpPr>
          <p:spPr>
            <a:xfrm>
              <a:off x="7970320" y="3709357"/>
              <a:ext cx="3756074" cy="3071306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27400" y="3722961"/>
              <a:ext cx="2615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Arial Narrow" panose="020B0606020202030204" pitchFamily="34" charset="0"/>
                </a:rPr>
                <a:t>CURRENT GAIN, </a:t>
              </a:r>
              <a:r>
                <a:rPr lang="en-US" b="1" i="1" dirty="0">
                  <a:solidFill>
                    <a:schemeClr val="accent2">
                      <a:lumMod val="50000"/>
                    </a:schemeClr>
                  </a:solidFill>
                  <a:latin typeface="Arial Narrow" panose="020B0606020202030204" pitchFamily="34" charset="0"/>
                </a:rPr>
                <a:t>A</a:t>
              </a:r>
              <a:r>
                <a:rPr lang="en-US" b="1" i="1" baseline="-25000" dirty="0">
                  <a:solidFill>
                    <a:schemeClr val="accent2">
                      <a:lumMod val="50000"/>
                    </a:schemeClr>
                  </a:solidFill>
                  <a:latin typeface="Arial Narrow" panose="020B0606020202030204" pitchFamily="34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231185" y="4229018"/>
                  <a:ext cx="324435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𝑨𝒔𝒔𝒖𝒎𝒊𝒏𝒈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185" y="4229018"/>
                  <a:ext cx="3244354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5013" b="-3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258532" y="4729578"/>
                  <a:ext cx="137623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532" y="4729578"/>
                  <a:ext cx="1376233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8876"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305363" y="5187135"/>
                  <a:ext cx="328257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=−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r>
                        <a:rPr lang="el-GR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r>
                        <a:rPr lang="el-GR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363" y="5187135"/>
                  <a:ext cx="3282571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3960" b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254863" y="5715423"/>
                  <a:ext cx="3282571" cy="8792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≅−</m:t>
                        </m:r>
                        <m:r>
                          <a:rPr lang="en-US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863" y="5715423"/>
                  <a:ext cx="3282571" cy="87921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834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7" y="404409"/>
            <a:ext cx="7429499" cy="61087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COMMON-BASE CONFIGURATION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2228" y="1798328"/>
                <a:ext cx="8145716" cy="263083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dirty="0">
                    <a:latin typeface="Arial Narrow" panose="020B0606020202030204" pitchFamily="34" charset="0"/>
                  </a:rPr>
                  <a:t> </a:t>
                </a:r>
                <a:r>
                  <a:rPr lang="en-US" b="1" u="sng" dirty="0">
                    <a:latin typeface="Arial Narrow" panose="020B0606020202030204" pitchFamily="34" charset="0"/>
                  </a:rPr>
                  <a:t>Phase Relationship: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Arial Narrow" panose="020B0606020202030204" pitchFamily="34" charset="0"/>
                  </a:rPr>
                  <a:t>The fact that </a:t>
                </a:r>
                <a:r>
                  <a:rPr lang="en-US" b="1" i="1" dirty="0">
                    <a:latin typeface="Arial Narrow" panose="020B0606020202030204" pitchFamily="34" charset="0"/>
                  </a:rPr>
                  <a:t>A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v</a:t>
                </a:r>
                <a:r>
                  <a:rPr lang="en-US" dirty="0">
                    <a:latin typeface="Arial Narrow" panose="020B0606020202030204" pitchFamily="34" charset="0"/>
                  </a:rPr>
                  <a:t>  is a positive number shows that </a:t>
                </a:r>
                <a:r>
                  <a:rPr lang="en-US" b="1" i="1" dirty="0">
                    <a:latin typeface="Arial Narrow" panose="020B0606020202030204" pitchFamily="34" charset="0"/>
                  </a:rPr>
                  <a:t>V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o</a:t>
                </a:r>
                <a:r>
                  <a:rPr lang="en-US" dirty="0">
                    <a:latin typeface="Arial Narrow" panose="020B0606020202030204" pitchFamily="34" charset="0"/>
                  </a:rPr>
                  <a:t> and </a:t>
                </a:r>
                <a:r>
                  <a:rPr lang="en-US" b="1" i="1" dirty="0">
                    <a:latin typeface="Arial Narrow" panose="020B0606020202030204" pitchFamily="34" charset="0"/>
                  </a:rPr>
                  <a:t>V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i</a:t>
                </a:r>
                <a:r>
                  <a:rPr lang="en-US" dirty="0">
                    <a:latin typeface="Arial Narrow" panose="020B0606020202030204" pitchFamily="34" charset="0"/>
                  </a:rPr>
                  <a:t> are in phase for the common-base configuration.</a:t>
                </a:r>
              </a:p>
              <a:p>
                <a:pPr marL="0" indent="0" algn="just">
                  <a:buNone/>
                </a:pPr>
                <a:endParaRPr lang="en-US" dirty="0">
                  <a:latin typeface="Arial Narrow" panose="020B0606020202030204" pitchFamily="34" charset="0"/>
                </a:endParaRPr>
              </a:p>
              <a:p>
                <a:pPr algn="just"/>
                <a:r>
                  <a:rPr lang="en-US" dirty="0">
                    <a:latin typeface="Arial Narrow" panose="020B0606020202030204" pitchFamily="34" charset="0"/>
                  </a:rPr>
                  <a:t> </a:t>
                </a:r>
                <a:r>
                  <a:rPr lang="en-US" b="1" u="sng" dirty="0">
                    <a:latin typeface="Arial Narrow" panose="020B0606020202030204" pitchFamily="34" charset="0"/>
                  </a:rPr>
                  <a:t>Effect of </a:t>
                </a:r>
                <a:r>
                  <a:rPr lang="en-US" b="1" u="sng" dirty="0" err="1">
                    <a:latin typeface="Arial Narrow" panose="020B0606020202030204" pitchFamily="34" charset="0"/>
                  </a:rPr>
                  <a:t>r</a:t>
                </a:r>
                <a:r>
                  <a:rPr lang="en-US" b="1" u="sng" baseline="-25000" dirty="0" err="1">
                    <a:latin typeface="Arial Narrow" panose="020B0606020202030204" pitchFamily="34" charset="0"/>
                  </a:rPr>
                  <a:t>o</a:t>
                </a:r>
                <a:r>
                  <a:rPr lang="en-US" b="1" u="sng" dirty="0">
                    <a:latin typeface="Arial Narrow" panose="020B0606020202030204" pitchFamily="34" charset="0"/>
                  </a:rPr>
                  <a:t> :</a:t>
                </a:r>
                <a:r>
                  <a:rPr lang="en-US" b="1" dirty="0">
                    <a:latin typeface="Arial Narrow" panose="020B0606020202030204" pitchFamily="34" charset="0"/>
                  </a:rPr>
                  <a:t>  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Arial Narrow" panose="020B0606020202030204" pitchFamily="34" charset="0"/>
                  </a:rPr>
                  <a:t>For the common-base configuration, </a:t>
                </a:r>
                <a:r>
                  <a:rPr lang="en-US" b="1" i="1" dirty="0" err="1">
                    <a:latin typeface="Arial Narrow" panose="020B0606020202030204" pitchFamily="34" charset="0"/>
                  </a:rPr>
                  <a:t>r</a:t>
                </a:r>
                <a:r>
                  <a:rPr lang="en-US" b="1" i="1" baseline="-25000" dirty="0" err="1">
                    <a:latin typeface="Arial Narrow" panose="020B0606020202030204" pitchFamily="34" charset="0"/>
                  </a:rPr>
                  <a:t>o</a:t>
                </a:r>
                <a:r>
                  <a:rPr lang="en-US" b="1" i="1" dirty="0">
                    <a:latin typeface="Arial Narrow" panose="020B0606020202030204" pitchFamily="34" charset="0"/>
                  </a:rPr>
                  <a:t> = 1/h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ob</a:t>
                </a:r>
                <a:r>
                  <a:rPr lang="en-US" b="1" i="1" dirty="0">
                    <a:latin typeface="Arial Narrow" panose="020B0606020202030204" pitchFamily="34" charset="0"/>
                  </a:rPr>
                  <a:t> </a:t>
                </a:r>
                <a:r>
                  <a:rPr lang="en-US" dirty="0">
                    <a:latin typeface="Arial Narrow" panose="020B0606020202030204" pitchFamily="34" charset="0"/>
                  </a:rPr>
                  <a:t>is typically in the </a:t>
                </a:r>
                <a:r>
                  <a:rPr lang="en-US" dirty="0" err="1">
                    <a:latin typeface="Arial Narrow" panose="020B0606020202030204" pitchFamily="34" charset="0"/>
                  </a:rPr>
                  <a:t>megohm</a:t>
                </a:r>
                <a:r>
                  <a:rPr lang="en-US" dirty="0">
                    <a:latin typeface="Arial Narrow" panose="020B0606020202030204" pitchFamily="34" charset="0"/>
                  </a:rPr>
                  <a:t> range and sufficiently larger than the parallel resistance </a:t>
                </a:r>
                <a:r>
                  <a:rPr lang="en-US" b="1" i="1" dirty="0">
                    <a:latin typeface="Arial Narrow" panose="020B0606020202030204" pitchFamily="34" charset="0"/>
                  </a:rPr>
                  <a:t>R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C</a:t>
                </a:r>
                <a:r>
                  <a:rPr lang="en-US" dirty="0">
                    <a:latin typeface="Arial Narrow" panose="020B0606020202030204" pitchFamily="34" charset="0"/>
                  </a:rPr>
                  <a:t> to permit the approximation </a:t>
                </a:r>
                <a:r>
                  <a:rPr lang="en-US" b="1" i="1" dirty="0" err="1">
                    <a:latin typeface="Arial Narrow" panose="020B0606020202030204" pitchFamily="34" charset="0"/>
                  </a:rPr>
                  <a:t>r</a:t>
                </a:r>
                <a:r>
                  <a:rPr lang="en-US" b="1" i="1" baseline="-25000" dirty="0" err="1">
                    <a:latin typeface="Arial Narrow" panose="020B0606020202030204" pitchFamily="34" charset="0"/>
                  </a:rPr>
                  <a:t>o</a:t>
                </a:r>
                <a:r>
                  <a:rPr lang="en-US" b="1" i="1" dirty="0">
                    <a:latin typeface="Arial Narrow" panose="020B0606020202030204" pitchFamily="34" charset="0"/>
                  </a:rPr>
                  <a:t> || R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C</a:t>
                </a:r>
                <a:r>
                  <a:rPr lang="en-US" b="1" i="1" dirty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</m:oMath>
                </a14:m>
                <a:r>
                  <a:rPr lang="en-US" b="1" i="1" dirty="0">
                    <a:latin typeface="Arial Narrow" panose="020B0606020202030204" pitchFamily="34" charset="0"/>
                  </a:rPr>
                  <a:t>R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C</a:t>
                </a:r>
                <a:r>
                  <a:rPr lang="en-US" b="1" i="1" dirty="0">
                    <a:latin typeface="Arial Narrow" panose="020B060602020203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228" y="1798328"/>
                <a:ext cx="8145716" cy="2630836"/>
              </a:xfrm>
              <a:blipFill>
                <a:blip r:embed="rId2"/>
                <a:stretch>
                  <a:fillRect l="-623" t="-962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09" y="406720"/>
            <a:ext cx="7429499" cy="61087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32" y="1199333"/>
            <a:ext cx="7615451" cy="517955"/>
          </a:xfrm>
        </p:spPr>
        <p:txBody>
          <a:bodyPr>
            <a:noAutofit/>
          </a:bodyPr>
          <a:lstStyle/>
          <a:p>
            <a:pPr algn="just"/>
            <a:r>
              <a:rPr lang="en-US" b="1" u="sng" dirty="0">
                <a:latin typeface="Arial Narrow" panose="020B0606020202030204" pitchFamily="34" charset="0"/>
              </a:rPr>
              <a:t> EXAMPLE 5.8:</a:t>
            </a:r>
            <a:r>
              <a:rPr lang="en-US" dirty="0">
                <a:latin typeface="Arial Narrow" panose="020B0606020202030204" pitchFamily="34" charset="0"/>
              </a:rPr>
              <a:t>  For the network of  following figure, determine: </a:t>
            </a:r>
            <a:r>
              <a:rPr lang="pt-BR" b="1" i="1" dirty="0">
                <a:latin typeface="Arial Narrow" panose="020B0606020202030204" pitchFamily="34" charset="0"/>
              </a:rPr>
              <a:t>r</a:t>
            </a:r>
            <a:r>
              <a:rPr lang="pt-BR" b="1" i="1" baseline="-25000" dirty="0">
                <a:latin typeface="Arial Narrow" panose="020B0606020202030204" pitchFamily="34" charset="0"/>
              </a:rPr>
              <a:t>e</a:t>
            </a:r>
            <a:r>
              <a:rPr lang="pt-BR" b="1" i="1" dirty="0">
                <a:latin typeface="Arial Narrow" panose="020B0606020202030204" pitchFamily="34" charset="0"/>
              </a:rPr>
              <a:t>, Z</a:t>
            </a:r>
            <a:r>
              <a:rPr lang="pt-BR" b="1" i="1" baseline="-25000" dirty="0">
                <a:latin typeface="Arial Narrow" panose="020B0606020202030204" pitchFamily="34" charset="0"/>
              </a:rPr>
              <a:t>i</a:t>
            </a:r>
            <a:r>
              <a:rPr lang="pt-BR" b="1" i="1" dirty="0">
                <a:latin typeface="Arial Narrow" panose="020B0606020202030204" pitchFamily="34" charset="0"/>
              </a:rPr>
              <a:t>, Z</a:t>
            </a:r>
            <a:r>
              <a:rPr lang="pt-BR" b="1" i="1" baseline="-25000" dirty="0">
                <a:latin typeface="Arial Narrow" panose="020B0606020202030204" pitchFamily="34" charset="0"/>
              </a:rPr>
              <a:t>o</a:t>
            </a:r>
            <a:r>
              <a:rPr lang="pt-BR" b="1" i="1" dirty="0">
                <a:latin typeface="Arial Narrow" panose="020B0606020202030204" pitchFamily="34" charset="0"/>
              </a:rPr>
              <a:t>, A</a:t>
            </a:r>
            <a:r>
              <a:rPr lang="pt-BR" b="1" i="1" baseline="-25000" dirty="0">
                <a:latin typeface="Arial Narrow" panose="020B0606020202030204" pitchFamily="34" charset="0"/>
              </a:rPr>
              <a:t>v</a:t>
            </a:r>
            <a:r>
              <a:rPr lang="pt-BR" b="1" i="1" dirty="0">
                <a:latin typeface="Arial Narrow" panose="020B0606020202030204" pitchFamily="34" charset="0"/>
              </a:rPr>
              <a:t>, A</a:t>
            </a:r>
            <a:r>
              <a:rPr lang="pt-BR" b="1" i="1" baseline="-25000" dirty="0">
                <a:latin typeface="Arial Narrow" panose="020B0606020202030204" pitchFamily="34" charset="0"/>
              </a:rPr>
              <a:t>i</a:t>
            </a:r>
            <a:r>
              <a:rPr lang="pt-BR" b="1" i="1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560" y="1717288"/>
            <a:ext cx="5526726" cy="3340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33769" y="3044252"/>
            <a:ext cx="4882196" cy="22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9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46" y="257924"/>
            <a:ext cx="7959436" cy="44523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 COMMON-EMITTER VOLTAGE-DIVIDER BIAS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103" y="1431066"/>
            <a:ext cx="2953107" cy="3263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8818" y="1991347"/>
            <a:ext cx="5403945" cy="21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1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965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23" y="359804"/>
            <a:ext cx="7907482" cy="466021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COMMON-EMITTER VOLTAGE-DIVIDER BIAS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7316" y="1107837"/>
            <a:ext cx="5432825" cy="174213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20566" y="1373069"/>
            <a:ext cx="2817056" cy="1656470"/>
            <a:chOff x="829994" y="1167619"/>
            <a:chExt cx="3756074" cy="2208627"/>
          </a:xfrm>
        </p:grpSpPr>
        <p:sp>
          <p:nvSpPr>
            <p:cNvPr id="8" name="Rounded Rectangle 7"/>
            <p:cNvSpPr/>
            <p:nvPr/>
          </p:nvSpPr>
          <p:spPr>
            <a:xfrm>
              <a:off x="829994" y="1167619"/>
              <a:ext cx="3756074" cy="220862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1413" y="1167619"/>
              <a:ext cx="3444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INPUT IMPEDANCE, </a:t>
              </a:r>
              <a:r>
                <a:rPr lang="en-US" b="1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Z</a:t>
              </a:r>
              <a:r>
                <a:rPr lang="en-US" b="1" baseline="-25000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i</a:t>
              </a:r>
              <a:endParaRPr lang="en-US" b="1" baseline="-250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46129" y="1827912"/>
                  <a:ext cx="263072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29" y="1827912"/>
                  <a:ext cx="2630729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4954" t="-1887" b="-3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46129" y="2630121"/>
                  <a:ext cx="232554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 </m:t>
                      </m:r>
                    </m:oMath>
                  </a14:m>
                  <a:r>
                    <a:rPr lang="el-GR" sz="2100" b="1" dirty="0"/>
                    <a:t>β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baseline="-25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29" y="2630121"/>
                  <a:ext cx="2325540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5594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03785" y="3357330"/>
            <a:ext cx="3321733" cy="1718516"/>
            <a:chOff x="829995" y="3574875"/>
            <a:chExt cx="4428977" cy="2291354"/>
          </a:xfrm>
        </p:grpSpPr>
        <p:sp>
          <p:nvSpPr>
            <p:cNvPr id="13" name="Rounded Rectangle 12"/>
            <p:cNvSpPr/>
            <p:nvPr/>
          </p:nvSpPr>
          <p:spPr>
            <a:xfrm>
              <a:off x="829995" y="3574875"/>
              <a:ext cx="3756074" cy="229135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1412" y="3648135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357852" y="4343688"/>
                  <a:ext cx="263072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52" y="4343688"/>
                  <a:ext cx="2630729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4630" b="-33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57852" y="5145897"/>
                  <a:ext cx="390112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endParaRPr lang="en-US" sz="2100" b="1" baseline="-25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52" y="5145897"/>
                  <a:ext cx="3901120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3125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564383" y="3501699"/>
            <a:ext cx="5338689" cy="2230633"/>
            <a:chOff x="4712677" y="3806485"/>
            <a:chExt cx="7118252" cy="2974177"/>
          </a:xfrm>
        </p:grpSpPr>
        <p:sp>
          <p:nvSpPr>
            <p:cNvPr id="18" name="Rounded Rectangle 17"/>
            <p:cNvSpPr/>
            <p:nvPr/>
          </p:nvSpPr>
          <p:spPr>
            <a:xfrm>
              <a:off x="4712677" y="3806485"/>
              <a:ext cx="7033846" cy="297417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1844" y="3909349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76356" y="4527220"/>
                  <a:ext cx="5610147" cy="584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m:rPr>
                          <m:nor/>
                        </m:rPr>
                        <a:rPr lang="el-GR" b="1" dirty="0"/>
                        <m:t>β</m:t>
                      </m:r>
                      <m:r>
                        <m:rPr>
                          <m:nor/>
                        </m:rPr>
                        <a:rPr lang="en-US" b="1" dirty="0"/>
                        <m:t>(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sSub>
                            <m:sSubPr>
                              <m:ctrlPr>
                                <a:rPr lang="el-GR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b="1" dirty="0"/>
                    <a:t>)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);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356" y="4527220"/>
                  <a:ext cx="5610147" cy="584604"/>
                </a:xfrm>
                <a:prstGeom prst="rect">
                  <a:avLst/>
                </a:prstGeom>
                <a:blipFill>
                  <a:blip r:embed="rId8"/>
                  <a:stretch>
                    <a:fillRect l="-2029" t="-2778" b="-236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199077" y="4430966"/>
                  <a:ext cx="1631852" cy="7536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l-GR" b="1" dirty="0"/>
                              <m:t>β</m:t>
                            </m:r>
                            <m:sSub>
                              <m:sSubPr>
                                <m:ctrlPr>
                                  <a:rPr lang="el-GR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9077" y="4430966"/>
                  <a:ext cx="1631852" cy="75362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445764" y="5563545"/>
                  <a:ext cx="5895087" cy="683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m:rPr>
                              <m:nor/>
                            </m:rPr>
                            <a:rPr lang="en-US" sz="2100" b="1" dirty="0"/>
                            <m:t> </m:t>
                          </m:r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  <m:r>
                        <a:rPr lang="en-US" sz="2100" b="1" i="1" dirty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    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4" y="5563545"/>
                  <a:ext cx="5895087" cy="683605"/>
                </a:xfrm>
                <a:prstGeom prst="rect">
                  <a:avLst/>
                </a:prstGeom>
                <a:blipFill>
                  <a:blip r:embed="rId10"/>
                  <a:stretch>
                    <a:fillRect l="-138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42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38" y="248355"/>
            <a:ext cx="7429499" cy="4868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01" y="859227"/>
            <a:ext cx="8312901" cy="913817"/>
          </a:xfrm>
        </p:spPr>
        <p:txBody>
          <a:bodyPr>
            <a:noAutofit/>
          </a:bodyPr>
          <a:lstStyle/>
          <a:p>
            <a:pPr lvl="0" algn="just"/>
            <a:r>
              <a:rPr lang="en-US" b="1" u="sng" dirty="0">
                <a:solidFill>
                  <a:prstClr val="black"/>
                </a:solidFill>
                <a:latin typeface="Arial Narrow" panose="020B0606020202030204" pitchFamily="34" charset="0"/>
              </a:rPr>
              <a:t>EXAMPLE 5.2: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  For the network of Fig. 5.28 :</a:t>
            </a:r>
          </a:p>
          <a:p>
            <a:pPr lvl="0" algn="just"/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Determine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e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, Z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,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o 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 Repeat with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 = 50 </a:t>
            </a:r>
            <a:r>
              <a:rPr lang="en-US" b="1" i="1" dirty="0">
                <a:latin typeface="Arial Narrow" panose="020B0606020202030204" pitchFamily="34" charset="0"/>
              </a:rPr>
              <a:t>k</a:t>
            </a:r>
            <a:r>
              <a:rPr lang="el-GR" b="1" i="1" dirty="0">
                <a:latin typeface="Arial Narrow" panose="020B0606020202030204" pitchFamily="34" charset="0"/>
              </a:rPr>
              <a:t>Ω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.</a:t>
            </a:r>
            <a:endParaRPr lang="en-US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4407" y="1690890"/>
            <a:ext cx="4595543" cy="43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26" y="291376"/>
            <a:ext cx="7429499" cy="5179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 Contd.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505" y="1405573"/>
            <a:ext cx="8217679" cy="378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8265" y="809351"/>
            <a:ext cx="2472909" cy="25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9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7" y="259443"/>
            <a:ext cx="8283854" cy="61087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 COMMON-EMITTER EMITTER-BIAS CONFIGURATION: UNBYPASSED R</a:t>
            </a:r>
            <a:r>
              <a:rPr lang="en-US" sz="2000" b="1" baseline="-25000" dirty="0">
                <a:solidFill>
                  <a:srgbClr val="00B050"/>
                </a:solidFill>
              </a:rPr>
              <a:t>E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208" y="1093340"/>
            <a:ext cx="3138147" cy="3737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6492" y="1197604"/>
            <a:ext cx="5165589" cy="35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4" y="415560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IMPEDANCE CALCULATION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1042" y="1168125"/>
            <a:ext cx="4987234" cy="302445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43712" y="1554546"/>
            <a:ext cx="3391945" cy="3505385"/>
            <a:chOff x="829994" y="1167619"/>
            <a:chExt cx="4487594" cy="4768947"/>
          </a:xfrm>
        </p:grpSpPr>
        <p:grpSp>
          <p:nvGrpSpPr>
            <p:cNvPr id="19" name="Group 18"/>
            <p:cNvGrpSpPr/>
            <p:nvPr/>
          </p:nvGrpSpPr>
          <p:grpSpPr>
            <a:xfrm>
              <a:off x="829994" y="1167619"/>
              <a:ext cx="4487594" cy="4768947"/>
              <a:chOff x="829994" y="1167619"/>
              <a:chExt cx="4487594" cy="4768947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829994" y="1167619"/>
                <a:ext cx="4487594" cy="4768947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55274" y="1335004"/>
                <a:ext cx="344465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Arial Narrow" panose="020B0606020202030204" pitchFamily="34" charset="0"/>
                  </a:rPr>
                  <a:t>INPUT IMPEDANCE, </a:t>
                </a:r>
                <a:r>
                  <a:rPr lang="en-US" b="1" dirty="0" err="1">
                    <a:solidFill>
                      <a:srgbClr val="00B050"/>
                    </a:solidFill>
                    <a:latin typeface="Arial Narrow" panose="020B0606020202030204" pitchFamily="34" charset="0"/>
                  </a:rPr>
                  <a:t>Z</a:t>
                </a:r>
                <a:r>
                  <a:rPr lang="en-US" b="1" baseline="-25000" dirty="0" err="1">
                    <a:solidFill>
                      <a:srgbClr val="00B050"/>
                    </a:solidFill>
                    <a:latin typeface="Arial Narrow" panose="020B0606020202030204" pitchFamily="34" charset="0"/>
                  </a:rPr>
                  <a:t>i</a:t>
                </a:r>
                <a:endParaRPr lang="en-US" b="1" baseline="-25000" dirty="0">
                  <a:solidFill>
                    <a:srgbClr val="00B050"/>
                  </a:solidFill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141412" y="1856585"/>
              <a:ext cx="4026316" cy="3896412"/>
              <a:chOff x="1026554" y="1561537"/>
              <a:chExt cx="4026316" cy="389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026554" y="1561537"/>
                    <a:ext cx="3447184" cy="10497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oMath>
                    </a14:m>
                    <a:r>
                      <a:rPr lang="en-US" b="1" dirty="0"/>
                      <a:t> 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/>
                      <a:t>     =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1561537"/>
                    <a:ext cx="3447184" cy="1049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059" r="-941" b="-178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026554" y="2588042"/>
                    <a:ext cx="3586965" cy="7939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den>
                        </m:f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2588042"/>
                    <a:ext cx="3586965" cy="7939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41" r="-905" b="-81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26554" y="3559879"/>
                    <a:ext cx="4026316" cy="495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b="1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3559879"/>
                    <a:ext cx="4026316" cy="495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21" r="-2621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80481" y="4218711"/>
                    <a:ext cx="3663055" cy="495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𝒇𝒐𝒓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≫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0481" y="4218711"/>
                    <a:ext cx="3663055" cy="495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82" r="-443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032030" y="4965506"/>
                    <a:ext cx="2007131" cy="4924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||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030" y="4965506"/>
                    <a:ext cx="2007131" cy="4924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oup 24"/>
          <p:cNvGrpSpPr/>
          <p:nvPr/>
        </p:nvGrpSpPr>
        <p:grpSpPr>
          <a:xfrm>
            <a:off x="4774723" y="4547017"/>
            <a:ext cx="2817056" cy="1142858"/>
            <a:chOff x="5682932" y="3736745"/>
            <a:chExt cx="3756074" cy="1523810"/>
          </a:xfrm>
        </p:grpSpPr>
        <p:sp>
          <p:nvSpPr>
            <p:cNvPr id="21" name="Rounded Rectangle 20"/>
            <p:cNvSpPr/>
            <p:nvPr/>
          </p:nvSpPr>
          <p:spPr>
            <a:xfrm>
              <a:off x="5682932" y="3736745"/>
              <a:ext cx="3756074" cy="152381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4349" y="3928188"/>
              <a:ext cx="344465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45604" y="4537122"/>
                  <a:ext cx="2630729" cy="4308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604" y="4537122"/>
                  <a:ext cx="2630729" cy="430886"/>
                </a:xfrm>
                <a:prstGeom prst="rect">
                  <a:avLst/>
                </a:prstGeom>
                <a:blipFill>
                  <a:blip r:embed="rId9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693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46" y="382106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GAIN CALCULATIONS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35496" y="1180451"/>
            <a:ext cx="4197419" cy="254548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24892" y="1180451"/>
            <a:ext cx="4283613" cy="4105383"/>
            <a:chOff x="735801" y="872862"/>
            <a:chExt cx="5711484" cy="5473844"/>
          </a:xfrm>
        </p:grpSpPr>
        <p:sp>
          <p:nvSpPr>
            <p:cNvPr id="8" name="Rounded Rectangle 7"/>
            <p:cNvSpPr/>
            <p:nvPr/>
          </p:nvSpPr>
          <p:spPr>
            <a:xfrm>
              <a:off x="735801" y="872862"/>
              <a:ext cx="5711484" cy="547384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46416" y="1079021"/>
              <a:ext cx="25743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30452" y="1798686"/>
                  <a:ext cx="4968677" cy="5774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=−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/>
                    <a:t> =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a14:m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b="1" dirty="0"/>
                    <a:t>)</a:t>
                  </a:r>
                  <a:r>
                    <a:rPr lang="en-US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452" y="1798686"/>
                  <a:ext cx="4968677" cy="577423"/>
                </a:xfrm>
                <a:prstGeom prst="rect">
                  <a:avLst/>
                </a:prstGeom>
                <a:blipFill>
                  <a:blip r:embed="rId4"/>
                  <a:stretch>
                    <a:fillRect l="-2291" t="-2817" b="-12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79357" y="2537285"/>
                  <a:ext cx="3093549" cy="6818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357" y="2537285"/>
                  <a:ext cx="3093549" cy="681896"/>
                </a:xfrm>
                <a:prstGeom prst="rect">
                  <a:avLst/>
                </a:prstGeom>
                <a:blipFill>
                  <a:blip r:embed="rId5"/>
                  <a:stretch>
                    <a:fillRect t="-1190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38228" y="3366641"/>
                  <a:ext cx="4473191" cy="495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𝑺𝒖𝒃𝒔𝒕𝒊𝒕𝒖𝒕𝒊𝒏𝒈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l-G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8228" y="3366641"/>
                  <a:ext cx="4473191" cy="495777"/>
                </a:xfrm>
                <a:prstGeom prst="rect">
                  <a:avLst/>
                </a:prstGeom>
                <a:blipFill>
                  <a:blip r:embed="rId6"/>
                  <a:stretch>
                    <a:fillRect l="-3267" r="-2359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190218" y="4052319"/>
                  <a:ext cx="3093549" cy="6734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218" y="4052319"/>
                  <a:ext cx="3093549" cy="673433"/>
                </a:xfrm>
                <a:prstGeom prst="rect">
                  <a:avLst/>
                </a:prstGeom>
                <a:blipFill>
                  <a:blip r:embed="rId7"/>
                  <a:stretch>
                    <a:fillRect t="-2410" b="-10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55789" y="4726739"/>
                  <a:ext cx="5150812" cy="495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𝑭𝒐𝒓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𝒕𝒉𝒆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𝒂𝒑𝒑𝒓𝒐𝒙𝒊𝒎𝒂𝒕𝒊𝒐𝒏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>
                          <a:latin typeface="Cambria Math" panose="02040503050406030204" pitchFamily="18" charset="0"/>
                        </a:rPr>
                        <m:t>β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789" y="4726739"/>
                  <a:ext cx="5150812" cy="495777"/>
                </a:xfrm>
                <a:prstGeom prst="rect">
                  <a:avLst/>
                </a:prstGeom>
                <a:blipFill>
                  <a:blip r:embed="rId8"/>
                  <a:stretch>
                    <a:fillRect l="-2050" r="-4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279357" y="5317381"/>
                  <a:ext cx="3093549" cy="6733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357" y="5317381"/>
                  <a:ext cx="3093549" cy="673347"/>
                </a:xfrm>
                <a:prstGeom prst="rect">
                  <a:avLst/>
                </a:prstGeom>
                <a:blipFill>
                  <a:blip r:embed="rId9"/>
                  <a:stretch>
                    <a:fillRect t="-2410" b="-10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2"/>
          <p:cNvSpPr/>
          <p:nvPr/>
        </p:nvSpPr>
        <p:spPr>
          <a:xfrm>
            <a:off x="5036636" y="4506776"/>
            <a:ext cx="3196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negative sign </a:t>
            </a:r>
            <a:r>
              <a:rPr lang="en-US" b="1" dirty="0">
                <a:latin typeface="Arial Narrow" panose="020B0606020202030204" pitchFamily="34" charset="0"/>
              </a:rPr>
              <a:t>in gain equations reveals </a:t>
            </a: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180° phase shift </a:t>
            </a:r>
            <a:r>
              <a:rPr lang="en-US" b="1" dirty="0">
                <a:latin typeface="Arial Narrow" panose="020B0606020202030204" pitchFamily="34" charset="0"/>
              </a:rPr>
              <a:t>between input and output waveforms.</a:t>
            </a:r>
          </a:p>
        </p:txBody>
      </p:sp>
    </p:spTree>
    <p:extLst>
      <p:ext uri="{BB962C8B-B14F-4D97-AF65-F5344CB8AC3E}">
        <p14:creationId xmlns:p14="http://schemas.microsoft.com/office/powerpoint/2010/main" val="327224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49" y="245327"/>
            <a:ext cx="8041764" cy="67046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COMMON-EMITTER EMITTER-BIAS CONFIGURATION: BYPASSED R</a:t>
            </a:r>
            <a:r>
              <a:rPr lang="en-US" sz="2000" b="1" baseline="-25000" dirty="0">
                <a:solidFill>
                  <a:srgbClr val="00B050"/>
                </a:solidFill>
              </a:rPr>
              <a:t>E</a:t>
            </a:r>
            <a:endParaRPr 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3089" y="2584494"/>
            <a:ext cx="4676738" cy="25919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364" y="1067452"/>
            <a:ext cx="7853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Bypassed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If R</a:t>
            </a:r>
            <a:r>
              <a:rPr lang="en-US" baseline="-25000" dirty="0">
                <a:latin typeface="Arial Narrow" panose="020B0606020202030204" pitchFamily="34" charset="0"/>
              </a:rPr>
              <a:t>E</a:t>
            </a:r>
            <a:r>
              <a:rPr lang="en-US" dirty="0">
                <a:latin typeface="Arial Narrow" panose="020B0606020202030204" pitchFamily="34" charset="0"/>
              </a:rPr>
              <a:t> is bypassed by an emitter capacitor C</a:t>
            </a:r>
            <a:r>
              <a:rPr lang="en-US" baseline="-25000" dirty="0">
                <a:latin typeface="Arial Narrow" panose="020B0606020202030204" pitchFamily="34" charset="0"/>
              </a:rPr>
              <a:t>E</a:t>
            </a:r>
            <a:r>
              <a:rPr lang="en-US" dirty="0">
                <a:latin typeface="Arial Narrow" panose="020B0606020202030204" pitchFamily="34" charset="0"/>
              </a:rPr>
              <a:t>, the complete r</a:t>
            </a:r>
            <a:r>
              <a:rPr lang="en-US" baseline="-25000" dirty="0">
                <a:latin typeface="Arial Narrow" panose="020B0606020202030204" pitchFamily="34" charset="0"/>
              </a:rPr>
              <a:t>e</a:t>
            </a:r>
            <a:r>
              <a:rPr lang="en-US" dirty="0">
                <a:latin typeface="Arial Narrow" panose="020B0606020202030204" pitchFamily="34" charset="0"/>
              </a:rPr>
              <a:t> equivalent model can be substituted, resulting in the same equivalent network as  Fig. 5.22. Equations of slide no. 13 are therefore applicable. </a:t>
            </a:r>
          </a:p>
        </p:txBody>
      </p:sp>
    </p:spTree>
    <p:extLst>
      <p:ext uri="{BB962C8B-B14F-4D97-AF65-F5344CB8AC3E}">
        <p14:creationId xmlns:p14="http://schemas.microsoft.com/office/powerpoint/2010/main" val="3792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3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4.xml><?xml version="1.0" encoding="utf-8"?>
<a:theme xmlns:a="http://schemas.openxmlformats.org/drawingml/2006/main" name="3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5.xml><?xml version="1.0" encoding="utf-8"?>
<a:theme xmlns:a="http://schemas.openxmlformats.org/drawingml/2006/main" name="4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10" ma:contentTypeDescription="Create a new document." ma:contentTypeScope="" ma:versionID="a7bed73d3ce6061177e4ce91bce1a0c9">
  <xsd:schema xmlns:xsd="http://www.w3.org/2001/XMLSchema" xmlns:xs="http://www.w3.org/2001/XMLSchema" xmlns:p="http://schemas.microsoft.com/office/2006/metadata/properties" xmlns:ns2="926699e6-52dd-461e-a5ab-df5fbcd09816" xmlns:ns3="0e313d05-41d7-4c14-bfea-73edb09cef36" targetNamespace="http://schemas.microsoft.com/office/2006/metadata/properties" ma:root="true" ma:fieldsID="bac6c18c863582e436b43f072bb14d7b" ns2:_="" ns3:_="">
    <xsd:import namespace="926699e6-52dd-461e-a5ab-df5fbcd09816"/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699e6-52dd-461e-a5ab-df5fbcd09816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CF9244-4BEB-43AE-8D40-40A6A5662DCC}"/>
</file>

<file path=customXml/itemProps2.xml><?xml version="1.0" encoding="utf-8"?>
<ds:datastoreItem xmlns:ds="http://schemas.openxmlformats.org/officeDocument/2006/customXml" ds:itemID="{633930A1-F0E1-4D34-A824-1EC00624B454}"/>
</file>

<file path=customXml/itemProps3.xml><?xml version="1.0" encoding="utf-8"?>
<ds:datastoreItem xmlns:ds="http://schemas.openxmlformats.org/officeDocument/2006/customXml" ds:itemID="{2502EC7D-2F2F-47CC-81B6-5041547CFEA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Words>745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Apple Chancery</vt:lpstr>
      <vt:lpstr>Arial</vt:lpstr>
      <vt:lpstr>Arial Narrow</vt:lpstr>
      <vt:lpstr>Calibri</vt:lpstr>
      <vt:lpstr>Cambria</vt:lpstr>
      <vt:lpstr>Cambria Math</vt:lpstr>
      <vt:lpstr>Franklin Gothic Book</vt:lpstr>
      <vt:lpstr>Times New Roman</vt:lpstr>
      <vt:lpstr>TimesNewRomanPS</vt:lpstr>
      <vt:lpstr>Wingdings</vt:lpstr>
      <vt:lpstr>Theme1</vt:lpstr>
      <vt:lpstr>1_Theme1</vt:lpstr>
      <vt:lpstr>2_Theme1</vt:lpstr>
      <vt:lpstr>3_Theme1</vt:lpstr>
      <vt:lpstr>4_Theme1</vt:lpstr>
      <vt:lpstr>PowerPoint Presentation</vt:lpstr>
      <vt:lpstr> COMMON-EMITTER VOLTAGE-DIVIDER BIAS</vt:lpstr>
      <vt:lpstr>COMMON-EMITTER VOLTAGE-DIVIDER BIAS</vt:lpstr>
      <vt:lpstr> EXAMPLE</vt:lpstr>
      <vt:lpstr>EXAMPLE Contd.</vt:lpstr>
      <vt:lpstr> COMMON-EMITTER EMITTER-BIAS CONFIGURATION: UNBYPASSED RE </vt:lpstr>
      <vt:lpstr> IMPEDANCE CALCULATION</vt:lpstr>
      <vt:lpstr> GAIN CALCULATIONS</vt:lpstr>
      <vt:lpstr>COMMON-EMITTER EMITTER-BIAS CONFIGURATION: BYPASSED RE</vt:lpstr>
      <vt:lpstr> EXAMPLE</vt:lpstr>
      <vt:lpstr> EXAMPLE Contd.</vt:lpstr>
      <vt:lpstr> EMITTER-FOLLOWER CONFIGURATION </vt:lpstr>
      <vt:lpstr> IMPEDANCE CALCULATIONS</vt:lpstr>
      <vt:lpstr> IMPEDANCE CALCULATIONS</vt:lpstr>
      <vt:lpstr> GAIN CALCULATIONS</vt:lpstr>
      <vt:lpstr> COMMON-BASE CONFIGURATION </vt:lpstr>
      <vt:lpstr> CALCULATIONS</vt:lpstr>
      <vt:lpstr> COMMON-BASE CONFIGURATION </vt:lpstr>
      <vt:lpstr>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Md. Rabiul Islam</cp:lastModifiedBy>
  <cp:revision>196</cp:revision>
  <dcterms:created xsi:type="dcterms:W3CDTF">2016-06-11T11:25:17Z</dcterms:created>
  <dcterms:modified xsi:type="dcterms:W3CDTF">2020-08-17T04:35:35Z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