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FC81-0B3C-4279-A4FB-2D7F581E19D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8C6D-0FE1-4D72-BF49-2D97FB9C5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FC81-0B3C-4279-A4FB-2D7F581E19D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8C6D-0FE1-4D72-BF49-2D97FB9C5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3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FC81-0B3C-4279-A4FB-2D7F581E19D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8C6D-0FE1-4D72-BF49-2D97FB9C5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FC81-0B3C-4279-A4FB-2D7F581E19D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8C6D-0FE1-4D72-BF49-2D97FB9C5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FC81-0B3C-4279-A4FB-2D7F581E19D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8C6D-0FE1-4D72-BF49-2D97FB9C5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FC81-0B3C-4279-A4FB-2D7F581E19D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8C6D-0FE1-4D72-BF49-2D97FB9C5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8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FC81-0B3C-4279-A4FB-2D7F581E19D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8C6D-0FE1-4D72-BF49-2D97FB9C5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0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FC81-0B3C-4279-A4FB-2D7F581E19D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8C6D-0FE1-4D72-BF49-2D97FB9C5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5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FC81-0B3C-4279-A4FB-2D7F581E19D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8C6D-0FE1-4D72-BF49-2D97FB9C5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0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FC81-0B3C-4279-A4FB-2D7F581E19D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8C6D-0FE1-4D72-BF49-2D97FB9C5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4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FC81-0B3C-4279-A4FB-2D7F581E19D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8C6D-0FE1-4D72-BF49-2D97FB9C5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1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1FC81-0B3C-4279-A4FB-2D7F581E19D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78C6D-0FE1-4D72-BF49-2D97FB9C5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9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99092" y="99483"/>
            <a:ext cx="391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24: Diffraction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4572" y="838584"/>
            <a:ext cx="9791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General Equation of Diffraction Minima by a Single-Slit: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5282" y="1783317"/>
                <a:ext cx="6801433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Let us consider the diffraction pattern of plane waves of light of wavelength </a:t>
                </a:r>
                <a14:m>
                  <m:oMath xmlns:m="http://schemas.openxmlformats.org/officeDocument/2006/math">
                    <m:r>
                      <a:rPr lang="el-GR" sz="2400" b="1" i="1" u="none" strike="noStrike" baseline="0" dirty="0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400" b="1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that are diffracted by a single long, narrow slit of width </a:t>
                </a:r>
                <a14:m>
                  <m:oMath xmlns:m="http://schemas.openxmlformats.org/officeDocument/2006/math">
                    <m:r>
                      <a:rPr lang="en-US" sz="2400" b="1" i="1" u="none" strike="noStrike" baseline="0" dirty="0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400" b="1" i="1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in an otherwise opaque screen </a:t>
                </a:r>
                <a:r>
                  <a:rPr lang="en-US" sz="2400" b="1" i="1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2400" b="1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, as shown in the figure-1.</a:t>
                </a:r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82" y="1783317"/>
                <a:ext cx="6801433" cy="1938992"/>
              </a:xfrm>
              <a:prstGeom prst="rect">
                <a:avLst/>
              </a:prstGeom>
              <a:blipFill>
                <a:blip r:embed="rId2"/>
                <a:stretch>
                  <a:fillRect l="-1435" t="-2201" r="-1435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34572" y="3866486"/>
            <a:ext cx="67162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When the diffracted light reaches viewing screen </a:t>
            </a:r>
            <a:r>
              <a:rPr lang="en-US" sz="2400" b="1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, waves from different points within the slit undergo interference and produce a diffraction pattern of bright and dark fringes on the screen.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805530" y="1319795"/>
            <a:ext cx="4254417" cy="5425562"/>
            <a:chOff x="7964290" y="1588040"/>
            <a:chExt cx="3353535" cy="478868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64290" y="1588040"/>
              <a:ext cx="3353535" cy="421743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051119" y="5976613"/>
              <a:ext cx="10153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prstClr val="black"/>
                  </a:solidFill>
                </a:rPr>
                <a:t>figure-1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7653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9225" y="205011"/>
                <a:ext cx="723832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00" b="1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o locate the first minima at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u="none" strike="noStrike" baseline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u="none" strike="noStrike" baseline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, we mentally divide the slit into two </a:t>
                </a:r>
                <a:r>
                  <a:rPr lang="en-US" sz="2400" b="1" i="1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zones </a:t>
                </a:r>
                <a:r>
                  <a:rPr lang="en-US" sz="2400" b="1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of equal widths </a:t>
                </a:r>
                <a:r>
                  <a:rPr lang="en-US" sz="2400" b="1" i="1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2400" b="1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/2. Then we extend</a:t>
                </a:r>
                <a:r>
                  <a:rPr lang="en-US" sz="2400" b="1" i="0" u="none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a light ray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from the top point of the top zone and a light ray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b="1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from the top point of the bottom zone.</a:t>
                </a:r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25" y="205011"/>
                <a:ext cx="7238324" cy="1938992"/>
              </a:xfrm>
              <a:prstGeom prst="rect">
                <a:avLst/>
              </a:prstGeom>
              <a:blipFill>
                <a:blip r:embed="rId2"/>
                <a:stretch>
                  <a:fillRect l="-1348" t="-2201" r="-1685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9088" y="4373651"/>
                <a:ext cx="6658775" cy="1321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&gt;&gt;</m:t>
                    </m:r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figure-2 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00" b="1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he path length difference between rays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b="1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then equal to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u="none" strike="noStrike" baseline="0" smtClean="0"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sz="2400" b="1" i="1" u="none" strike="noStrike" baseline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func>
                      <m:funcPr>
                        <m:ctrlPr>
                          <a:rPr lang="en-US" sz="24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0" u="none" strike="noStrike" baseline="0" smtClean="0">
                            <a:latin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en-US" sz="24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func>
                  </m:oMath>
                </a14:m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8" y="4373651"/>
                <a:ext cx="6658775" cy="1321837"/>
              </a:xfrm>
              <a:prstGeom prst="rect">
                <a:avLst/>
              </a:prstGeom>
              <a:blipFill>
                <a:blip r:embed="rId3"/>
                <a:stretch>
                  <a:fillRect l="-1465" t="-3226"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9225" y="2587521"/>
                <a:ext cx="7624690" cy="1386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These two rays must be out of phase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400" b="1" i="1" u="none" strike="noStrike" baseline="0" smtClean="0">
                            <a:latin typeface="Cambria Math" panose="02040503050406030204" pitchFamily="18" charset="0"/>
                          </a:rPr>
                          <m:t>𝝀</m:t>
                        </m:r>
                      </m:num>
                      <m:den>
                        <m:r>
                          <a:rPr lang="en-US" sz="2400" b="1" i="1" u="none" strike="noStrike" baseline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b="1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when they reach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; this phase difference</a:t>
                </a:r>
                <a:r>
                  <a:rPr lang="en-US" sz="2400" b="1" i="0" u="none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1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is due to their path length difference.</a:t>
                </a:r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25" y="2587521"/>
                <a:ext cx="7624690" cy="1386020"/>
              </a:xfrm>
              <a:prstGeom prst="rect">
                <a:avLst/>
              </a:prstGeom>
              <a:blipFill>
                <a:blip r:embed="rId4"/>
                <a:stretch>
                  <a:fillRect l="-1280" r="-160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9002763" y="125347"/>
            <a:ext cx="2828901" cy="4168640"/>
            <a:chOff x="8893717" y="205011"/>
            <a:chExt cx="2828901" cy="41686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93717" y="205011"/>
              <a:ext cx="2828901" cy="3696237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9718229" y="3973541"/>
              <a:ext cx="10153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prstClr val="black"/>
                  </a:solidFill>
                </a:rPr>
                <a:t>figure-1</a:t>
              </a:r>
              <a:endParaRPr lang="en-US" sz="2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9595535" y="4453313"/>
            <a:ext cx="2236129" cy="2484349"/>
            <a:chOff x="9303800" y="4427335"/>
            <a:chExt cx="2008732" cy="222222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03800" y="4427335"/>
              <a:ext cx="2008732" cy="1757688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718228" y="6249445"/>
              <a:ext cx="10153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prstClr val="black"/>
                  </a:solidFill>
                </a:rPr>
                <a:t>figure-2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750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779" y="417180"/>
            <a:ext cx="4333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Thus for the first minima,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251396" y="251845"/>
                <a:ext cx="2335237" cy="792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func>
                        <m:func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𝒔𝒊𝒏</m:t>
                          </m:r>
                        </m:fNam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24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400" b="1" i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396" y="251845"/>
                <a:ext cx="2335237" cy="7923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066846" y="1336888"/>
                <a:ext cx="2335237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func>
                      <m:func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𝒔𝒊𝒏</m:t>
                        </m:r>
                      </m:fName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l-G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</m:func>
                  </m:oMath>
                </a14:m>
                <a:endParaRPr lang="en-US" sz="2400" b="1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846" y="1336888"/>
                <a:ext cx="2335237" cy="461665"/>
              </a:xfrm>
              <a:prstGeom prst="rect">
                <a:avLst/>
              </a:prstGeom>
              <a:blipFill>
                <a:blip r:embed="rId3"/>
                <a:stretch>
                  <a:fillRect l="-3916" t="-13158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8539" y="2085122"/>
                <a:ext cx="6769137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For the second minima at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b="1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, we now divide the slit into </a:t>
                </a:r>
                <a:r>
                  <a:rPr lang="en-US" sz="2400" b="1" i="1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four </a:t>
                </a:r>
                <a:r>
                  <a:rPr lang="en-US" sz="2400" b="1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zones of equal widths </a:t>
                </a:r>
                <a:r>
                  <a:rPr lang="en-US" sz="2400" b="1" i="1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2400" b="1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/4, as shown in </a:t>
                </a:r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2400" b="1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igure-3. We then extend rays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sz="24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b="1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sz="24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400" b="1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sz="2400" b="1" i="0" u="none" strike="noStrike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from the top points of the zones to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39" y="2085122"/>
                <a:ext cx="6769137" cy="1938992"/>
              </a:xfrm>
              <a:prstGeom prst="rect">
                <a:avLst/>
              </a:prstGeom>
              <a:blipFill>
                <a:blip r:embed="rId4"/>
                <a:stretch>
                  <a:fillRect l="-1441" t="-2201" r="-1532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0930" y="4310683"/>
                <a:ext cx="6724357" cy="1738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All of these adjacent rays must be out of phase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num>
                      <m:den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when they reach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; this phase difference is due to their path length difference.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30" y="4310683"/>
                <a:ext cx="6724357" cy="1738296"/>
              </a:xfrm>
              <a:prstGeom prst="rect">
                <a:avLst/>
              </a:prstGeom>
              <a:blipFill>
                <a:blip r:embed="rId5"/>
                <a:stretch>
                  <a:fillRect l="-1360" t="-2456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7421217" y="251844"/>
            <a:ext cx="4359853" cy="6606155"/>
            <a:chOff x="8004116" y="949380"/>
            <a:chExt cx="3658402" cy="513037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04116" y="949380"/>
              <a:ext cx="3658402" cy="444609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9243380" y="5679648"/>
              <a:ext cx="10153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prstClr val="black"/>
                  </a:solidFill>
                </a:rPr>
                <a:t>figure-3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415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5333" y="118188"/>
                <a:ext cx="7421686" cy="952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&gt;&gt;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in figure-4,</a:t>
                </a:r>
                <a:r>
                  <a:rPr lang="en-US" sz="24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 path length difference between the adjacent rays is equal to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func>
                      <m:func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func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33" y="118188"/>
                <a:ext cx="7421686" cy="952505"/>
              </a:xfrm>
              <a:prstGeom prst="rect">
                <a:avLst/>
              </a:prstGeom>
              <a:blipFill>
                <a:blip r:embed="rId2"/>
                <a:stretch>
                  <a:fillRect l="-1315" t="-4459" b="-5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43720" y="1286616"/>
            <a:ext cx="3874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Thus for the first minima,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292034" y="1147862"/>
                <a:ext cx="1790298" cy="792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func>
                        <m:func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𝒔𝒊𝒏</m:t>
                          </m:r>
                        </m:fName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034" y="1147862"/>
                <a:ext cx="1790298" cy="7923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118499" y="2174572"/>
                <a:ext cx="2223109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40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func>
                      <m:func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𝒔𝒊𝒏</m:t>
                        </m:r>
                      </m:fName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l-GR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</m:func>
                  </m:oMath>
                </a14:m>
                <a:endParaRPr lang="en-US" sz="2400" b="1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499" y="2174572"/>
                <a:ext cx="2223109" cy="461665"/>
              </a:xfrm>
              <a:prstGeom prst="rect">
                <a:avLst/>
              </a:prstGeom>
              <a:blipFill>
                <a:blip r:embed="rId4"/>
                <a:stretch>
                  <a:fillRect l="-4396" t="-13333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79370" y="3139951"/>
            <a:ext cx="7267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baseline="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Similarly, other minima can be located in the diffraction</a:t>
            </a:r>
            <a:r>
              <a:rPr lang="en-US" sz="2400" b="1" i="0" u="none" strike="noStrike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400" b="1" i="0" u="none" strike="noStrike" baseline="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pattern by splitting up the slit into more zones of equal width.</a:t>
            </a:r>
            <a:endParaRPr lang="en-US" sz="2400" b="1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4029" y="4540604"/>
            <a:ext cx="7710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Thus the general equation of diffraction Minima is,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9370" y="5445031"/>
                <a:ext cx="6680162" cy="36933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func>
                        <m:func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𝒔𝒊𝒏</m:t>
                          </m:r>
                        </m:fName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el-GR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         [ 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………]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70" y="5445031"/>
                <a:ext cx="6680162" cy="369332"/>
              </a:xfrm>
              <a:prstGeom prst="rect">
                <a:avLst/>
              </a:prstGeom>
              <a:blipFill>
                <a:blip r:embed="rId5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7720554" y="242139"/>
            <a:ext cx="4449255" cy="6224921"/>
            <a:chOff x="8131125" y="618430"/>
            <a:chExt cx="3455157" cy="479954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31125" y="618430"/>
              <a:ext cx="3455157" cy="4280954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9351031" y="5017865"/>
              <a:ext cx="101534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prstClr val="black"/>
                  </a:solidFill>
                </a:rPr>
                <a:t>figure-4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874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3957" y="145017"/>
                <a:ext cx="11580721" cy="905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66700" marR="12446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b="1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2. What must be the ratio of the slit width to the wavelength for a single slit to have the first diffraction minimum at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=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𝟒𝟓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°?</m:t>
                    </m:r>
                  </m:oMath>
                </a14:m>
                <a:endParaRPr lang="en-US" sz="24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57" y="145017"/>
                <a:ext cx="11580721" cy="905633"/>
              </a:xfrm>
              <a:prstGeom prst="rect">
                <a:avLst/>
              </a:prstGeom>
              <a:blipFill>
                <a:blip r:embed="rId2"/>
                <a:stretch>
                  <a:fillRect t="-2703" b="-15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23973" y="1249100"/>
                <a:ext cx="10708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𝑮𝒊𝒗𝒆𝒏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73" y="1249100"/>
                <a:ext cx="1070806" cy="369332"/>
              </a:xfrm>
              <a:prstGeom prst="rect">
                <a:avLst/>
              </a:prstGeom>
              <a:blipFill>
                <a:blip r:embed="rId3"/>
                <a:stretch>
                  <a:fillRect l="-681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09442" y="1286421"/>
                <a:ext cx="15783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𝜽</m:t>
                      </m:r>
                      <m:r>
                        <a:rPr lang="en-US" sz="24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= </m:t>
                      </m:r>
                      <m:r>
                        <a:rPr lang="en-US" sz="24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𝟒𝟓</m:t>
                      </m:r>
                      <m:r>
                        <a:rPr lang="en-US" sz="24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.</m:t>
                      </m:r>
                      <m:r>
                        <a:rPr lang="en-US" sz="24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𝟎</m:t>
                      </m:r>
                      <m:r>
                        <a:rPr lang="en-US" sz="24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442" y="1286421"/>
                <a:ext cx="1578381" cy="369332"/>
              </a:xfrm>
              <a:prstGeom prst="rect">
                <a:avLst/>
              </a:prstGeom>
              <a:blipFill>
                <a:blip r:embed="rId4"/>
                <a:stretch>
                  <a:fillRect l="-3861" r="-4247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29856" y="1635184"/>
                <a:ext cx="35159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/>
                  <a:t>For the 1</a:t>
                </a:r>
                <a:r>
                  <a:rPr lang="en-US" sz="2400" b="1" i="1" baseline="30000" dirty="0"/>
                  <a:t>st</a:t>
                </a:r>
                <a:r>
                  <a:rPr lang="en-US" sz="2400" b="1" i="1" dirty="0"/>
                  <a:t> minima,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i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856" y="1635184"/>
                <a:ext cx="3515933" cy="461665"/>
              </a:xfrm>
              <a:prstGeom prst="rect">
                <a:avLst/>
              </a:prstGeom>
              <a:blipFill>
                <a:blip r:embed="rId5"/>
                <a:stretch>
                  <a:fillRect l="-277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27923" y="2134265"/>
                <a:ext cx="704232" cy="6378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l-GR" sz="24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23" y="2134265"/>
                <a:ext cx="704232" cy="6378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34197" y="3079255"/>
                <a:ext cx="26916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el-G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197" y="3079255"/>
                <a:ext cx="2691684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59376" y="3892593"/>
                <a:ext cx="1670265" cy="6378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l-GR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𝒔𝒊𝒏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376" y="3892593"/>
                <a:ext cx="1670265" cy="6378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034197" y="4707992"/>
                <a:ext cx="2241191" cy="7862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l-GR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𝒔𝒊𝒏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𝟒𝟓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197" y="4707992"/>
                <a:ext cx="2241191" cy="7862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47869" y="5811747"/>
                <a:ext cx="1560107" cy="73020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num>
                        <m:den>
                          <m:r>
                            <a:rPr lang="el-GR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69" y="5811747"/>
                <a:ext cx="1560107" cy="730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64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384" y="78904"/>
            <a:ext cx="114147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7. Light of wavelength 633 nm is incident on a narrow slit. The angle between the first diffraction minimum on one side of the central maximum and the first minimum on the other side is 1.20°. What is the width of the slit?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36377" y="4038453"/>
                <a:ext cx="24384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el-GR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77" y="4038453"/>
                <a:ext cx="243840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88349" y="4624428"/>
                <a:ext cx="1854930" cy="794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l-GR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𝒔𝒊𝒏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349" y="4624428"/>
                <a:ext cx="1854930" cy="7947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15434" y="5322842"/>
                <a:ext cx="3226011" cy="8429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𝟔𝟑𝟑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𝒔𝒊𝒏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34" y="5322842"/>
                <a:ext cx="3226011" cy="8429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22984" y="6165765"/>
                <a:ext cx="3320589" cy="47000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𝟔𝟎𝟒𝟒𝟖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84" y="6165765"/>
                <a:ext cx="3320589" cy="47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30653" y="1193710"/>
                <a:ext cx="11881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𝑮𝒊𝒗𝒆𝒏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53" y="1193710"/>
                <a:ext cx="118814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15814" y="1095124"/>
                <a:ext cx="5924282" cy="595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en-US" sz="2400" b="1" i="1" dirty="0"/>
                  <a:t>Wavelength</a:t>
                </a:r>
                <a:r>
                  <a:rPr lang="en-US" sz="2400" dirty="0"/>
                  <a:t>,</a:t>
                </a:r>
                <a:r>
                  <a:rPr lang="el-GR" sz="2400" b="1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𝟔𝟑𝟑</m:t>
                    </m:r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𝒏𝒎</m:t>
                    </m:r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𝟔𝟑𝟑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814" y="1095124"/>
                <a:ext cx="5924282" cy="595804"/>
              </a:xfrm>
              <a:prstGeom prst="rect">
                <a:avLst/>
              </a:prstGeom>
              <a:blipFill>
                <a:blip r:embed="rId7"/>
                <a:stretch>
                  <a:fillRect l="-1543" b="-23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955577" y="1673722"/>
                <a:ext cx="38677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400" b="1" i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the 1</a:t>
                </a:r>
                <a:r>
                  <a:rPr lang="en-US" sz="2400" b="1" i="1" baseline="30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</a:t>
                </a:r>
                <a:r>
                  <a:rPr lang="en-US" sz="2400" b="1" i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minima,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577" y="1673722"/>
                <a:ext cx="3867790" cy="461665"/>
              </a:xfrm>
              <a:prstGeom prst="rect">
                <a:avLst/>
              </a:prstGeom>
              <a:blipFill>
                <a:blip r:embed="rId8"/>
                <a:stretch>
                  <a:fillRect l="-2524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15814" y="2061158"/>
                <a:ext cx="7402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Angle between two diffraction minima,</a:t>
                </a:r>
                <a:r>
                  <a:rPr lang="en-US" sz="2400" b="1" i="1" dirty="0">
                    <a:solidFill>
                      <a:prstClr val="black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𝟐</m:t>
                    </m:r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𝜽</m:t>
                    </m:r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=</m:t>
                    </m:r>
                    <m:r>
                      <a:rPr lang="en-US" sz="24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𝟏</m:t>
                    </m:r>
                    <m:r>
                      <a:rPr lang="en-US" sz="24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  <m:r>
                      <a:rPr lang="en-US" sz="2400" b="1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𝟐</m:t>
                    </m:r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°</m:t>
                    </m:r>
                  </m:oMath>
                </a14:m>
                <a:endParaRPr lang="en-US" sz="2400" b="1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814" y="2061158"/>
                <a:ext cx="7402172" cy="461665"/>
              </a:xfrm>
              <a:prstGeom prst="rect">
                <a:avLst/>
              </a:prstGeom>
              <a:blipFill>
                <a:blip r:embed="rId9"/>
                <a:stretch>
                  <a:fillRect l="-1235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779620" y="2535884"/>
                <a:ext cx="17731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4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𝜽</m:t>
                      </m:r>
                      <m:r>
                        <a:rPr lang="en-US" sz="24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=</m:t>
                      </m:r>
                      <m:r>
                        <a:rPr lang="en-US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𝟎</m:t>
                      </m:r>
                      <m:r>
                        <a:rPr lang="en-US" sz="24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.</m:t>
                      </m:r>
                      <m:r>
                        <a:rPr lang="en-US" sz="2400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𝟔</m:t>
                      </m:r>
                      <m:r>
                        <a:rPr lang="en-US" sz="24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°</m:t>
                      </m:r>
                    </m:oMath>
                  </m:oMathPara>
                </a14:m>
                <a:endParaRPr lang="en-US" sz="2400" b="1" i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620" y="2535884"/>
                <a:ext cx="177317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09100" y="3173665"/>
                <a:ext cx="33035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Width of the slit,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sz="2400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100" y="3173665"/>
                <a:ext cx="3303553" cy="461665"/>
              </a:xfrm>
              <a:prstGeom prst="rect">
                <a:avLst/>
              </a:prstGeom>
              <a:blipFill>
                <a:blip r:embed="rId11"/>
                <a:stretch>
                  <a:fillRect l="-2952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67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FD1FBE-EC7C-4EF1-AE4D-EFC874871A38}"/>
              </a:ext>
            </a:extLst>
          </p:cNvPr>
          <p:cNvSpPr txBox="1"/>
          <p:nvPr/>
        </p:nvSpPr>
        <p:spPr>
          <a:xfrm>
            <a:off x="702366" y="450573"/>
            <a:ext cx="75404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Additional problem:</a:t>
            </a:r>
          </a:p>
          <a:p>
            <a:r>
              <a:rPr lang="en-US" sz="2800" dirty="0">
                <a:solidFill>
                  <a:srgbClr val="00B0F0"/>
                </a:solidFill>
              </a:rPr>
              <a:t>Sample problem 36.01, page: 1085</a:t>
            </a:r>
          </a:p>
        </p:txBody>
      </p:sp>
    </p:spTree>
    <p:extLst>
      <p:ext uri="{BB962C8B-B14F-4D97-AF65-F5344CB8AC3E}">
        <p14:creationId xmlns:p14="http://schemas.microsoft.com/office/powerpoint/2010/main" val="156169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4" ma:contentTypeDescription="Create a new document." ma:contentTypeScope="" ma:versionID="f361e67a103f7b186226d74d81b465cb">
  <xsd:schema xmlns:xsd="http://www.w3.org/2001/XMLSchema" xmlns:xs="http://www.w3.org/2001/XMLSchema" xmlns:p="http://schemas.microsoft.com/office/2006/metadata/properties" xmlns:ns2="a12ddc03-b357-499c-864f-c6204d3dd0f9" targetNamespace="http://schemas.microsoft.com/office/2006/metadata/properties" ma:root="true" ma:fieldsID="902c0b63b2fb4e35a9a9cd4607726096" ns2:_="">
    <xsd:import namespace="a12ddc03-b357-499c-864f-c6204d3dd0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ddc03-b357-499c-864f-c6204d3dd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114A6A-FC2A-4D44-A17B-0F50CE561FE7}"/>
</file>

<file path=customXml/itemProps2.xml><?xml version="1.0" encoding="utf-8"?>
<ds:datastoreItem xmlns:ds="http://schemas.openxmlformats.org/officeDocument/2006/customXml" ds:itemID="{02D938E7-8CAA-4F62-8570-DD8E285735CD}"/>
</file>

<file path=customXml/itemProps3.xml><?xml version="1.0" encoding="utf-8"?>
<ds:datastoreItem xmlns:ds="http://schemas.openxmlformats.org/officeDocument/2006/customXml" ds:itemID="{B2250189-DD4D-4F12-B238-D0BF004F5AFC}"/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542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Lubna</dc:creator>
  <cp:lastModifiedBy>Dr. Md. Nurul Kabir Bhuiyan</cp:lastModifiedBy>
  <cp:revision>23</cp:revision>
  <dcterms:created xsi:type="dcterms:W3CDTF">2020-06-21T17:30:50Z</dcterms:created>
  <dcterms:modified xsi:type="dcterms:W3CDTF">2021-10-28T14:09:35Z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