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62" r:id="rId7"/>
    <p:sldId id="263" r:id="rId8"/>
    <p:sldId id="260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Nurul Kabir Bhuiyan" initials="DMNKB" lastIdx="2" clrIdx="0">
    <p:extLst>
      <p:ext uri="{19B8F6BF-5375-455C-9EA6-DF929625EA0E}">
        <p15:presenceInfo xmlns:p15="http://schemas.microsoft.com/office/powerpoint/2012/main" userId="cf3be13275417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D93A7-144A-4D37-809A-BD1A87892300}" v="1" dt="2021-11-07T10:13:5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IFA TASNIM MRITTIKA" userId="S::21-45108-2@student.aiub.edu::ca8bf128-fef0-4fa5-9a52-d1856f13a568" providerId="AD" clId="Web-{DECD93A7-144A-4D37-809A-BD1A87892300}"/>
    <pc:docChg chg="modSld">
      <pc:chgData name="WASIFA TASNIM MRITTIKA" userId="S::21-45108-2@student.aiub.edu::ca8bf128-fef0-4fa5-9a52-d1856f13a568" providerId="AD" clId="Web-{DECD93A7-144A-4D37-809A-BD1A87892300}" dt="2021-11-07T10:13:59.654" v="0" actId="1076"/>
      <pc:docMkLst>
        <pc:docMk/>
      </pc:docMkLst>
      <pc:sldChg chg="modSp">
        <pc:chgData name="WASIFA TASNIM MRITTIKA" userId="S::21-45108-2@student.aiub.edu::ca8bf128-fef0-4fa5-9a52-d1856f13a568" providerId="AD" clId="Web-{DECD93A7-144A-4D37-809A-BD1A87892300}" dt="2021-11-07T10:13:59.654" v="0" actId="1076"/>
        <pc:sldMkLst>
          <pc:docMk/>
          <pc:sldMk cId="675277601" sldId="263"/>
        </pc:sldMkLst>
        <pc:spChg chg="mod">
          <ac:chgData name="WASIFA TASNIM MRITTIKA" userId="S::21-45108-2@student.aiub.edu::ca8bf128-fef0-4fa5-9a52-d1856f13a568" providerId="AD" clId="Web-{DECD93A7-144A-4D37-809A-BD1A87892300}" dt="2021-11-07T10:13:59.654" v="0" actId="1076"/>
          <ac:spMkLst>
            <pc:docMk/>
            <pc:sldMk cId="675277601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38D9-B44A-4B10-9F1C-382DD170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50330-2EFB-4108-9EDB-7CAF9937D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9CD3-1576-42A6-843C-81F01D8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7848-F3B4-44C0-A3F6-16CAD79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08BE-BAF1-4E25-803B-DCB9AF61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B446-A221-4E4E-B2D9-27F8B5E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028A4-F0EF-4DD0-BA1E-361DB9F4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E814-23B4-4B47-85B6-877417F5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E02-E4CB-44A9-A184-9CF9D2FE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5D42-CE84-48BD-B07C-7B2D3970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8C0FD-FD90-4712-B678-3130004A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4AE0B-B412-499D-B303-5E53D1DC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DA9C-DC52-4D34-84DF-8807C34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8D4A-CE24-4CC0-84C6-79A80CAE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DE12-B7B4-439D-878C-8C9CEFE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1E5C-85FB-4F31-AA4A-977C2F5F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99C7-DF96-4F48-BFA2-651826B7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E0D5-A544-4190-AD01-991EDEA6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BF4B-91F9-4FE2-AC96-36204EC0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8368-E6AB-43DF-ADF4-2340D311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30F3-AA12-4033-835D-DCCE6A34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6F4D-CBB4-4421-86DF-AFC83903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95FF-A2AF-4B03-B60D-9D52B62C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5387-E500-426A-B785-D28CDD52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3181-476D-4AD2-9DB3-8A65164B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C46-BA14-4076-A065-326F8952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395D-96A8-4320-A84B-BEBB848C1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1504E-1D11-4E22-B3E5-689F10F0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BFA5A-FA20-4C0E-9D7C-5633878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5378-6C5F-46F8-AE73-82F7D13E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E0A8-B5B1-4488-9CAC-3D607E8D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CF28-CE38-419A-B535-472FA190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E392-672A-4CB7-8836-86E005AD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3D21-2629-4A28-8B48-EC02A1C0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9D5D0-A98E-4A8D-B6E8-B09E70EE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E707A-6A73-497B-B830-D160D6BE2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F10B2-AFBA-4D24-8B09-882797F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FBFF9-36B0-42D3-A9E0-EFCB0BF2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E5317-7694-4E21-ADCE-4A1E6454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FDBC-EE69-4338-9746-0305736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F93E0-C43F-4B9B-957D-9BA0B869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250B-ACE4-4B2D-85C4-D576AC4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1569-BDD9-497F-951C-F58A8B7F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24BEE-4C8F-4B63-BF59-3AE1F569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A7A1B-C621-4C1F-B55F-B90FD0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9AC75-ACAE-4D32-BB0D-0FBC8372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857-51E5-483A-86A3-1BDA704F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C60-EEDB-4FCB-87F3-1741F8ED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DC43F-B608-4CAE-804F-880F2676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7EBFC-FC7F-437D-BF37-55668F4B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F2A0E-50F9-4059-B522-F994E91B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8A23-4CBF-42D5-AAC3-4343DA6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7248-AAC0-4451-8EBE-7E38D33A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06949-8E39-46D0-A637-FD85AE61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36A79-710A-482A-842E-9D01EE35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92CD-B3AD-44C0-AD69-F13E08B3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41AD7-A0A0-410A-866D-74BC42F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B442-1EE4-4887-98AC-A0C4CC5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70554-2A36-4018-A5C8-2B1BE2E7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60E2-5BC3-4C1C-8DD5-D4E12F3D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D930-164B-4C6F-A961-D40273EC9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5888-0F9E-47DC-AD2E-93462C2B7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DD6D-A885-45D1-A5CF-B85A2E52C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dqxvbrpq5c" TargetMode="External"/><Relationship Id="rId2" Type="http://schemas.openxmlformats.org/officeDocument/2006/relationships/hyperlink" Target="https://youtu.be/JSBw-JyFgZ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52400"/>
            <a:ext cx="3124200" cy="45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Harmonic Motion and Uniform Circular Motion:</a:t>
            </a:r>
          </a:p>
          <a:p>
            <a:pPr algn="l"/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FB15F-FE74-49F8-BE19-99BE81987449}"/>
              </a:ext>
            </a:extLst>
          </p:cNvPr>
          <p:cNvSpPr/>
          <p:nvPr/>
        </p:nvSpPr>
        <p:spPr>
          <a:xfrm>
            <a:off x="533400" y="1120169"/>
            <a:ext cx="7887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harmonic motion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circular motion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circle in which the circular motion occurs.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C516B-25BC-40AE-B620-7593C90B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6080"/>
            <a:ext cx="8687867" cy="25153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5FF6E-5C07-4E9C-925B-44FC0C652D93}"/>
              </a:ext>
            </a:extLst>
          </p:cNvPr>
          <p:cNvSpPr/>
          <p:nvPr/>
        </p:nvSpPr>
        <p:spPr>
          <a:xfrm>
            <a:off x="466578" y="4802904"/>
            <a:ext cx="8306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15-15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particle P’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moving with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circular motion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circle of radius x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projection P on the x axis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harmonic motion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of the velocity of the reference particle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 of SHM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of the radial acceleration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reference particle is the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 of SHM.</a:t>
            </a:r>
          </a:p>
        </p:txBody>
      </p:sp>
    </p:spTree>
    <p:extLst>
      <p:ext uri="{BB962C8B-B14F-4D97-AF65-F5344CB8AC3E}">
        <p14:creationId xmlns:p14="http://schemas.microsoft.com/office/powerpoint/2010/main" val="5719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5410200" cy="3429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Fig. a gives an example. It shows a reference particle P’ moving in uniform circular motion with (constant) angular speed </a:t>
                </a:r>
                <a:r>
                  <a:rPr lang="el-GR" sz="2400" dirty="0">
                    <a:solidFill>
                      <a:prstClr val="black"/>
                    </a:solidFill>
                  </a:rPr>
                  <a:t>ω</a:t>
                </a:r>
                <a:r>
                  <a:rPr lang="en-US" sz="2400" dirty="0">
                    <a:solidFill>
                      <a:prstClr val="black"/>
                    </a:solidFill>
                  </a:rPr>
                  <a:t> in a reference circle. The radius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prstClr val="black"/>
                    </a:solidFill>
                  </a:rPr>
                  <a:t> of the circle is the magnitude of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particle’s position vector</a:t>
                </a:r>
                <a:r>
                  <a:rPr lang="en-US" sz="2400" dirty="0">
                    <a:solidFill>
                      <a:prstClr val="black"/>
                    </a:solidFill>
                  </a:rPr>
                  <a:t>. At any time t, the angular position of the particle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where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>
                    <a:solidFill>
                      <a:prstClr val="black"/>
                    </a:solidFill>
                  </a:rPr>
                  <a:t> is its angular position at   t = 0.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5410200" cy="3429000"/>
              </a:xfrm>
              <a:blipFill>
                <a:blip r:embed="rId2"/>
                <a:stretch>
                  <a:fillRect l="-1689" t="-1421" b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246193-CEF7-44D1-9B9E-69D5E76BE748}"/>
                  </a:ext>
                </a:extLst>
              </p:cNvPr>
              <p:cNvSpPr/>
              <p:nvPr/>
            </p:nvSpPr>
            <p:spPr>
              <a:xfrm>
                <a:off x="152400" y="3434862"/>
                <a:ext cx="8458200" cy="3479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 projection of particle P’ onto the x axis is a point P, which we take to be a second particle.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projection of the position vector of particle P’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onto the x axis gives the location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x(t) of P</a:t>
                </a:r>
                <a:r>
                  <a:rPr lang="en-US" sz="2400" dirty="0">
                    <a:solidFill>
                      <a:prstClr val="black"/>
                    </a:solidFill>
                  </a:rPr>
                  <a:t>. Thus, we find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 algn="ctr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</a:rPr>
                  <a:t>x(t) =  x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m</a:t>
                </a:r>
                <a:r>
                  <a:rPr lang="en-US" sz="2400" dirty="0">
                    <a:solidFill>
                      <a:prstClr val="black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</a:rPr>
                  <a:t>If reference particle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P’, in uniform circular motion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its projection particle P moves in simple harmonic motion</a:t>
                </a:r>
                <a:r>
                  <a:rPr lang="en-US" sz="2400" dirty="0">
                    <a:solidFill>
                      <a:prstClr val="black"/>
                    </a:solidFill>
                  </a:rPr>
                  <a:t> along a </a:t>
                </a:r>
                <a:r>
                  <a:rPr lang="en-US" sz="2400" dirty="0">
                    <a:solidFill>
                      <a:srgbClr val="00B050"/>
                    </a:solidFill>
                  </a:rPr>
                  <a:t>diameter </a:t>
                </a:r>
                <a:r>
                  <a:rPr lang="en-US" sz="2400" dirty="0">
                    <a:solidFill>
                      <a:prstClr val="black"/>
                    </a:solidFill>
                  </a:rPr>
                  <a:t>of the circle.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246193-CEF7-44D1-9B9E-69D5E76BE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34862"/>
                <a:ext cx="8458200" cy="3479222"/>
              </a:xfrm>
              <a:prstGeom prst="rect">
                <a:avLst/>
              </a:prstGeom>
              <a:blipFill>
                <a:blip r:embed="rId3"/>
                <a:stretch>
                  <a:fillRect l="-1081" t="-1401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6275F0-A96E-4520-BCB6-AF089EB67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47" y="0"/>
            <a:ext cx="38157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6200"/>
                <a:ext cx="8686800" cy="2895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Velocity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b shows the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reference particle. From the relation ,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magnitude of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velocity vector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l-GR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 its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x axis is   </a:t>
                </a:r>
                <a:r>
                  <a:rPr lang="en-US" sz="2000" dirty="0">
                    <a:solidFill>
                      <a:srgbClr val="00B050"/>
                    </a:solidFill>
                  </a:rPr>
                  <a:t>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5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0B05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ω</m:t>
                            </m:r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v(t) = - </a:t>
                </a:r>
                <a:r>
                  <a:rPr lang="el-GR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 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minus sign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appears because the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velocity component of P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Fig. b is directed to the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left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 the negative direction of x.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6200"/>
                <a:ext cx="8686800" cy="28956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84D2DE-25B6-4CCF-9AD3-BF5BEF2C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108359"/>
            <a:ext cx="3962400" cy="36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317" y="314696"/>
                <a:ext cx="8763000" cy="6553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Fig. c shows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radial acceleration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reference particle. From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magnitude of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radial acceleration vector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 its projection on the x axis is   </a:t>
                </a:r>
                <a:r>
                  <a:rPr lang="en-US" sz="2400" dirty="0">
                    <a:solidFill>
                      <a:srgbClr val="7030A0"/>
                    </a:solidFill>
                  </a:rPr>
                  <a:t>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a(t) 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Thus, whether we look at the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displacement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velocity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or the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projection of uniform circular motion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indeed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simple harmonic motion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https://youtu.be/JSBw-JyFgZk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https://youtu.be/Udqxvbrpq5c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17" y="314696"/>
                <a:ext cx="8763000" cy="6553200"/>
              </a:xfrm>
              <a:blipFill>
                <a:blip r:embed="rId4"/>
                <a:stretch>
                  <a:fillRect l="-76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87FF14-68A5-48EB-A73D-8B28ADDC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083" y="3733800"/>
            <a:ext cx="3276600" cy="29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553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ea typeface="+mj-ea"/>
                <a:cs typeface="+mj-cs"/>
              </a:rPr>
              <a:t>77: Figure 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15-53 gives the position of a 20 g block oscillating in SHM on the end of a spring. The horizontal axis scale is set by </a:t>
            </a:r>
            <a:r>
              <a:rPr lang="en-US" sz="2000" dirty="0" err="1">
                <a:solidFill>
                  <a:srgbClr val="7030A0"/>
                </a:solidFill>
                <a:ea typeface="+mj-ea"/>
                <a:cs typeface="+mj-cs"/>
              </a:rPr>
              <a:t>t</a:t>
            </a:r>
            <a:r>
              <a:rPr lang="en-US" sz="2000" baseline="-25000" dirty="0" err="1">
                <a:solidFill>
                  <a:srgbClr val="7030A0"/>
                </a:solidFill>
                <a:ea typeface="+mj-ea"/>
                <a:cs typeface="+mj-cs"/>
              </a:rPr>
              <a:t>s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 = 40.0 </a:t>
            </a:r>
            <a:r>
              <a:rPr lang="en-US" sz="2000" dirty="0" err="1">
                <a:solidFill>
                  <a:srgbClr val="7030A0"/>
                </a:solidFill>
                <a:ea typeface="+mj-ea"/>
                <a:cs typeface="+mj-cs"/>
              </a:rPr>
              <a:t>ms.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 What are (a) the maximum kinetic energy of the block and (b) the number of times per second that maximum is reached? (Hint: Measuring a slope will probably not be very accurate. Find another approach)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81" y="2034662"/>
            <a:ext cx="5870619" cy="341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854C6-CD58-4CF2-8381-A0CB2C8ED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8466" y="3073030"/>
            <a:ext cx="3481666" cy="14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8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"/>
                <a:ext cx="88392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m = 20 gm = 0.020 kg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7 cm = 0.07 m</a:t>
                </a:r>
              </a:p>
              <a:p>
                <a:pPr marL="0" indent="0"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40 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0.040 s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x(t) =  x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v(t)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= - </a:t>
                </a:r>
                <a:r>
                  <a:rPr lang="el-GR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0.040</m:t>
                        </m:r>
                      </m:den>
                    </m:f>
                  </m:oMath>
                </a14:m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157.08 rad/s</a:t>
                </a:r>
                <a:endParaRPr lang="en-US" sz="2000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sz="2400" i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Sup>
                      <m:sSub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40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(0.020)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(157.08)</m:t>
                        </m:r>
                      </m:e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              </a:t>
                </a:r>
                <a:r>
                  <a:rPr lang="en-US" sz="2400" dirty="0"/>
                  <a:t>= 1.20 J</a:t>
                </a:r>
              </a:p>
              <a:p>
                <a:pPr marL="0" indent="0">
                  <a:buNone/>
                </a:pPr>
                <a:r>
                  <a:rPr lang="en-US" sz="2400" dirty="0"/>
                  <a:t>(b)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0.40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25 Hz     or [25 cycles per s]</a:t>
                </a: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figures:</a:t>
                </a:r>
                <a:endParaRPr lang="en-US" sz="2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"/>
                <a:ext cx="8839200" cy="6629400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FD2A317-7D61-43D9-BF9F-9B2EEFF8399B}"/>
              </a:ext>
            </a:extLst>
          </p:cNvPr>
          <p:cNvSpPr/>
          <p:nvPr/>
        </p:nvSpPr>
        <p:spPr>
          <a:xfrm>
            <a:off x="457200" y="5981302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 cycle per second = 1 Hz , </a:t>
            </a:r>
            <a:r>
              <a:rPr lang="en-US" sz="2000" dirty="0"/>
              <a:t>the maximum KE is reached </a:t>
            </a:r>
            <a:r>
              <a:rPr lang="en-US" sz="2000" dirty="0">
                <a:solidFill>
                  <a:srgbClr val="FF0000"/>
                </a:solidFill>
              </a:rPr>
              <a:t>2 times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25 cycles per second=25 Hz </a:t>
            </a:r>
            <a:r>
              <a:rPr lang="en-US" sz="2000" dirty="0">
                <a:solidFill>
                  <a:prstClr val="black"/>
                </a:solidFill>
              </a:rPr>
              <a:t>,the maximum KE is reached </a:t>
            </a:r>
            <a:r>
              <a:rPr lang="en-US" sz="2000" dirty="0">
                <a:solidFill>
                  <a:srgbClr val="FF0000"/>
                </a:solidFill>
              </a:rPr>
              <a:t>2x25 times or 50 times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4A6208-0DB7-4DE7-B259-BF26BE7C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76" y="0"/>
            <a:ext cx="5252524" cy="30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54D91-24CC-4154-9F72-707D2306E9A9}"/>
              </a:ext>
            </a:extLst>
          </p:cNvPr>
          <p:cNvCxnSpPr/>
          <p:nvPr/>
        </p:nvCxnSpPr>
        <p:spPr>
          <a:xfrm>
            <a:off x="5715000" y="10668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B9237-6186-40B2-97CB-520FA5B1EA09}"/>
              </a:ext>
            </a:extLst>
          </p:cNvPr>
          <p:cNvCxnSpPr/>
          <p:nvPr/>
        </p:nvCxnSpPr>
        <p:spPr>
          <a:xfrm>
            <a:off x="7162800" y="10668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94570F-CD24-4BB3-8C2E-51539BE40C7F}"/>
              </a:ext>
            </a:extLst>
          </p:cNvPr>
          <p:cNvSpPr/>
          <p:nvPr/>
        </p:nvSpPr>
        <p:spPr>
          <a:xfrm>
            <a:off x="5487213" y="616281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96EF2-4E83-46FC-AC15-9455E1CE85B5}"/>
              </a:ext>
            </a:extLst>
          </p:cNvPr>
          <p:cNvSpPr/>
          <p:nvPr/>
        </p:nvSpPr>
        <p:spPr>
          <a:xfrm>
            <a:off x="6935013" y="579939"/>
            <a:ext cx="455574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B1BD1-7D96-4A71-A46B-513C6BF36D66}"/>
              </a:ext>
            </a:extLst>
          </p:cNvPr>
          <p:cNvSpPr/>
          <p:nvPr/>
        </p:nvSpPr>
        <p:spPr>
          <a:xfrm>
            <a:off x="5538534" y="1916231"/>
            <a:ext cx="56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7F5A1-EB6D-4F0C-B04E-BD726FA92FD6}"/>
              </a:ext>
            </a:extLst>
          </p:cNvPr>
          <p:cNvSpPr/>
          <p:nvPr/>
        </p:nvSpPr>
        <p:spPr>
          <a:xfrm>
            <a:off x="6954129" y="1924437"/>
            <a:ext cx="56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B5EBF-89FD-4CBD-A8F7-DCB09F3C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226" y="3057853"/>
            <a:ext cx="3293050" cy="21518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95261-F470-4B4D-AC0F-AEF189C3EF93}"/>
              </a:ext>
            </a:extLst>
          </p:cNvPr>
          <p:cNvCxnSpPr/>
          <p:nvPr/>
        </p:nvCxnSpPr>
        <p:spPr>
          <a:xfrm>
            <a:off x="6988126" y="32004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AB85C3-852E-492D-972B-A84D91E223DE}"/>
              </a:ext>
            </a:extLst>
          </p:cNvPr>
          <p:cNvCxnSpPr/>
          <p:nvPr/>
        </p:nvCxnSpPr>
        <p:spPr>
          <a:xfrm>
            <a:off x="8001000" y="3190435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48529"/>
            <a:ext cx="8915400" cy="65532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78: Figure 15-53 gives the position x(t) of a block oscillating in SHM on the end of a spring (</a:t>
            </a:r>
            <a:r>
              <a:rPr lang="en-US" sz="2400" dirty="0" err="1">
                <a:solidFill>
                  <a:srgbClr val="7030A0"/>
                </a:solidFill>
              </a:rPr>
              <a:t>t</a:t>
            </a:r>
            <a:r>
              <a:rPr lang="en-US" sz="2400" baseline="-25000" dirty="0" err="1">
                <a:solidFill>
                  <a:srgbClr val="7030A0"/>
                </a:solidFill>
              </a:rPr>
              <a:t>s</a:t>
            </a:r>
            <a:r>
              <a:rPr lang="en-US" sz="2400" dirty="0">
                <a:solidFill>
                  <a:srgbClr val="7030A0"/>
                </a:solidFill>
              </a:rPr>
              <a:t> = 40.0 </a:t>
            </a:r>
            <a:r>
              <a:rPr lang="en-US" sz="2400" dirty="0" err="1">
                <a:solidFill>
                  <a:srgbClr val="7030A0"/>
                </a:solidFill>
              </a:rPr>
              <a:t>ms</a:t>
            </a:r>
            <a:r>
              <a:rPr lang="en-US" sz="2400" dirty="0">
                <a:solidFill>
                  <a:srgbClr val="7030A0"/>
                </a:solidFill>
              </a:rPr>
              <a:t>). What are (a) the speed and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(b) the magnitude of the radial acceleration of a particle in the corresponding uniform circular motion?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81" y="2034662"/>
            <a:ext cx="5870619" cy="341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854C6-CD58-4CF2-8381-A0CB2C8ED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8466" y="3073030"/>
            <a:ext cx="3481666" cy="14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1000"/>
                <a:ext cx="8001000" cy="66294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7 cm = 0.07 m</a:t>
                </a:r>
              </a:p>
              <a:p>
                <a:pPr marL="0" lvl="0" indent="0">
                  <a:buNone/>
                </a:pP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= 40 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0.040 s</a:t>
                </a:r>
              </a:p>
              <a:p>
                <a:pPr marL="0" lvl="0" indent="0">
                  <a:buNone/>
                </a:pPr>
                <a:endParaRPr lang="en-US" sz="24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0.040</m:t>
                        </m:r>
                      </m:den>
                    </m:f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157.08 rad/s</a:t>
                </a:r>
                <a:endParaRPr lang="en-US" sz="2400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x(t) =  x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v(t)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= - </a:t>
                </a:r>
                <a:r>
                  <a:rPr lang="el-GR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Speed for uniform circular motion,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𝑣</m:t>
                    </m:r>
                    <m:r>
                      <a:rPr lang="en-US" sz="2800" i="1" baseline="-2500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157.08 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(0.07)   =  10.99  m/s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[ v =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]      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𝑥𝑚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a(t)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{- </a:t>
                </a:r>
                <a:r>
                  <a:rPr lang="el-GR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)}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Radial acceleration for uniform circular motion,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  <m:r>
                      <a:rPr lang="en-US" sz="2800" i="1" baseline="-2500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 baseline="-2500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(157.08)</m:t>
                        </m:r>
                      </m:e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(0.07) = 1727.19   m/s</a:t>
                </a:r>
                <a:r>
                  <a:rPr lang="en-US" sz="2800" baseline="30000" dirty="0">
                    <a:solidFill>
                      <a:prstClr val="black"/>
                    </a:solidFill>
                  </a:rPr>
                  <a:t>2</a:t>
                </a:r>
                <a:endParaRPr lang="en-US" sz="2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]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𝑥𝑚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/>
                  <a:t>      </a:t>
                </a:r>
                <a:endParaRPr lang="en-US" sz="2800" baseline="300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1000"/>
                <a:ext cx="8001000" cy="6629400"/>
              </a:xfrm>
              <a:blipFill>
                <a:blip r:embed="rId2"/>
                <a:stretch>
                  <a:fillRect l="-1142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BA6FD0-507D-4CFB-B516-59244BCF2C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7BBD1-8F55-4DF8-B0AB-B70A331A6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C3AB3-4EE6-420B-9489-2EF21B109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ddc03-b357-499c-864f-c6204d3d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474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</dc:title>
  <dc:creator>Teacher</dc:creator>
  <cp:lastModifiedBy>User</cp:lastModifiedBy>
  <cp:revision>106</cp:revision>
  <dcterms:created xsi:type="dcterms:W3CDTF">2006-08-16T00:00:00Z</dcterms:created>
  <dcterms:modified xsi:type="dcterms:W3CDTF">2021-11-07T10:14:00Z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