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5" r:id="rId4"/>
    <p:sldId id="274" r:id="rId5"/>
    <p:sldId id="273" r:id="rId6"/>
    <p:sldId id="276" r:id="rId7"/>
    <p:sldId id="261" r:id="rId8"/>
    <p:sldId id="267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3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DCAF-1D1A-451D-ABED-D05858DFFF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E513-A805-49FD-89C3-9F5FE5943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0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DCAF-1D1A-451D-ABED-D05858DFFF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E513-A805-49FD-89C3-9F5FE5943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4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5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BAAD9-DFC6-46F4-930A-94198B766519}"/>
              </a:ext>
            </a:extLst>
          </p:cNvPr>
          <p:cNvSpPr/>
          <p:nvPr/>
        </p:nvSpPr>
        <p:spPr>
          <a:xfrm>
            <a:off x="225447" y="1011798"/>
            <a:ext cx="7465600" cy="1141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66700" marR="12446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19-3 Pressure, temperature and rms speed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4B011-1DDC-4CAB-AEDE-07AEBA0E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10" y="1960647"/>
            <a:ext cx="4778390" cy="31365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26203-E467-4B23-8E10-5926DB7148FE}"/>
              </a:ext>
            </a:extLst>
          </p:cNvPr>
          <p:cNvSpPr/>
          <p:nvPr/>
        </p:nvSpPr>
        <p:spPr>
          <a:xfrm>
            <a:off x="409485" y="2260988"/>
            <a:ext cx="6655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moles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an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gas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 confined in a cubical box of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V = L</a:t>
            </a:r>
            <a:r>
              <a:rPr lang="en-US" sz="24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A4492E-FD2F-4E35-8AC0-C55573966015}"/>
              </a:ext>
            </a:extLst>
          </p:cNvPr>
          <p:cNvSpPr/>
          <p:nvPr/>
        </p:nvSpPr>
        <p:spPr>
          <a:xfrm>
            <a:off x="540676" y="3392326"/>
            <a:ext cx="719329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molecules of gas in the box are moving in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directions and with various speeds and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consider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elastic collisions with the walls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05CA73-DE74-474A-8C7B-6CE29D73C124}"/>
              </a:ext>
            </a:extLst>
          </p:cNvPr>
          <p:cNvSpPr/>
          <p:nvPr/>
        </p:nvSpPr>
        <p:spPr>
          <a:xfrm>
            <a:off x="2703444" y="1808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6</a:t>
            </a:r>
          </a:p>
          <a:p>
            <a:pPr lvl="0" defTabSz="914400"/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19: The Kinetic Theory of Gases</a:t>
            </a:r>
          </a:p>
        </p:txBody>
      </p:sp>
    </p:spTree>
    <p:extLst>
      <p:ext uri="{BB962C8B-B14F-4D97-AF65-F5344CB8AC3E}">
        <p14:creationId xmlns:p14="http://schemas.microsoft.com/office/powerpoint/2010/main" val="282041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9C1BA5-3580-495F-8BC6-9F327D22DCB3}"/>
              </a:ext>
            </a:extLst>
          </p:cNvPr>
          <p:cNvSpPr/>
          <p:nvPr/>
        </p:nvSpPr>
        <p:spPr>
          <a:xfrm>
            <a:off x="516996" y="365290"/>
            <a:ext cx="11158008" cy="137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100" marR="12446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25</a:t>
            </a:r>
          </a:p>
          <a:p>
            <a:pPr marL="38100" marR="12446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average value of the translational kinetic energy of the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molecules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an ideal gas at temperatures (a) 0.00 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and (b) 100 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What is the translational kinetic energy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mole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an ideal gas at (c) 0.00 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and (d) 100 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C?</a:t>
            </a:r>
          </a:p>
          <a:p>
            <a:pPr marL="266700" marR="12446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E3725D-39E8-43E9-8AF5-19CDB4AA2271}"/>
                  </a:ext>
                </a:extLst>
              </p:cNvPr>
              <p:cNvSpPr/>
              <p:nvPr/>
            </p:nvSpPr>
            <p:spPr>
              <a:xfrm>
                <a:off x="516996" y="3599892"/>
                <a:ext cx="11608904" cy="679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(b)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K</a:t>
                </a:r>
                <a:r>
                  <a:rPr lang="en-US" sz="2400" baseline="-25000" dirty="0" err="1">
                    <a:solidFill>
                      <a:prstClr val="black"/>
                    </a:solidFill>
                  </a:rPr>
                  <a:t>avg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molecule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8.314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6.022 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p>
                        </m:sSup>
                      </m:den>
                    </m:f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373.0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=7.724 ×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E3725D-39E8-43E9-8AF5-19CDB4AA2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96" y="3599892"/>
                <a:ext cx="11608904" cy="679673"/>
              </a:xfrm>
              <a:prstGeom prst="rect">
                <a:avLst/>
              </a:prstGeom>
              <a:blipFill>
                <a:blip r:embed="rId2"/>
                <a:stretch>
                  <a:fillRect l="-84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BC8B7C-B460-4595-A021-A45943255979}"/>
                  </a:ext>
                </a:extLst>
              </p:cNvPr>
              <p:cNvSpPr/>
              <p:nvPr/>
            </p:nvSpPr>
            <p:spPr>
              <a:xfrm>
                <a:off x="516996" y="2578435"/>
                <a:ext cx="11383456" cy="679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(a)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K</a:t>
                </a:r>
                <a:r>
                  <a:rPr lang="en-US" sz="2400" baseline="-25000" dirty="0" err="1">
                    <a:solidFill>
                      <a:prstClr val="black"/>
                    </a:solidFill>
                  </a:rPr>
                  <a:t>avg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molecule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8.314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6.022 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p>
                        </m:sSup>
                      </m:den>
                    </m:f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273.0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=5.654 ×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BC8B7C-B460-4595-A021-A45943255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96" y="2578435"/>
                <a:ext cx="11383456" cy="679673"/>
              </a:xfrm>
              <a:prstGeom prst="rect">
                <a:avLst/>
              </a:prstGeom>
              <a:blipFill>
                <a:blip r:embed="rId3"/>
                <a:stretch>
                  <a:fillRect l="-857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F4D047-8B22-4C09-A2EA-CCD872C56A16}"/>
                  </a:ext>
                </a:extLst>
              </p:cNvPr>
              <p:cNvSpPr/>
              <p:nvPr/>
            </p:nvSpPr>
            <p:spPr>
              <a:xfrm>
                <a:off x="516996" y="4641213"/>
                <a:ext cx="931611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(c)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K</a:t>
                </a:r>
                <a:r>
                  <a:rPr lang="en-US" sz="2400" baseline="-25000" dirty="0" err="1">
                    <a:solidFill>
                      <a:prstClr val="black"/>
                    </a:solidFill>
                  </a:rPr>
                  <a:t>avg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mole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sz="2400" b="0" i="0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𝑣𝑔</m:t>
                    </m:r>
                    <m:r>
                      <a:rPr lang="en-US" sz="2400" b="0" i="1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5.654 ×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6.022 ×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= 3405 J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F4D047-8B22-4C09-A2EA-CCD872C56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96" y="4641213"/>
                <a:ext cx="9316117" cy="461665"/>
              </a:xfrm>
              <a:prstGeom prst="rect">
                <a:avLst/>
              </a:prstGeom>
              <a:blipFill>
                <a:blip r:embed="rId4"/>
                <a:stretch>
                  <a:fillRect l="-1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0EB15E-4220-44FA-A9F2-89D90589F750}"/>
                  </a:ext>
                </a:extLst>
              </p:cNvPr>
              <p:cNvSpPr/>
              <p:nvPr/>
            </p:nvSpPr>
            <p:spPr>
              <a:xfrm>
                <a:off x="516996" y="5474416"/>
                <a:ext cx="92233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(d)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K</a:t>
                </a:r>
                <a:r>
                  <a:rPr lang="en-US" sz="2400" baseline="-25000" dirty="0" err="1">
                    <a:solidFill>
                      <a:prstClr val="black"/>
                    </a:solidFill>
                  </a:rPr>
                  <a:t>avg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mole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sz="2400" b="0" i="0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𝑣𝑔</m:t>
                    </m:r>
                    <m:r>
                      <a:rPr lang="en-US" sz="2400" b="0" i="1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=7.724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6.022 ×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= 4651 J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0EB15E-4220-44FA-A9F2-89D90589F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96" y="5474416"/>
                <a:ext cx="9223352" cy="461665"/>
              </a:xfrm>
              <a:prstGeom prst="rect">
                <a:avLst/>
              </a:prstGeom>
              <a:blipFill>
                <a:blip r:embed="rId5"/>
                <a:stretch>
                  <a:fillRect l="-1058" t="-10526" r="-4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FF8F652-FA84-4768-BC9E-0A90DABEECC1}"/>
              </a:ext>
            </a:extLst>
          </p:cNvPr>
          <p:cNvSpPr/>
          <p:nvPr/>
        </p:nvSpPr>
        <p:spPr>
          <a:xfrm>
            <a:off x="646866" y="1880782"/>
            <a:ext cx="1366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4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77C2F7-B5C1-4445-93D1-E650675D5178}"/>
              </a:ext>
            </a:extLst>
          </p:cNvPr>
          <p:cNvSpPr txBox="1"/>
          <p:nvPr/>
        </p:nvSpPr>
        <p:spPr>
          <a:xfrm>
            <a:off x="569844" y="212035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molecule: 1D (x-axis)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9DCC0DB-99F5-478A-B548-C06B579676E8}"/>
                  </a:ext>
                </a:extLst>
              </p:cNvPr>
              <p:cNvSpPr/>
              <p:nvPr/>
            </p:nvSpPr>
            <p:spPr>
              <a:xfrm>
                <a:off x="384993" y="652071"/>
                <a:ext cx="2006023" cy="896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9DCC0DB-99F5-478A-B548-C06B57967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93" y="652071"/>
                <a:ext cx="2006023" cy="896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0F8AD-996C-498D-9D6D-40F42313D0AE}"/>
                  </a:ext>
                </a:extLst>
              </p:cNvPr>
              <p:cNvSpPr/>
              <p:nvPr/>
            </p:nvSpPr>
            <p:spPr>
              <a:xfrm>
                <a:off x="715618" y="2872460"/>
                <a:ext cx="114763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acc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𝑚𝑣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0F8AD-996C-498D-9D6D-40F42313D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8" y="2872460"/>
                <a:ext cx="114763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FCEDCC-62D1-4749-96AA-462C06286AFE}"/>
                  </a:ext>
                </a:extLst>
              </p:cNvPr>
              <p:cNvSpPr/>
              <p:nvPr/>
            </p:nvSpPr>
            <p:spPr>
              <a:xfrm>
                <a:off x="737363" y="3480517"/>
                <a:ext cx="2173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𝑚𝑣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FCEDCC-62D1-4749-96AA-462C06286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63" y="3480517"/>
                <a:ext cx="21735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9CDA1F-E944-4DC7-8268-6B47675F8745}"/>
                  </a:ext>
                </a:extLst>
              </p:cNvPr>
              <p:cNvSpPr/>
              <p:nvPr/>
            </p:nvSpPr>
            <p:spPr>
              <a:xfrm>
                <a:off x="569843" y="4173412"/>
                <a:ext cx="2173543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9CDA1F-E944-4DC7-8268-6B47675F8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3" y="4173412"/>
                <a:ext cx="2173543" cy="90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AEBB1F-5991-42E4-AAC7-D1E227595743}"/>
                  </a:ext>
                </a:extLst>
              </p:cNvPr>
              <p:cNvSpPr/>
              <p:nvPr/>
            </p:nvSpPr>
            <p:spPr>
              <a:xfrm>
                <a:off x="569844" y="5100265"/>
                <a:ext cx="2173543" cy="1011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AEBB1F-5991-42E4-AAC7-D1E227595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4" y="5100265"/>
                <a:ext cx="2173543" cy="10117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BAE8E5-9BB2-417D-AE39-906033A9524B}"/>
                  </a:ext>
                </a:extLst>
              </p:cNvPr>
              <p:cNvSpPr/>
              <p:nvPr/>
            </p:nvSpPr>
            <p:spPr>
              <a:xfrm>
                <a:off x="737363" y="6027567"/>
                <a:ext cx="13746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BAE8E5-9BB2-417D-AE39-906033A95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63" y="6027567"/>
                <a:ext cx="137467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0AB7AE4-BAFB-4CFB-AEF6-432AF0B84211}"/>
                  </a:ext>
                </a:extLst>
              </p:cNvPr>
              <p:cNvSpPr/>
              <p:nvPr/>
            </p:nvSpPr>
            <p:spPr>
              <a:xfrm>
                <a:off x="825849" y="1655389"/>
                <a:ext cx="2314916" cy="897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8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8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sz="280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0AB7AE4-BAFB-4CFB-AEF6-432AF0B84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9" y="1655389"/>
                <a:ext cx="2314916" cy="897618"/>
              </a:xfrm>
              <a:prstGeom prst="rect">
                <a:avLst/>
              </a:prstGeom>
              <a:blipFill>
                <a:blip r:embed="rId8"/>
                <a:stretch>
                  <a:fillRect b="-8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51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1FE47C7-39FE-4F55-BF3E-1659297056B2}"/>
                  </a:ext>
                </a:extLst>
              </p:cNvPr>
              <p:cNvSpPr/>
              <p:nvPr/>
            </p:nvSpPr>
            <p:spPr>
              <a:xfrm>
                <a:off x="812596" y="250658"/>
                <a:ext cx="10650533" cy="1148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8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8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sz="280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m:rPr>
                        <m:nor/>
                      </m:rPr>
                      <a:rPr lang="en-US" sz="2800" dirty="0">
                        <a:solidFill>
                          <a:prstClr val="black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prstClr val="black"/>
                        </a:solidFill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den>
                    </m:f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1FE47C7-39FE-4F55-BF3E-165929705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96" y="250658"/>
                <a:ext cx="10650533" cy="1148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2DE097-36F2-451D-8503-54D5DBC3025D}"/>
                  </a:ext>
                </a:extLst>
              </p:cNvPr>
              <p:cNvSpPr/>
              <p:nvPr/>
            </p:nvSpPr>
            <p:spPr>
              <a:xfrm>
                <a:off x="728871" y="1398793"/>
                <a:ext cx="86801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molecules: 1D (x-axis)  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= 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2DE097-36F2-451D-8503-54D5DBC30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1" y="1398793"/>
                <a:ext cx="8680172" cy="461665"/>
              </a:xfrm>
              <a:prstGeom prst="rect">
                <a:avLst/>
              </a:prstGeom>
              <a:blipFill>
                <a:blip r:embed="rId3"/>
                <a:stretch>
                  <a:fillRect l="-112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A8411-2FF8-40ED-A23F-35EE81CAF855}"/>
                  </a:ext>
                </a:extLst>
              </p:cNvPr>
              <p:cNvSpPr/>
              <p:nvPr/>
            </p:nvSpPr>
            <p:spPr>
              <a:xfrm>
                <a:off x="812596" y="2016841"/>
                <a:ext cx="9827783" cy="764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+…                               +</m:t>
                        </m:r>
                        <m:r>
                          <a:rPr lang="en-US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)    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A8411-2FF8-40ED-A23F-35EE81CAF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96" y="2016841"/>
                <a:ext cx="9827783" cy="764312"/>
              </a:xfrm>
              <a:prstGeom prst="rect">
                <a:avLst/>
              </a:prstGeom>
              <a:blipFill>
                <a:blip r:embed="rId4"/>
                <a:stretch>
                  <a:fillRect b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374E0-0F4E-4CFA-B5C3-06F47524CF69}"/>
                  </a:ext>
                </a:extLst>
              </p:cNvPr>
              <p:cNvSpPr/>
              <p:nvPr/>
            </p:nvSpPr>
            <p:spPr>
              <a:xfrm>
                <a:off x="728871" y="3842835"/>
                <a:ext cx="7235686" cy="784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=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n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+…                               +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𝑥𝑁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)     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374E0-0F4E-4CFA-B5C3-06F47524C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1" y="3842835"/>
                <a:ext cx="7235686" cy="784638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FD2078-FDB4-40DC-9261-9398EE034002}"/>
                  </a:ext>
                </a:extLst>
              </p:cNvPr>
              <p:cNvSpPr/>
              <p:nvPr/>
            </p:nvSpPr>
            <p:spPr>
              <a:xfrm>
                <a:off x="728871" y="4696819"/>
                <a:ext cx="4306955" cy="76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=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m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FD2078-FDB4-40DC-9261-9398EE034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1" y="4696819"/>
                <a:ext cx="4306955" cy="762388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F53F42-A923-445C-B3C3-A9B1D927AA26}"/>
                  </a:ext>
                </a:extLst>
              </p:cNvPr>
              <p:cNvSpPr/>
              <p:nvPr/>
            </p:nvSpPr>
            <p:spPr>
              <a:xfrm>
                <a:off x="728871" y="5637024"/>
                <a:ext cx="3650973" cy="728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 smtClean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n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num>
                      <m:den>
                        <m:r>
                          <a:rPr lang="en-US" sz="28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800" i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endParaRPr lang="en-US" sz="2800" i="1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F53F42-A923-445C-B3C3-A9B1D927A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1" y="5637024"/>
                <a:ext cx="3650973" cy="728726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0F8EC1-970E-43C6-9CF3-7955495BA296}"/>
                  </a:ext>
                </a:extLst>
              </p:cNvPr>
              <p:cNvSpPr/>
              <p:nvPr/>
            </p:nvSpPr>
            <p:spPr>
              <a:xfrm>
                <a:off x="629479" y="2880380"/>
                <a:ext cx="7235686" cy="784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=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+…                               +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𝑥𝑁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)     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0F8EC1-970E-43C6-9CF3-7955495BA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9" y="2880380"/>
                <a:ext cx="7235686" cy="784638"/>
              </a:xfrm>
              <a:prstGeom prst="rect">
                <a:avLst/>
              </a:prstGeom>
              <a:blipFill>
                <a:blip r:embed="rId8"/>
                <a:stretch>
                  <a:fillRect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43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899F7-0AB4-4F48-80E7-4B5B35042D98}"/>
              </a:ext>
            </a:extLst>
          </p:cNvPr>
          <p:cNvSpPr txBox="1"/>
          <p:nvPr/>
        </p:nvSpPr>
        <p:spPr>
          <a:xfrm>
            <a:off x="416247" y="157142"/>
            <a:ext cx="690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molecules (not an ideal gas):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(x, y, z - axes)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1C1EE7-B92F-4901-A309-1ACC3799B320}"/>
                  </a:ext>
                </a:extLst>
              </p:cNvPr>
              <p:cNvSpPr/>
              <p:nvPr/>
            </p:nvSpPr>
            <p:spPr>
              <a:xfrm>
                <a:off x="946894" y="764708"/>
                <a:ext cx="3850393" cy="565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1C1EE7-B92F-4901-A309-1ACC3799B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94" y="764708"/>
                <a:ext cx="3850393" cy="565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B61DA8-4DCA-452C-B1D6-0E03E5C0CC5B}"/>
                  </a:ext>
                </a:extLst>
              </p:cNvPr>
              <p:cNvSpPr/>
              <p:nvPr/>
            </p:nvSpPr>
            <p:spPr>
              <a:xfrm>
                <a:off x="1298713" y="2038664"/>
                <a:ext cx="3253408" cy="557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B61DA8-4DCA-452C-B1D6-0E03E5C0C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13" y="2038664"/>
                <a:ext cx="3253408" cy="557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80096D-1D77-486F-949A-E99473A15008}"/>
                  </a:ext>
                </a:extLst>
              </p:cNvPr>
              <p:cNvSpPr/>
              <p:nvPr/>
            </p:nvSpPr>
            <p:spPr>
              <a:xfrm>
                <a:off x="569844" y="4246846"/>
                <a:ext cx="3750685" cy="764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r>
                  <a:rPr lang="en-US" sz="28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i="1" dirty="0">
                    <a:solidFill>
                      <a:srgbClr val="00B05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8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80096D-1D77-486F-949A-E99473A15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4" y="4246846"/>
                <a:ext cx="3750685" cy="764055"/>
              </a:xfrm>
              <a:prstGeom prst="rect">
                <a:avLst/>
              </a:prstGeom>
              <a:blipFill>
                <a:blip r:embed="rId4"/>
                <a:stretch>
                  <a:fillRect b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4154F5C-402A-43B8-AF28-10DB665B1CA6}"/>
                  </a:ext>
                </a:extLst>
              </p:cNvPr>
              <p:cNvSpPr/>
              <p:nvPr/>
            </p:nvSpPr>
            <p:spPr>
              <a:xfrm>
                <a:off x="585128" y="1326902"/>
                <a:ext cx="6192500" cy="567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4154F5C-402A-43B8-AF28-10DB665B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28" y="1326902"/>
                <a:ext cx="6192500" cy="567143"/>
              </a:xfrm>
              <a:prstGeom prst="rect">
                <a:avLst/>
              </a:prstGeom>
              <a:blipFill>
                <a:blip r:embed="rId5"/>
                <a:stretch>
                  <a:fillRect t="-8602" b="-24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92E51E-8014-46B3-99EE-36366431D5D7}"/>
                  </a:ext>
                </a:extLst>
              </p:cNvPr>
              <p:cNvSpPr/>
              <p:nvPr/>
            </p:nvSpPr>
            <p:spPr>
              <a:xfrm>
                <a:off x="569844" y="2678312"/>
                <a:ext cx="61925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92E51E-8014-46B3-99EE-36366431D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4" y="2678312"/>
                <a:ext cx="6192500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D0C546-1B15-46AF-ABF6-AD6FDB8E2A16}"/>
                  </a:ext>
                </a:extLst>
              </p:cNvPr>
              <p:cNvSpPr/>
              <p:nvPr/>
            </p:nvSpPr>
            <p:spPr>
              <a:xfrm>
                <a:off x="569844" y="3462579"/>
                <a:ext cx="365097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= 3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D0C546-1B15-46AF-ABF6-AD6FDB8E2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4" y="3462579"/>
                <a:ext cx="3650973" cy="523220"/>
              </a:xfrm>
              <a:prstGeom prst="rect">
                <a:avLst/>
              </a:prstGeom>
              <a:blipFill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0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C18E8D-7CB0-451B-AE12-47F522370E87}"/>
                  </a:ext>
                </a:extLst>
              </p:cNvPr>
              <p:cNvSpPr/>
              <p:nvPr/>
            </p:nvSpPr>
            <p:spPr>
              <a:xfrm>
                <a:off x="894523" y="119560"/>
                <a:ext cx="3650973" cy="764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 smtClean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n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num>
                      <m:den>
                        <m:r>
                          <a:rPr lang="en-US" sz="28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num>
                      <m:den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800" i="1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C18E8D-7CB0-451B-AE12-47F522370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3" y="119560"/>
                <a:ext cx="3650973" cy="764312"/>
              </a:xfrm>
              <a:prstGeom prst="rect">
                <a:avLst/>
              </a:prstGeom>
              <a:blipFill>
                <a:blip r:embed="rId2"/>
                <a:stretch>
                  <a:fillRect b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7EF405-7348-4BEA-827C-F7224CB424DF}"/>
                  </a:ext>
                </a:extLst>
              </p:cNvPr>
              <p:cNvSpPr/>
              <p:nvPr/>
            </p:nvSpPr>
            <p:spPr>
              <a:xfrm>
                <a:off x="894522" y="1029825"/>
                <a:ext cx="3650973" cy="728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 smtClean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n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sz="28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800" i="1" baseline="-25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endParaRPr lang="en-US" sz="2800" i="1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7EF405-7348-4BEA-827C-F7224CB42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2" y="1029825"/>
                <a:ext cx="3650973" cy="728726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9A1C8D-88B0-41EA-8351-44E72BE7FAD1}"/>
                  </a:ext>
                </a:extLst>
              </p:cNvPr>
              <p:cNvSpPr/>
              <p:nvPr/>
            </p:nvSpPr>
            <p:spPr>
              <a:xfrm>
                <a:off x="6189784" y="1116515"/>
                <a:ext cx="3650973" cy="555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</m:oMath>
                  </m:oMathPara>
                </a14:m>
                <a:endParaRPr lang="en-US" sz="28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9A1C8D-88B0-41EA-8351-44E72BE7F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784" y="1116515"/>
                <a:ext cx="3650973" cy="555345"/>
              </a:xfrm>
              <a:prstGeom prst="rect">
                <a:avLst/>
              </a:prstGeom>
              <a:blipFill>
                <a:blip r:embed="rId4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720072-A67A-4DF9-8093-B0BC6E3D6EA1}"/>
                  </a:ext>
                </a:extLst>
              </p:cNvPr>
              <p:cNvSpPr/>
              <p:nvPr/>
            </p:nvSpPr>
            <p:spPr>
              <a:xfrm>
                <a:off x="6189784" y="1758551"/>
                <a:ext cx="2913445" cy="521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</m:oMath>
                  </m:oMathPara>
                </a14:m>
                <a:endParaRPr lang="en-US" sz="2800" i="1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720072-A67A-4DF9-8093-B0BC6E3D6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784" y="1758551"/>
                <a:ext cx="2913445" cy="521938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0EE682-3FA9-45D9-AB1A-DB553727EED8}"/>
                  </a:ext>
                </a:extLst>
              </p:cNvPr>
              <p:cNvSpPr/>
              <p:nvPr/>
            </p:nvSpPr>
            <p:spPr>
              <a:xfrm>
                <a:off x="894522" y="2017764"/>
                <a:ext cx="3650973" cy="728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 smtClean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n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sz="28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Sup>
                      <m:sSub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i="1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0EE682-3FA9-45D9-AB1A-DB553727E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2" y="2017764"/>
                <a:ext cx="3650973" cy="728726"/>
              </a:xfrm>
              <a:prstGeom prst="rect">
                <a:avLst/>
              </a:prstGeom>
              <a:blipFill>
                <a:blip r:embed="rId6"/>
                <a:stretch>
                  <a:fillRect b="-1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ABA74DD-51AC-4EF2-9A75-C842294473BD}"/>
                  </a:ext>
                </a:extLst>
              </p:cNvPr>
              <p:cNvSpPr/>
              <p:nvPr/>
            </p:nvSpPr>
            <p:spPr>
              <a:xfrm>
                <a:off x="788503" y="2919395"/>
                <a:ext cx="3650973" cy="780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i="1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pV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𝑛𝑀</m:t>
                        </m:r>
                      </m:den>
                    </m:f>
                  </m:oMath>
                </a14:m>
                <a:endParaRPr lang="en-US" sz="2800" i="1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ABA74DD-51AC-4EF2-9A75-C84229447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03" y="2919395"/>
                <a:ext cx="3650973" cy="780406"/>
              </a:xfrm>
              <a:prstGeom prst="rect">
                <a:avLst/>
              </a:prstGeom>
              <a:blipFill>
                <a:blip r:embed="rId7"/>
                <a:stretch>
                  <a:fillRect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8AB212-B792-43C6-B291-EB8119812063}"/>
                  </a:ext>
                </a:extLst>
              </p:cNvPr>
              <p:cNvSpPr/>
              <p:nvPr/>
            </p:nvSpPr>
            <p:spPr>
              <a:xfrm>
                <a:off x="655980" y="3780959"/>
                <a:ext cx="3650973" cy="96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rgbClr val="7030A0"/>
                    </a:solidFill>
                  </a:rPr>
                  <a:t>=</a:t>
                </a:r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𝑅𝑇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rad>
                  </m:oMath>
                </a14:m>
                <a:endParaRPr lang="en-US" sz="2800" i="1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8AB212-B792-43C6-B291-EB8119812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0" y="3780959"/>
                <a:ext cx="3650973" cy="969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B292E41-1549-4FDE-92C4-584408D34B1E}"/>
              </a:ext>
            </a:extLst>
          </p:cNvPr>
          <p:cNvSpPr/>
          <p:nvPr/>
        </p:nvSpPr>
        <p:spPr>
          <a:xfrm>
            <a:off x="524482" y="5922150"/>
            <a:ext cx="11548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relation between the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 speed of a microscopic property 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of a macroscopic property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i="1" baseline="-25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DEB4B4-5090-4848-A8F3-B63DA46CCA6E}"/>
                  </a:ext>
                </a:extLst>
              </p:cNvPr>
              <p:cNvSpPr/>
              <p:nvPr/>
            </p:nvSpPr>
            <p:spPr>
              <a:xfrm>
                <a:off x="655980" y="4750135"/>
                <a:ext cx="2617307" cy="96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rgbClr val="7030A0"/>
                    </a:solidFill>
                  </a:rPr>
                  <a:t> =</a:t>
                </a:r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𝑅𝑇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rad>
                  </m:oMath>
                </a14:m>
                <a:endParaRPr lang="en-US" sz="2800" i="1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DEB4B4-5090-4848-A8F3-B63DA46CC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0" y="4750135"/>
                <a:ext cx="2617307" cy="9691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E7C5CF-00A3-4231-B3AA-57CBD9A84C57}"/>
                  </a:ext>
                </a:extLst>
              </p:cNvPr>
              <p:cNvSpPr/>
              <p:nvPr/>
            </p:nvSpPr>
            <p:spPr>
              <a:xfrm>
                <a:off x="5754400" y="3167390"/>
                <a:ext cx="3244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Ideal</m:t>
                      </m:r>
                      <m:r>
                        <m:rPr>
                          <m:nor/>
                        </m:rPr>
                        <a:rPr lang="en-US" sz="2800" b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gas</m:t>
                      </m:r>
                      <m:r>
                        <m:rPr>
                          <m:nor/>
                        </m:rPr>
                        <a:rPr lang="en-US" sz="2800" b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pV</m:t>
                      </m:r>
                      <m:r>
                        <m:rPr>
                          <m:nor/>
                        </m:rP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nRT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E7C5CF-00A3-4231-B3AA-57CBD9A84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400" y="3167390"/>
                <a:ext cx="324479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BC564B-7999-4960-9FEA-AA19427AB0F2}"/>
                  </a:ext>
                </a:extLst>
              </p:cNvPr>
              <p:cNvSpPr/>
              <p:nvPr/>
            </p:nvSpPr>
            <p:spPr>
              <a:xfrm>
                <a:off x="4727437" y="4750135"/>
                <a:ext cx="4303166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rms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= microscopic property</a:t>
                </a:r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T = macroscopic property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BC564B-7999-4960-9FEA-AA19427AB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437" y="4750135"/>
                <a:ext cx="4303166" cy="954107"/>
              </a:xfrm>
              <a:prstGeom prst="rect">
                <a:avLst/>
              </a:prstGeom>
              <a:blipFill>
                <a:blip r:embed="rId11"/>
                <a:stretch>
                  <a:fillRect l="-2833" t="-5732" r="-155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46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F730EE-3259-4CFA-B88A-E05D19C6AD70}"/>
                  </a:ext>
                </a:extLst>
              </p:cNvPr>
              <p:cNvSpPr/>
              <p:nvPr/>
            </p:nvSpPr>
            <p:spPr>
              <a:xfrm>
                <a:off x="1365993" y="3151327"/>
                <a:ext cx="3650973" cy="555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</m:oMath>
                  </m:oMathPara>
                </a14:m>
                <a:endParaRPr lang="en-US" sz="28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F730EE-3259-4CFA-B88A-E05D19C6A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93" y="3151327"/>
                <a:ext cx="3650973" cy="555345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4E9109A-0420-438F-894D-59B958105E3D}"/>
                  </a:ext>
                </a:extLst>
              </p:cNvPr>
              <p:cNvSpPr/>
              <p:nvPr/>
            </p:nvSpPr>
            <p:spPr>
              <a:xfrm>
                <a:off x="1525019" y="4077033"/>
                <a:ext cx="2913445" cy="521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</m:oMath>
                  </m:oMathPara>
                </a14:m>
                <a:endParaRPr lang="en-US" sz="2800" i="1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4E9109A-0420-438F-894D-59B958105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019" y="4077033"/>
                <a:ext cx="2913445" cy="521938"/>
              </a:xfrm>
              <a:prstGeom prst="rect">
                <a:avLst/>
              </a:prstGeom>
              <a:blipFill>
                <a:blip r:embed="rId3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20C322-B91C-4F89-B4AD-B55068138138}"/>
                  </a:ext>
                </a:extLst>
              </p:cNvPr>
              <p:cNvSpPr/>
              <p:nvPr/>
            </p:nvSpPr>
            <p:spPr>
              <a:xfrm>
                <a:off x="1056544" y="2585466"/>
                <a:ext cx="3850393" cy="565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20C322-B91C-4F89-B4AD-B55068138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44" y="2585466"/>
                <a:ext cx="3850393" cy="565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6326CA-CFC9-4008-817F-9184D36DA40E}"/>
                  </a:ext>
                </a:extLst>
              </p:cNvPr>
              <p:cNvSpPr/>
              <p:nvPr/>
            </p:nvSpPr>
            <p:spPr>
              <a:xfrm>
                <a:off x="688097" y="715143"/>
                <a:ext cx="11503903" cy="1499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𝑎𝑣𝑔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=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+…                               +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𝑥𝑁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)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+…                               +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𝑥𝑁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) +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+…                               +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𝑥𝑁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6326CA-CFC9-4008-817F-9184D36D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7" y="715143"/>
                <a:ext cx="11503903" cy="1499962"/>
              </a:xfrm>
              <a:prstGeom prst="rect">
                <a:avLst/>
              </a:prstGeom>
              <a:blipFill>
                <a:blip r:embed="rId5"/>
                <a:stretch>
                  <a:fillRect l="-111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332686A-1B15-4348-97E2-0EA0DA0FEDBE}"/>
                  </a:ext>
                </a:extLst>
              </p:cNvPr>
              <p:cNvSpPr/>
              <p:nvPr/>
            </p:nvSpPr>
            <p:spPr>
              <a:xfrm>
                <a:off x="143444" y="1614135"/>
                <a:ext cx="7754852" cy="1758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lang="en-US" sz="20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 consider a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single molecule </a:t>
                </a:r>
                <a:r>
                  <a:rPr lang="en-US" sz="20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an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ideal gas </a:t>
                </a:r>
                <a:r>
                  <a:rPr lang="en-US" sz="20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it moves around in the box but we now assume that its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speed changes </a:t>
                </a:r>
                <a:r>
                  <a:rPr lang="en-US" sz="20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when it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collides with other molecules</a:t>
                </a:r>
                <a:r>
                  <a:rPr lang="en-US" sz="20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Its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translational kinetic energy </a:t>
                </a:r>
                <a:r>
                  <a:rPr lang="en-US" sz="20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any instant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Its </a:t>
                </a:r>
                <a:r>
                  <a:rPr lang="en-US" sz="20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</a:t>
                </a:r>
                <a:r>
                  <a:rPr lang="en-US" sz="2000" i="1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translational kinetic energy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over the time</a:t>
                </a:r>
                <a:r>
                  <a:rPr lang="en-US" sz="2000" dirty="0">
                    <a:solidFill>
                      <a:srgbClr val="231F2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b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332686A-1B15-4348-97E2-0EA0DA0FE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44" y="1614135"/>
                <a:ext cx="7754852" cy="1758045"/>
              </a:xfrm>
              <a:prstGeom prst="rect">
                <a:avLst/>
              </a:prstGeom>
              <a:blipFill>
                <a:blip r:embed="rId2"/>
                <a:stretch>
                  <a:fillRect l="-865" t="-1736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8EA451-7502-4F8B-9241-32E75FFC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41" y="3439260"/>
            <a:ext cx="7036777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C444D-EAEC-4DA0-BEE0-D06DB616A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668" y="227183"/>
            <a:ext cx="4345332" cy="3014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0D93AF-22A7-4430-BB54-E43E3F965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41" y="4372710"/>
            <a:ext cx="4424362" cy="12535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1EA087-3E13-4DC4-80E2-63E4B8476A65}"/>
              </a:ext>
            </a:extLst>
          </p:cNvPr>
          <p:cNvSpPr/>
          <p:nvPr/>
        </p:nvSpPr>
        <p:spPr>
          <a:xfrm>
            <a:off x="228900" y="495927"/>
            <a:ext cx="500570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19-4 Translational kinetic energy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2E0EAC-EC9E-4FDC-B245-99C7F7207999}"/>
                  </a:ext>
                </a:extLst>
              </p:cNvPr>
              <p:cNvSpPr/>
              <p:nvPr/>
            </p:nvSpPr>
            <p:spPr>
              <a:xfrm>
                <a:off x="9334483" y="5088319"/>
                <a:ext cx="2298527" cy="96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rgbClr val="7030A0"/>
                    </a:solidFill>
                  </a:rPr>
                  <a:t>=</a:t>
                </a:r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𝑅𝑇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rad>
                  </m:oMath>
                </a14:m>
                <a:endParaRPr lang="en-US" sz="2800" i="1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2E0EAC-EC9E-4FDC-B245-99C7F7207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483" y="5088319"/>
                <a:ext cx="2298527" cy="969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2C67AD-5403-4736-82E6-EBE12F5C1D88}"/>
                  </a:ext>
                </a:extLst>
              </p:cNvPr>
              <p:cNvSpPr/>
              <p:nvPr/>
            </p:nvSpPr>
            <p:spPr>
              <a:xfrm>
                <a:off x="9334483" y="3439260"/>
                <a:ext cx="2714073" cy="555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</m:oMath>
                  </m:oMathPara>
                </a14:m>
                <a:endParaRPr lang="en-US" sz="28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2C67AD-5403-4736-82E6-EBE12F5C1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483" y="3439260"/>
                <a:ext cx="2714073" cy="555345"/>
              </a:xfrm>
              <a:prstGeom prst="rect">
                <a:avLst/>
              </a:prstGeom>
              <a:blipFill>
                <a:blip r:embed="rId7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14A750-CDE4-4B67-AFD2-02A4CC68764D}"/>
                  </a:ext>
                </a:extLst>
              </p:cNvPr>
              <p:cNvSpPr/>
              <p:nvPr/>
            </p:nvSpPr>
            <p:spPr>
              <a:xfrm>
                <a:off x="9529555" y="4243277"/>
                <a:ext cx="2546388" cy="521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</m:oMath>
                  </m:oMathPara>
                </a14:m>
                <a:endParaRPr lang="en-US" sz="2800" i="1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14A750-CDE4-4B67-AFD2-02A4CC687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555" y="4243277"/>
                <a:ext cx="2546388" cy="521938"/>
              </a:xfrm>
              <a:prstGeom prst="rect">
                <a:avLst/>
              </a:prstGeom>
              <a:blipFill>
                <a:blip r:embed="rId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52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334DB9-EC2E-49E5-8EAC-832E5160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24" y="1503902"/>
            <a:ext cx="2493917" cy="1007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6C485C-9127-47E2-B2D2-5AC6921D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61" y="3000368"/>
            <a:ext cx="2885678" cy="91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C6BEF5-FCA7-47E6-96E0-20B4A0872911}"/>
                  </a:ext>
                </a:extLst>
              </p:cNvPr>
              <p:cNvSpPr/>
              <p:nvPr/>
            </p:nvSpPr>
            <p:spPr>
              <a:xfrm>
                <a:off x="9209199" y="355658"/>
                <a:ext cx="1481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C6BEF5-FCA7-47E6-96E0-20B4A0872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199" y="355658"/>
                <a:ext cx="1481239" cy="461665"/>
              </a:xfrm>
              <a:prstGeom prst="rect">
                <a:avLst/>
              </a:prstGeom>
              <a:blipFill>
                <a:blip r:embed="rId4"/>
                <a:stretch>
                  <a:fillRect l="-6584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D03CB1-F3AA-4174-B0B1-090D31D34496}"/>
                  </a:ext>
                </a:extLst>
              </p:cNvPr>
              <p:cNvSpPr/>
              <p:nvPr/>
            </p:nvSpPr>
            <p:spPr>
              <a:xfrm>
                <a:off x="9288778" y="1048192"/>
                <a:ext cx="2253865" cy="754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D03CB1-F3AA-4174-B0B1-090D31D34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778" y="1048192"/>
                <a:ext cx="2253865" cy="754117"/>
              </a:xfrm>
              <a:prstGeom prst="rect">
                <a:avLst/>
              </a:prstGeom>
              <a:blipFill>
                <a:blip r:embed="rId5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23B9EC0-D934-47A3-920E-9810D1EAB641}"/>
              </a:ext>
            </a:extLst>
          </p:cNvPr>
          <p:cNvSpPr/>
          <p:nvPr/>
        </p:nvSpPr>
        <p:spPr>
          <a:xfrm>
            <a:off x="7445735" y="3104126"/>
            <a:ext cx="3599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Boltzmann constant,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 = R/N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C429B-7FEA-46DE-9177-E9B3CD015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007" y="190538"/>
            <a:ext cx="4424362" cy="12535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E7EFE6-C8D6-4ADA-A0C9-24D17BFAAD4B}"/>
              </a:ext>
            </a:extLst>
          </p:cNvPr>
          <p:cNvSpPr/>
          <p:nvPr/>
        </p:nvSpPr>
        <p:spPr>
          <a:xfrm>
            <a:off x="603995" y="5245606"/>
            <a:ext cx="10461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kinetic energy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an atom is a function of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i="1" baseline="-25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0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DB039-D3F3-4895-B159-76D064DA026D}"/>
              </a:ext>
            </a:extLst>
          </p:cNvPr>
          <p:cNvSpPr/>
          <p:nvPr/>
        </p:nvSpPr>
        <p:spPr>
          <a:xfrm>
            <a:off x="304007" y="237559"/>
            <a:ext cx="11154981" cy="1355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18: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temperature and pressure in the Sun’s atmosphere are 2.00x10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 and 0.0300 Pa. Calculate the rms speed of free electrons (mass 9.11x10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-31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kg) there, assuming they are an ideal gas.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89830CC-66BB-430D-B110-A2A06F8DF1C6}"/>
                  </a:ext>
                </a:extLst>
              </p:cNvPr>
              <p:cNvSpPr/>
              <p:nvPr/>
            </p:nvSpPr>
            <p:spPr>
              <a:xfrm>
                <a:off x="661815" y="2600664"/>
                <a:ext cx="10045941" cy="1656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3 ×8.31 ×2.00 ×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5.49 ×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rad>
                      <m:r>
                        <a:rPr lang="en-US" sz="2800" i="0">
                          <a:latin typeface="Cambria Math" panose="02040503050406030204" pitchFamily="18" charset="0"/>
                        </a:rPr>
                        <m:t>=9.53 ×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       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89830CC-66BB-430D-B110-A2A06F8DF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15" y="2600664"/>
                <a:ext cx="10045941" cy="1656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A8C8F8-E286-4A42-A461-956DD81670FC}"/>
                  </a:ext>
                </a:extLst>
              </p:cNvPr>
              <p:cNvSpPr/>
              <p:nvPr/>
            </p:nvSpPr>
            <p:spPr>
              <a:xfrm>
                <a:off x="834095" y="5208796"/>
                <a:ext cx="806850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0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9.11x10</a:t>
                </a:r>
                <a:r>
                  <a:rPr lang="en-US" sz="2000" b="1" baseline="30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-31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(6.023X10</a:t>
                </a:r>
                <a:r>
                  <a:rPr lang="en-US" sz="2400" baseline="30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23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)=</a:t>
                </a:r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5.49 ×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kg 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A8C8F8-E286-4A42-A461-956DD8167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95" y="5208796"/>
                <a:ext cx="8068505" cy="523220"/>
              </a:xfrm>
              <a:prstGeom prst="rect">
                <a:avLst/>
              </a:prstGeom>
              <a:blipFill>
                <a:blip r:embed="rId3"/>
                <a:stretch>
                  <a:fillRect l="-1209" t="-1163" b="-2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1194380-E548-4A40-BB5D-3913B50B3478}"/>
                  </a:ext>
                </a:extLst>
              </p:cNvPr>
              <p:cNvSpPr/>
              <p:nvPr/>
            </p:nvSpPr>
            <p:spPr>
              <a:xfrm>
                <a:off x="661815" y="4416240"/>
                <a:ext cx="406258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95, 00000 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1194380-E548-4A40-BB5D-3913B50B3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15" y="4416240"/>
                <a:ext cx="406258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3DFDEBB-FB38-4E7C-A14B-33DF0DE4E260}"/>
              </a:ext>
            </a:extLst>
          </p:cNvPr>
          <p:cNvSpPr/>
          <p:nvPr/>
        </p:nvSpPr>
        <p:spPr>
          <a:xfrm>
            <a:off x="661815" y="1790549"/>
            <a:ext cx="1366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6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66CBE5-DB18-45A6-9EF5-22CFC6FA1085}"/>
</file>

<file path=customXml/itemProps2.xml><?xml version="1.0" encoding="utf-8"?>
<ds:datastoreItem xmlns:ds="http://schemas.openxmlformats.org/officeDocument/2006/customXml" ds:itemID="{901CD09D-2A76-4C37-85A9-12AF1CA14659}"/>
</file>

<file path=customXml/itemProps3.xml><?xml version="1.0" encoding="utf-8"?>
<ds:datastoreItem xmlns:ds="http://schemas.openxmlformats.org/officeDocument/2006/customXml" ds:itemID="{F898E2B1-3D03-4AFB-984D-1C26CA424BE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1721</TotalTime>
  <Words>676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Masud parvez</dc:creator>
  <cp:lastModifiedBy>Dr. Md. Nurul Kabir Bhuiyan</cp:lastModifiedBy>
  <cp:revision>168</cp:revision>
  <dcterms:created xsi:type="dcterms:W3CDTF">2020-06-21T06:18:02Z</dcterms:created>
  <dcterms:modified xsi:type="dcterms:W3CDTF">2021-02-15T05:32:16Z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