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p:scale>
          <a:sx n="75" d="100"/>
          <a:sy n="75" d="100"/>
        </p:scale>
        <p:origin x="-1314" y="-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2/1/2021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2/1/2021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44648506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a16="http://schemas.microsoft.com/office/drawing/2014/main" xmlns="" val="3905988420"/>
                    </a:ext>
                  </a:extLst>
                </a:gridCol>
                <a:gridCol w="1242604">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latin typeface="Cambria" panose="02040503050406030204" pitchFamily="18" charset="0"/>
                        </a:rPr>
                        <a:t>Lecturer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endParaRPr lang="en-US" dirty="0">
                        <a:latin typeface="Cambria" panose="02040503050406030204" pitchFamily="18" charset="0"/>
                      </a:endParaRPr>
                    </a:p>
                  </a:txBody>
                  <a:tcPr/>
                </a:tc>
                <a:tc>
                  <a:txBody>
                    <a:bodyPr/>
                    <a:lstStyle/>
                    <a:p>
                      <a:r>
                        <a:rPr lang="en-US" dirty="0">
                          <a:latin typeface="Cambria" panose="02040503050406030204" pitchFamily="18" charset="0"/>
                        </a:rPr>
                        <a:t>Semester:</a:t>
                      </a:r>
                    </a:p>
                  </a:txBody>
                  <a:tcPr/>
                </a:tc>
                <a:tc>
                  <a:txBody>
                    <a:bodyPr/>
                    <a:lstStyle/>
                    <a:p>
                      <a:endParaRPr lang="en-US" dirty="0">
                        <a:latin typeface="Cambria" panose="02040503050406030204" pitchFamily="18" charset="0"/>
                      </a:endParaRP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err="1" smtClean="0"/>
                        <a:t>Rushee</a:t>
                      </a:r>
                      <a:r>
                        <a:rPr lang="en-US" i="1" smtClean="0"/>
                        <a:t> &amp; rushee@aiub.edu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a:t>
            </a:r>
            <a:r>
              <a:rPr lang="en-US" sz="1600" dirty="0" smtClean="0">
                <a:latin typeface="Cambria" panose="02040503050406030204" pitchFamily="18" charset="0"/>
              </a:rPr>
              <a:t>JAVA)</a:t>
            </a:r>
            <a:endParaRPr lang="en-US" sz="1600" dirty="0">
              <a:latin typeface="Cambria" panose="02040503050406030204" pitchFamily="18" charset="0"/>
            </a:endParaRPr>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4</a:t>
            </a:r>
            <a:r>
              <a:rPr lang="en-US" baseline="30000" dirty="0" smtClean="0">
                <a:latin typeface="Cambria" panose="02040503050406030204" pitchFamily="18" charset="0"/>
              </a:rPr>
              <a:t>th</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arr4[ ] = {11,22,33,44,55};</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]arr4 </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{11,22,33,44,55};</a:t>
            </a:r>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arr4</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a:t>
            </a:r>
            <a:r>
              <a:rPr lang="en-US" dirty="0" smtClean="0">
                <a:latin typeface="Cambria" panose="02040503050406030204" pitchFamily="18" charset="0"/>
                <a:ea typeface="Cambria" panose="02040503050406030204" pitchFamily="18" charset="0"/>
              </a:rPr>
              <a:t>emory will be allocated for five integers (as there are five integers inside the curly braces) and the value 11, 22, 33, 44 and 55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arr4</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r>
                        <a:rPr lang="en-US" dirty="0" err="1" smtClean="0">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55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{11,22,33,44,55}; </a:t>
            </a:r>
            <a:endParaRPr lang="en-US" dirty="0">
              <a:latin typeface="Cambria" panose="02040503050406030204" pitchFamily="18" charset="0"/>
              <a:ea typeface="Cambria" panose="02040503050406030204" pitchFamily="18" charset="0"/>
            </a:endParaRP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&lt;5);</a:t>
            </a: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length attribute of any array represents the size of the array. </a:t>
            </a: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for(</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=0;</a:t>
            </a:r>
          </a:p>
          <a:p>
            <a:pPr algn="just"/>
            <a:r>
              <a:rPr lang="en-US" dirty="0" smtClean="0">
                <a:latin typeface="Cambria" panose="02040503050406030204" pitchFamily="18" charset="0"/>
                <a:ea typeface="Cambria" panose="02040503050406030204" pitchFamily="18" charset="0"/>
              </a:rPr>
              <a:t>do{</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arr</a:t>
            </a:r>
            <a:r>
              <a:rPr lang="en-US" dirty="0" smtClean="0">
                <a:latin typeface="Cambria" panose="02040503050406030204" pitchFamily="18" charset="0"/>
                <a:ea typeface="Cambria" panose="02040503050406030204" pitchFamily="18" charset="0"/>
              </a:rPr>
              <a:t>[</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t>
            </a:r>
            <a:endParaRPr lang="en-US" dirty="0" smtClean="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while(</a:t>
            </a:r>
            <a:r>
              <a:rPr lang="en-US" dirty="0" err="1" smtClean="0">
                <a:latin typeface="Cambria" panose="02040503050406030204" pitchFamily="18" charset="0"/>
                <a:ea typeface="Cambria" panose="02040503050406030204" pitchFamily="18" charset="0"/>
              </a:rPr>
              <a:t>i</a:t>
            </a:r>
            <a:r>
              <a:rPr lang="en-US" dirty="0" smtClean="0">
                <a:latin typeface="Cambria" panose="02040503050406030204" pitchFamily="18" charset="0"/>
                <a:ea typeface="Cambria" panose="02040503050406030204" pitchFamily="18" charset="0"/>
              </a:rPr>
              <a:t>&lt;</a:t>
            </a:r>
            <a:r>
              <a:rPr lang="en-US" dirty="0" err="1" smtClean="0">
                <a:latin typeface="Cambria" panose="02040503050406030204" pitchFamily="18" charset="0"/>
                <a:ea typeface="Cambria" panose="02040503050406030204" pitchFamily="18" charset="0"/>
              </a:rPr>
              <a:t>arr.length</a:t>
            </a:r>
            <a:r>
              <a:rPr lang="en-US" dirty="0" smtClean="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a:p>
            <a:pPr algn="just"/>
            <a:endParaRPr lang="en-US" dirty="0" smtClean="0">
              <a:latin typeface="Cambria" panose="02040503050406030204" pitchFamily="18" charset="0"/>
              <a:ea typeface="Cambria" panose="02040503050406030204" pitchFamily="18" charset="0"/>
            </a:endParaRPr>
          </a:p>
          <a:p>
            <a:pPr algn="just"/>
            <a:r>
              <a:rPr lang="en-US" b="1" dirty="0" smtClean="0">
                <a:latin typeface="Cambria" panose="02040503050406030204" pitchFamily="18" charset="0"/>
                <a:ea typeface="Cambria" panose="02040503050406030204" pitchFamily="18" charset="0"/>
              </a:rPr>
              <a:t>4</a:t>
            </a:r>
            <a:r>
              <a:rPr lang="en-US" b="1" baseline="30000" dirty="0" smtClean="0">
                <a:latin typeface="Cambria" panose="02040503050406030204" pitchFamily="18" charset="0"/>
                <a:ea typeface="Cambria" panose="02040503050406030204" pitchFamily="18" charset="0"/>
              </a:rPr>
              <a:t>th</a:t>
            </a:r>
            <a:r>
              <a:rPr lang="en-US" b="1" dirty="0" smtClean="0">
                <a:latin typeface="Cambria" panose="02040503050406030204" pitchFamily="18" charset="0"/>
                <a:ea typeface="Cambria" panose="02040503050406030204" pitchFamily="18" charset="0"/>
              </a:rPr>
              <a:t> Approach: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 </a:t>
            </a:r>
            <a:r>
              <a:rPr lang="en-US" sz="1600" dirty="0" smtClean="0">
                <a:latin typeface="Cambria" panose="02040503050406030204" pitchFamily="18" charset="0"/>
                <a:ea typeface="Cambria" panose="02040503050406030204" pitchFamily="18" charset="0"/>
              </a:rPr>
              <a:t>symbol denotes that it is a 2D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a:t>
            </a:r>
            <a:r>
              <a:rPr lang="en-US" sz="1600" b="1" dirty="0" smtClean="0">
                <a:latin typeface="Cambria" panose="02040503050406030204" pitchFamily="18" charset="0"/>
                <a:ea typeface="Cambria" panose="02040503050406030204" pitchFamily="18" charset="0"/>
              </a:rPr>
              <a:t>[ ][ ]</a:t>
            </a:r>
            <a:r>
              <a:rPr lang="en-US" sz="1600" dirty="0" smtClean="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smtClean="0">
                <a:latin typeface="Cambria" panose="02040503050406030204" pitchFamily="18" charset="0"/>
                <a:ea typeface="Cambria" panose="02040503050406030204" pitchFamily="18" charset="0"/>
              </a:rPr>
              <a:t>The value in the </a:t>
            </a:r>
            <a:r>
              <a:rPr lang="en-US" sz="1600" b="1" dirty="0" smtClean="0">
                <a:latin typeface="Cambria" panose="02040503050406030204" pitchFamily="18" charset="0"/>
                <a:ea typeface="Cambria" panose="02040503050406030204" pitchFamily="18" charset="0"/>
              </a:rPr>
              <a:t>1</a:t>
            </a:r>
            <a:r>
              <a:rPr lang="en-US" sz="1600" b="1" baseline="30000" dirty="0" smtClean="0">
                <a:latin typeface="Cambria" panose="02040503050406030204" pitchFamily="18" charset="0"/>
                <a:ea typeface="Cambria" panose="02040503050406030204" pitchFamily="18" charset="0"/>
              </a:rPr>
              <a:t>st</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rows</a:t>
            </a:r>
            <a:r>
              <a:rPr lang="en-US" sz="1600" dirty="0" smtClean="0">
                <a:latin typeface="Cambria" panose="02040503050406030204" pitchFamily="18" charset="0"/>
                <a:ea typeface="Cambria" panose="02040503050406030204" pitchFamily="18" charset="0"/>
              </a:rPr>
              <a:t> and the value in </a:t>
            </a:r>
            <a:r>
              <a:rPr lang="en-US" sz="1600" b="1" dirty="0" smtClean="0">
                <a:latin typeface="Cambria" panose="02040503050406030204" pitchFamily="18" charset="0"/>
                <a:ea typeface="Cambria" panose="02040503050406030204" pitchFamily="18" charset="0"/>
              </a:rPr>
              <a:t>2</a:t>
            </a:r>
            <a:r>
              <a:rPr lang="en-US" sz="1600" b="1" baseline="30000" dirty="0" smtClean="0">
                <a:latin typeface="Cambria" panose="02040503050406030204" pitchFamily="18" charset="0"/>
                <a:ea typeface="Cambria" panose="02040503050406030204" pitchFamily="18" charset="0"/>
              </a:rPr>
              <a:t>nd</a:t>
            </a:r>
            <a:r>
              <a:rPr lang="en-US" sz="1600" dirty="0" smtClean="0">
                <a:latin typeface="Cambria" panose="02040503050406030204" pitchFamily="18" charset="0"/>
                <a:ea typeface="Cambria" panose="02040503050406030204" pitchFamily="18" charset="0"/>
              </a:rPr>
              <a:t> </a:t>
            </a:r>
            <a:r>
              <a:rPr lang="en-US" sz="1600" b="1" dirty="0" smtClean="0">
                <a:latin typeface="Cambria" panose="02040503050406030204" pitchFamily="18" charset="0"/>
                <a:ea typeface="Cambria" panose="02040503050406030204" pitchFamily="18" charset="0"/>
              </a:rPr>
              <a:t>[ ]</a:t>
            </a:r>
            <a:r>
              <a:rPr lang="en-US" sz="1600" dirty="0" smtClean="0">
                <a:latin typeface="Cambria" panose="02040503050406030204" pitchFamily="18" charset="0"/>
                <a:ea typeface="Cambria" panose="02040503050406030204" pitchFamily="18" charset="0"/>
              </a:rPr>
              <a:t> represents the number of </a:t>
            </a:r>
            <a:r>
              <a:rPr lang="en-US" sz="1600" b="1" dirty="0" smtClean="0">
                <a:latin typeface="Cambria" panose="02040503050406030204" pitchFamily="18" charset="0"/>
                <a:ea typeface="Cambria" panose="02040503050406030204" pitchFamily="18" charset="0"/>
              </a:rPr>
              <a:t>columns</a:t>
            </a:r>
            <a:r>
              <a:rPr lang="en-US" sz="1600" dirty="0" smtClean="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smtClean="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a:t>
            </a:r>
            <a:r>
              <a:rPr lang="en-US" dirty="0" smtClean="0">
                <a:latin typeface="Cambria" panose="02040503050406030204" pitchFamily="18" charset="0"/>
                <a:ea typeface="Cambria" panose="02040503050406030204" pitchFamily="18" charset="0"/>
              </a:rPr>
              <a:t>RECOMMENDED.</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arr5[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[3][3];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arr5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arr5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arr5 [2][1] = 20;</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arr5</a:t>
            </a: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arr6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arr6 [1][2]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arr6[ ][ ];</a:t>
            </a:r>
          </a:p>
          <a:p>
            <a:pPr algn="just"/>
            <a:r>
              <a:rPr lang="en-US" dirty="0" smtClean="0">
                <a:latin typeface="Cambria" panose="02040503050406030204" pitchFamily="18" charset="0"/>
                <a:ea typeface="Cambria" panose="02040503050406030204" pitchFamily="18" charset="0"/>
              </a:rPr>
              <a:t>row = arr1[3]/</a:t>
            </a:r>
            <a:r>
              <a:rPr lang="en-US" dirty="0">
                <a:latin typeface="Cambria" panose="02040503050406030204" pitchFamily="18" charset="0"/>
                <a:ea typeface="Cambria" panose="02040503050406030204" pitchFamily="18" charset="0"/>
              </a:rPr>
              <a:t>9</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col = arr1[3]/</a:t>
            </a:r>
            <a:r>
              <a:rPr lang="en-US" dirty="0">
                <a:latin typeface="Cambria" panose="02040503050406030204" pitchFamily="18" charset="0"/>
                <a:ea typeface="Cambria" panose="02040503050406030204" pitchFamily="18" charset="0"/>
              </a:rPr>
              <a:t>6</a:t>
            </a:r>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arr6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[row][col];</a:t>
            </a:r>
            <a:endParaRPr lang="en-US" dirty="0">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Column index</a:t>
            </a: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Row index</a:t>
            </a: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gridCol w="640080"/>
                <a:gridCol w="640080"/>
                <a:gridCol w="640080"/>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74320">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274320">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smtClean="0">
                <a:latin typeface="Cambria" panose="02040503050406030204" pitchFamily="18" charset="0"/>
                <a:ea typeface="Cambria" panose="02040503050406030204" pitchFamily="18" charset="0"/>
              </a:rPr>
              <a:t>arr6</a:t>
            </a: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t>
            </a:r>
            <a:r>
              <a:rPr lang="en-US" dirty="0">
                <a:latin typeface="Cambria" panose="02040503050406030204" pitchFamily="18" charset="0"/>
              </a:rPr>
              <a:t>2</a:t>
            </a:r>
            <a:r>
              <a:rPr lang="en-US" dirty="0" smtClean="0">
                <a:latin typeface="Cambria" panose="02040503050406030204" pitchFamily="18" charset="0"/>
              </a:rPr>
              <a:t>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arr7 </a:t>
            </a:r>
            <a:r>
              <a:rPr lang="en-US" dirty="0">
                <a:latin typeface="Cambria" panose="02040503050406030204" pitchFamily="18" charset="0"/>
                <a:ea typeface="Cambria" panose="02040503050406030204" pitchFamily="18" charset="0"/>
              </a:rPr>
              <a:t>[0</a:t>
            </a:r>
            <a:r>
              <a:rPr lang="en-US" dirty="0" smtClean="0">
                <a:latin typeface="Cambria" panose="02040503050406030204" pitchFamily="18" charset="0"/>
                <a:ea typeface="Cambria" panose="02040503050406030204" pitchFamily="18" charset="0"/>
              </a:rPr>
              <a:t>][0] </a:t>
            </a:r>
            <a:r>
              <a:rPr lang="en-US" dirty="0">
                <a:latin typeface="Cambria" panose="02040503050406030204" pitchFamily="18" charset="0"/>
                <a:ea typeface="Cambria" panose="02040503050406030204" pitchFamily="18" charset="0"/>
              </a:rPr>
              <a:t>= 11; </a:t>
            </a:r>
          </a:p>
          <a:p>
            <a:pPr algn="just"/>
            <a:r>
              <a:rPr lang="en-US" dirty="0" smtClean="0">
                <a:latin typeface="Cambria" panose="02040503050406030204" pitchFamily="18" charset="0"/>
                <a:ea typeface="Cambria" panose="02040503050406030204" pitchFamily="18" charset="0"/>
              </a:rPr>
              <a:t>arr7 [1][1] </a:t>
            </a:r>
            <a:r>
              <a:rPr lang="en-US" dirty="0">
                <a:latin typeface="Cambria" panose="02040503050406030204" pitchFamily="18" charset="0"/>
                <a:ea typeface="Cambria" panose="02040503050406030204" pitchFamily="18" charset="0"/>
              </a:rPr>
              <a:t>= 18</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arr7 [ ][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4</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gridCol w="735144"/>
                <a:gridCol w="735144"/>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43299">
                <a:tc>
                  <a:txBody>
                    <a:bodyPr/>
                    <a:lstStyle/>
                    <a:p>
                      <a:pPr algn="ctr"/>
                      <a:r>
                        <a:rPr lang="en-US" dirty="0" smtClean="0">
                          <a:latin typeface="Cambria" panose="02040503050406030204" pitchFamily="18" charset="0"/>
                        </a:rPr>
                        <a:t>0</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11</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443299">
                <a:tc>
                  <a:txBody>
                    <a:bodyPr/>
                    <a:lstStyle/>
                    <a:p>
                      <a:pPr algn="ctr"/>
                      <a:r>
                        <a:rPr lang="en-US" dirty="0" smtClean="0">
                          <a:latin typeface="Cambria" panose="02040503050406030204" pitchFamily="18" charset="0"/>
                        </a:rPr>
                        <a:t>1</a:t>
                      </a: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smtClean="0">
                          <a:latin typeface="Cambria" panose="02040503050406030204" pitchFamily="18" charset="0"/>
                        </a:rPr>
                        <a:t>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smtClean="0">
                          <a:latin typeface="Cambria" panose="02040503050406030204" pitchFamily="18" charset="0"/>
                        </a:rPr>
                        <a:t>18</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Solution: An array of Box.</a:t>
            </a:r>
            <a:endParaRPr lang="en-US" b="1" dirty="0">
              <a:latin typeface="Cambria" panose="02040503050406030204" pitchFamily="18" charset="0"/>
              <a:ea typeface="Cambria" panose="02040503050406030204" pitchFamily="18" charset="0"/>
            </a:endParaRP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 = new Box( );</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0.0</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a:t>
            </a: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This b can store data for only one Box object.</a:t>
            </a:r>
          </a:p>
          <a:p>
            <a:pPr algn="just"/>
            <a:r>
              <a:rPr lang="en-US" dirty="0" smtClean="0">
                <a:latin typeface="Cambria" panose="02040503050406030204" pitchFamily="18" charset="0"/>
                <a:ea typeface="Cambria" panose="02040503050406030204" pitchFamily="18" charset="0"/>
              </a:rPr>
              <a:t>How can we store data for multiple boxes?</a:t>
            </a:r>
            <a:endParaRPr lang="en-US" dirty="0">
              <a:latin typeface="Cambria" panose="02040503050406030204" pitchFamily="18" charset="0"/>
              <a:ea typeface="Cambria" panose="020405030504060302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smtClean="0">
                <a:latin typeface="Cambria" panose="02040503050406030204" pitchFamily="18" charset="0"/>
                <a:ea typeface="Cambria" panose="02040503050406030204" pitchFamily="18" charset="0"/>
              </a:rPr>
              <a:t>null</a:t>
            </a:r>
            <a:r>
              <a:rPr lang="en-US" dirty="0" smtClean="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(b1.getLength( ));</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(boxes[0].</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ctr"/>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a:p>
            <a:pPr algn="just"/>
            <a:r>
              <a:rPr lang="en-US" dirty="0" smtClean="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smtClean="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Memory location of boxes[0] holds the reference b1.</a:t>
            </a:r>
          </a:p>
          <a:p>
            <a:pPr algn="just"/>
            <a:r>
              <a:rPr lang="en-US" dirty="0" smtClean="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2.7</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we can use boxes[1] to access that object. For Example:</a:t>
            </a:r>
          </a:p>
          <a:p>
            <a:pPr algn="just"/>
            <a:r>
              <a:rPr lang="en-US" dirty="0" err="1" smtClean="0">
                <a:latin typeface="Cambria" panose="02040503050406030204" pitchFamily="18" charset="0"/>
                <a:ea typeface="Cambria" panose="02040503050406030204" pitchFamily="18" charset="0"/>
              </a:rPr>
              <a:t>System.out.println</a:t>
            </a:r>
            <a:r>
              <a:rPr lang="en-US" dirty="0" smtClean="0">
                <a:latin typeface="Cambria" panose="02040503050406030204" pitchFamily="18" charset="0"/>
                <a:ea typeface="Cambria" panose="02040503050406030204" pitchFamily="18" charset="0"/>
              </a:rPr>
              <a:t>(boxes[1].</a:t>
            </a:r>
            <a:r>
              <a:rPr lang="en-US" dirty="0" err="1" smtClean="0">
                <a:latin typeface="Cambria" panose="02040503050406030204" pitchFamily="18" charset="0"/>
                <a:ea typeface="Cambria" panose="02040503050406030204" pitchFamily="18" charset="0"/>
              </a:rPr>
              <a:t>getLength</a:t>
            </a:r>
            <a:r>
              <a:rPr lang="en-US" dirty="0" smtClean="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smtClean="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smtClean="0">
              <a:solidFill>
                <a:schemeClr val="bg1">
                  <a:lumMod val="95000"/>
                </a:schemeClr>
              </a:solidFill>
              <a:latin typeface="Cambria" panose="02040503050406030204" pitchFamily="18" charset="0"/>
              <a:ea typeface="Cambria" panose="02040503050406030204" pitchFamily="18" charset="0"/>
            </a:endParaRPr>
          </a:p>
          <a:p>
            <a:pPr algn="just"/>
            <a:r>
              <a:rPr lang="en-US" dirty="0" smtClean="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latin typeface="Cambria" panose="02040503050406030204" pitchFamily="18" charset="0"/>
              </a:rPr>
              <a:t>Array</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a:t>
            </a:r>
            <a:r>
              <a:rPr lang="en-US" sz="2400" dirty="0" smtClean="0">
                <a:solidFill>
                  <a:schemeClr val="tx1"/>
                </a:solidFill>
                <a:latin typeface="Cambria" panose="02040503050406030204" pitchFamily="18" charset="0"/>
              </a:rPr>
              <a:t>Objects</a:t>
            </a:r>
            <a:endParaRPr lang="en-US" sz="2400" dirty="0">
              <a:solidFill>
                <a:schemeClr val="tx1"/>
              </a:solidFill>
              <a:latin typeface="Cambria" panose="02040503050406030204" pitchFamily="18" charset="0"/>
            </a:endParaRP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Solution: We can only assign these objects in the array if there is </a:t>
            </a:r>
            <a:r>
              <a:rPr lang="en-US" sz="1750" b="1" i="1" dirty="0" smtClean="0">
                <a:latin typeface="Cambria" panose="02040503050406030204" pitchFamily="18" charset="0"/>
                <a:ea typeface="Cambria" panose="02040503050406030204" pitchFamily="18" charset="0"/>
              </a:rPr>
              <a:t>null </a:t>
            </a:r>
            <a:r>
              <a:rPr lang="en-US" sz="1750" dirty="0" smtClean="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Start from the 1</a:t>
            </a:r>
            <a:r>
              <a:rPr lang="en-US" sz="1750" baseline="30000" dirty="0" smtClean="0">
                <a:latin typeface="Cambria" panose="02040503050406030204" pitchFamily="18" charset="0"/>
                <a:ea typeface="Cambria" panose="02040503050406030204" pitchFamily="18" charset="0"/>
              </a:rPr>
              <a:t>st</a:t>
            </a:r>
            <a:r>
              <a:rPr lang="en-US" sz="175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If it is </a:t>
            </a:r>
            <a:r>
              <a:rPr lang="en-US" sz="1750" b="1" i="1" dirty="0" smtClean="0">
                <a:latin typeface="Cambria" panose="02040503050406030204" pitchFamily="18" charset="0"/>
                <a:ea typeface="Cambria" panose="02040503050406030204" pitchFamily="18" charset="0"/>
              </a:rPr>
              <a:t>null</a:t>
            </a:r>
            <a:r>
              <a:rPr lang="en-US" sz="1750" dirty="0" smtClean="0">
                <a:latin typeface="Cambria" panose="02040503050406030204" pitchFamily="18" charset="0"/>
                <a:ea typeface="Cambria" panose="02040503050406030204" pitchFamily="18" charset="0"/>
              </a:rPr>
              <a:t>, assign the object and exit. Else, go to the next index.</a:t>
            </a:r>
            <a:endParaRPr lang="en-US" sz="175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assign the object and exit. Else, go to the next index.</a:t>
            </a:r>
            <a:endParaRPr lang="en-US" sz="170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b2, by following </a:t>
            </a:r>
            <a:r>
              <a:rPr lang="en-US" sz="1750" smtClean="0">
                <a:latin typeface="Cambria" panose="02040503050406030204" pitchFamily="18" charset="0"/>
                <a:ea typeface="Cambria" panose="02040503050406030204" pitchFamily="18" charset="0"/>
              </a:rPr>
              <a:t>these steps</a:t>
            </a:r>
            <a:endParaRPr lang="en-US" sz="1750" dirty="0" smtClean="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this null?</a:t>
            </a: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a:t>
            </a: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only assign these objects in the array if there is </a:t>
            </a:r>
            <a:r>
              <a:rPr lang="en-US" sz="1700" b="1" i="1" dirty="0" smtClean="0">
                <a:latin typeface="Cambria" panose="02040503050406030204" pitchFamily="18" charset="0"/>
                <a:ea typeface="Cambria" panose="02040503050406030204" pitchFamily="18" charset="0"/>
              </a:rPr>
              <a:t>b2 </a:t>
            </a:r>
            <a:r>
              <a:rPr lang="en-US" sz="1700" dirty="0" smtClean="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from the 1</a:t>
            </a:r>
            <a:r>
              <a:rPr lang="en-US" sz="1700" baseline="30000" dirty="0" smtClean="0">
                <a:latin typeface="Cambria" panose="02040503050406030204" pitchFamily="18" charset="0"/>
                <a:ea typeface="Cambria" panose="02040503050406030204" pitchFamily="18" charset="0"/>
              </a:rPr>
              <a:t>st</a:t>
            </a:r>
            <a:r>
              <a:rPr lang="en-US" sz="1700" dirty="0" smtClean="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If it is </a:t>
            </a:r>
            <a:r>
              <a:rPr lang="en-US" sz="1700" b="1" i="1" dirty="0" smtClean="0">
                <a:latin typeface="Cambria" panose="02040503050406030204" pitchFamily="18" charset="0"/>
                <a:ea typeface="Cambria" panose="02040503050406030204" pitchFamily="18" charset="0"/>
              </a:rPr>
              <a:t>b2</a:t>
            </a:r>
            <a:r>
              <a:rPr lang="en-US" sz="1700" dirty="0" smtClean="0">
                <a:latin typeface="Cambria" panose="02040503050406030204" pitchFamily="18" charset="0"/>
                <a:ea typeface="Cambria" panose="02040503050406030204" pitchFamily="18" charset="0"/>
              </a:rPr>
              <a:t>, assign the </a:t>
            </a:r>
            <a:r>
              <a:rPr lang="en-US" sz="1700" b="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and exit. Else, go to the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b2 </a:t>
            </a:r>
            <a:r>
              <a:rPr lang="en-US" dirty="0" smtClean="0">
                <a:solidFill>
                  <a:srgbClr val="FF0000"/>
                </a:solidFill>
                <a:latin typeface="Cambria" panose="02040503050406030204" pitchFamily="18" charset="0"/>
                <a:ea typeface="Cambria" panose="02040503050406030204" pitchFamily="18" charset="0"/>
              </a:rPr>
              <a:t>?</a:t>
            </a: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Next Index</a:t>
            </a: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smtClean="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smtClean="0">
                <a:solidFill>
                  <a:srgbClr val="00B050"/>
                </a:solidFill>
                <a:latin typeface="Cambria" panose="02040503050406030204" pitchFamily="18" charset="0"/>
                <a:ea typeface="Cambria" panose="02040503050406030204" pitchFamily="18" charset="0"/>
              </a:rPr>
              <a:t>Yes, Assign null</a:t>
            </a: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smtClean="0">
                <a:latin typeface="Cambria" panose="02040503050406030204" pitchFamily="18" charset="0"/>
                <a:ea typeface="Cambria" panose="02040503050406030204" pitchFamily="18" charset="0"/>
              </a:rPr>
              <a:t>Solution: We can not print data from an index if there is </a:t>
            </a:r>
            <a:r>
              <a:rPr lang="en-US" sz="1700" b="1" i="1" dirty="0" smtClean="0">
                <a:latin typeface="Cambria" panose="02040503050406030204" pitchFamily="18" charset="0"/>
                <a:ea typeface="Cambria" panose="02040503050406030204" pitchFamily="18" charset="0"/>
              </a:rPr>
              <a:t>null </a:t>
            </a:r>
            <a:r>
              <a:rPr lang="en-US" sz="1700" dirty="0" smtClean="0">
                <a:latin typeface="Cambria" panose="02040503050406030204" pitchFamily="18" charset="0"/>
                <a:ea typeface="Cambria" panose="02040503050406030204" pitchFamily="18" charset="0"/>
              </a:rPr>
              <a:t>in that index</a:t>
            </a:r>
            <a:r>
              <a:rPr lang="en-US" sz="1700" b="1" i="1" dirty="0" smtClean="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a:t>
            </a:r>
            <a:r>
              <a:rPr lang="en-US" sz="1700" dirty="0" smtClean="0">
                <a:latin typeface="Cambria" panose="02040503050406030204" pitchFamily="18" charset="0"/>
                <a:ea typeface="Cambria" panose="02040503050406030204" pitchFamily="18" charset="0"/>
              </a:rPr>
              <a:t>print data of the boxes stored in the </a:t>
            </a:r>
            <a:r>
              <a:rPr lang="en-US" sz="1700" dirty="0">
                <a:latin typeface="Cambria" panose="02040503050406030204" pitchFamily="18" charset="0"/>
                <a:ea typeface="Cambria" panose="02040503050406030204" pitchFamily="18" charset="0"/>
              </a:rPr>
              <a:t>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1.3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2.3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gridCol w="822960"/>
              </a:tblGrid>
              <a:tr h="365760">
                <a:tc>
                  <a:txBody>
                    <a:bodyPr/>
                    <a:lstStyle/>
                    <a:p>
                      <a:pPr algn="ctr"/>
                      <a:r>
                        <a:rPr lang="en-US" dirty="0" smtClean="0">
                          <a:latin typeface="Cambria" panose="02040503050406030204" pitchFamily="18" charset="0"/>
                        </a:rPr>
                        <a:t>length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3.5</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r>
              <a:tr h="365760">
                <a:tc>
                  <a:txBody>
                    <a:bodyPr/>
                    <a:lstStyle/>
                    <a:p>
                      <a:pPr algn="ctr"/>
                      <a:r>
                        <a:rPr lang="en-US" dirty="0" smtClean="0">
                          <a:latin typeface="Cambria" panose="02040503050406030204" pitchFamily="18" charset="0"/>
                        </a:rPr>
                        <a:t>width</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3.2</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r h="365760">
                <a:tc>
                  <a:txBody>
                    <a:bodyPr/>
                    <a:lstStyle/>
                    <a:p>
                      <a:pPr algn="ctr"/>
                      <a:r>
                        <a:rPr lang="en-US" dirty="0" smtClean="0">
                          <a:latin typeface="Cambria" panose="02040503050406030204" pitchFamily="18" charset="0"/>
                        </a:rPr>
                        <a:t>height</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smtClean="0">
                          <a:latin typeface="Cambria" panose="02040503050406030204" pitchFamily="18" charset="0"/>
                        </a:rPr>
                        <a:t>3.3</a:t>
                      </a: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boxes</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smtClean="0">
                          <a:latin typeface="Cambria" panose="02040503050406030204" pitchFamily="18" charset="0"/>
                          <a:ea typeface="Cambria" panose="02040503050406030204" pitchFamily="18" charset="0"/>
                        </a:rPr>
                        <a:t>b1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null</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b3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smtClean="0">
                <a:latin typeface="Cambria" panose="02040503050406030204" pitchFamily="18" charset="0"/>
                <a:ea typeface="Cambria" panose="02040503050406030204" pitchFamily="18" charset="0"/>
              </a:rPr>
              <a:t>Start </a:t>
            </a:r>
            <a:r>
              <a:rPr lang="en-US" sz="1700" dirty="0">
                <a:latin typeface="Cambria" panose="02040503050406030204" pitchFamily="18" charset="0"/>
                <a:ea typeface="Cambria" panose="02040503050406030204" pitchFamily="18" charset="0"/>
              </a:rPr>
              <a:t>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dirty="0" smtClean="0">
                <a:latin typeface="Cambria" panose="02040503050406030204" pitchFamily="18" charset="0"/>
                <a:ea typeface="Cambria" panose="02040503050406030204" pitchFamily="18" charset="0"/>
              </a:rPr>
              <a:t>not </a:t>
            </a:r>
            <a:r>
              <a:rPr lang="en-US" sz="1700" b="1" i="1" dirty="0" smtClean="0">
                <a:latin typeface="Cambria" panose="02040503050406030204" pitchFamily="18" charset="0"/>
                <a:ea typeface="Cambria" panose="02040503050406030204" pitchFamily="18" charset="0"/>
              </a:rPr>
              <a:t>null</a:t>
            </a:r>
            <a:r>
              <a:rPr lang="en-US" sz="1700" dirty="0" smtClean="0">
                <a:latin typeface="Cambria" panose="02040503050406030204" pitchFamily="18" charset="0"/>
                <a:ea typeface="Cambria" panose="02040503050406030204" pitchFamily="18" charset="0"/>
              </a:rPr>
              <a:t>, print data and go to next index. Else, ignore and go to next index.</a:t>
            </a:r>
            <a:endParaRPr lang="en-US" sz="1700" dirty="0">
              <a:latin typeface="Cambria" panose="02040503050406030204" pitchFamily="18" charset="0"/>
              <a:ea typeface="Cambria" panose="02040503050406030204" pitchFamily="18" charset="0"/>
            </a:endParaRP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r>
              <a:rPr lang="en-US" sz="1700" dirty="0" smtClean="0">
                <a:latin typeface="Cambria" panose="02040503050406030204" pitchFamily="18" charset="0"/>
                <a:ea typeface="Cambria" panose="02040503050406030204" pitchFamily="18" charset="0"/>
              </a:rPr>
              <a:t>.</a:t>
            </a:r>
            <a:endParaRPr lang="en-US" sz="1700" dirty="0">
              <a:latin typeface="Cambria" panose="02040503050406030204" pitchFamily="18" charset="0"/>
              <a:ea typeface="Cambria" panose="02040503050406030204" pitchFamily="18" charset="0"/>
            </a:endParaRP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Is it </a:t>
            </a:r>
            <a:r>
              <a:rPr lang="en-US" b="1" i="1" dirty="0" smtClean="0">
                <a:solidFill>
                  <a:srgbClr val="FF0000"/>
                </a:solidFill>
                <a:latin typeface="Cambria" panose="02040503050406030204" pitchFamily="18" charset="0"/>
                <a:ea typeface="Cambria" panose="02040503050406030204" pitchFamily="18" charset="0"/>
              </a:rPr>
              <a:t>not</a:t>
            </a:r>
            <a:r>
              <a:rPr lang="en-US" dirty="0" smtClean="0">
                <a:solidFill>
                  <a:srgbClr val="FF0000"/>
                </a:solidFill>
                <a:latin typeface="Cambria" panose="02040503050406030204" pitchFamily="18" charset="0"/>
                <a:ea typeface="Cambria" panose="02040503050406030204" pitchFamily="18" charset="0"/>
              </a:rPr>
              <a:t> </a:t>
            </a:r>
            <a:r>
              <a:rPr lang="en-US" b="1" i="1" dirty="0" smtClean="0">
                <a:solidFill>
                  <a:srgbClr val="FF0000"/>
                </a:solidFill>
                <a:latin typeface="Cambria" panose="02040503050406030204" pitchFamily="18" charset="0"/>
                <a:ea typeface="Cambria" panose="02040503050406030204" pitchFamily="18" charset="0"/>
              </a:rPr>
              <a:t>null </a:t>
            </a:r>
            <a:r>
              <a:rPr lang="en-US" dirty="0" smtClean="0">
                <a:solidFill>
                  <a:srgbClr val="FF0000"/>
                </a:solidFill>
                <a:latin typeface="Cambria" panose="02040503050406030204" pitchFamily="18" charset="0"/>
                <a:ea typeface="Cambria" panose="02040503050406030204" pitchFamily="18" charset="0"/>
              </a:rPr>
              <a:t>?</a:t>
            </a: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smtClean="0">
                <a:solidFill>
                  <a:srgbClr val="FF0000"/>
                </a:solidFill>
                <a:latin typeface="Cambria" panose="02040503050406030204" pitchFamily="18" charset="0"/>
                <a:ea typeface="Cambria" panose="02040503050406030204" pitchFamily="18" charset="0"/>
              </a:rPr>
              <a:t>No, Ignore and next</a:t>
            </a: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smtClean="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smtClean="0">
                <a:solidFill>
                  <a:srgbClr val="00B050"/>
                </a:solidFill>
                <a:latin typeface="Cambria" panose="02040503050406030204" pitchFamily="18" charset="0"/>
                <a:ea typeface="Cambria" panose="02040503050406030204" pitchFamily="18" charset="0"/>
              </a:rPr>
              <a:t>Yes, Print data and next</a:t>
            </a: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gridCol w="913293"/>
              </a:tblGrid>
              <a:tr h="370840">
                <a:tc>
                  <a:txBody>
                    <a:bodyPr/>
                    <a:lstStyle/>
                    <a:p>
                      <a:pPr algn="ctr"/>
                      <a:r>
                        <a:rPr lang="en-US" dirty="0" smtClean="0">
                          <a:latin typeface="Cambria" panose="02040503050406030204" pitchFamily="18" charset="0"/>
                          <a:ea typeface="Cambria" panose="02040503050406030204" pitchFamily="18" charset="0"/>
                        </a:rPr>
                        <a:t>  age</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a:t>
            </a:r>
            <a:r>
              <a:rPr lang="en-US" dirty="0" smtClean="0">
                <a:latin typeface="Cambria" panose="02040503050406030204" pitchFamily="18" charset="0"/>
                <a:ea typeface="Cambria" panose="02040503050406030204" pitchFamily="18" charset="0"/>
              </a:rPr>
              <a:t>value representing the age of only one person. What if we need to store the age of lets say 40 persons? We will certainly not use 40 variables naming age1, age2, age3, . . . . , age40. </a:t>
            </a:r>
            <a:endParaRPr lang="en-US" dirty="0">
              <a:latin typeface="Cambria" panose="02040503050406030204" pitchFamily="18" charset="0"/>
              <a:ea typeface="Cambria" panose="02040503050406030204" pitchFamily="18" charset="0"/>
            </a:endParaRP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smtClean="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smtClean="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1200"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arr1</a:t>
            </a:r>
            <a:r>
              <a:rPr lang="en-US" dirty="0" smtClean="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endParaRPr lang="en-US" b="1"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[5] </a:t>
            </a:r>
            <a:r>
              <a:rPr lang="en-US" dirty="0" smtClean="0">
                <a:latin typeface="Cambria" panose="02040503050406030204" pitchFamily="18" charset="0"/>
                <a:ea typeface="Cambria" panose="02040503050406030204" pitchFamily="18" charset="0"/>
              </a:rPr>
              <a:t>denotes that memory need to be allocated for 5 integer values.</a:t>
            </a:r>
            <a:endParaRPr lang="en-US" b="1" dirty="0" smtClean="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smtClean="0">
                <a:latin typeface="Cambria" panose="02040503050406030204" pitchFamily="18" charset="0"/>
                <a:ea typeface="Cambria" panose="02040503050406030204" pitchFamily="18" charset="0"/>
              </a:rPr>
              <a:t>[ ]</a:t>
            </a:r>
            <a:r>
              <a:rPr lang="en-US" sz="1750" dirty="0" smtClean="0">
                <a:latin typeface="Cambria" panose="02040503050406030204" pitchFamily="18" charset="0"/>
                <a:ea typeface="Cambria" panose="02040503050406030204" pitchFamily="18" charset="0"/>
              </a:rPr>
              <a:t> symbol (better known as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1</a:t>
            </a:r>
            <a:r>
              <a:rPr lang="en-US" baseline="30000" dirty="0" smtClean="0">
                <a:latin typeface="Cambria" panose="02040503050406030204" pitchFamily="18" charset="0"/>
              </a:rPr>
              <a:t>st</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1</a:t>
            </a:r>
            <a:r>
              <a:rPr lang="en-US" b="1" baseline="30000" dirty="0" smtClean="0">
                <a:latin typeface="Cambria" panose="02040503050406030204" pitchFamily="18" charset="0"/>
                <a:ea typeface="Cambria" panose="02040503050406030204" pitchFamily="18" charset="0"/>
              </a:rPr>
              <a:t>st</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arr1[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p>
          <a:p>
            <a:pPr algn="ctr"/>
            <a:r>
              <a:rPr lang="en-US" dirty="0" smtClean="0">
                <a:latin typeface="Cambria" panose="02040503050406030204" pitchFamily="18" charset="0"/>
                <a:ea typeface="Cambria" panose="02040503050406030204" pitchFamily="18" charset="0"/>
              </a:rPr>
              <a:t>Or, </a:t>
            </a: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]arr1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[5];</a:t>
            </a:r>
            <a:endParaRPr lang="en-US" dirty="0">
              <a:latin typeface="Cambria" panose="02040503050406030204" pitchFamily="18" charset="0"/>
              <a:ea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smtClean="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4</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arr1 [0] = 11; </a:t>
            </a:r>
          </a:p>
          <a:p>
            <a:pPr algn="just"/>
            <a:r>
              <a:rPr lang="en-US" dirty="0" smtClean="0">
                <a:latin typeface="Cambria" panose="02040503050406030204" pitchFamily="18" charset="0"/>
                <a:ea typeface="Cambria" panose="02040503050406030204" pitchFamily="18" charset="0"/>
              </a:rPr>
              <a:t>arr1 [3] = 18;</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gridCol w="548640"/>
                <a:gridCol w="54864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arr1</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18</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1D Array :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arr2</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size</a:t>
            </a:r>
            <a:r>
              <a:rPr lang="en-US" dirty="0" smtClean="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smtClean="0">
                <a:latin typeface="Cambria" panose="02040503050406030204" pitchFamily="18" charset="0"/>
                <a:ea typeface="Cambria" panose="02040503050406030204" pitchFamily="18" charset="0"/>
              </a:rPr>
              <a:t>Again, the Array Notation can be placed both before and after the name of the array. </a:t>
            </a:r>
            <a:endParaRPr lang="en-US" sz="1750" dirty="0">
              <a:latin typeface="Cambria" panose="02040503050406030204" pitchFamily="18" charset="0"/>
              <a:ea typeface="Cambria" panose="02040503050406030204" pitchFamily="18" charset="0"/>
            </a:endParaRP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This approach is used when we neither know the size nor the elements of the array.</a:t>
            </a:r>
            <a:endParaRPr lang="en-US" sz="1750"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smtClean="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]arr2;</a:t>
            </a:r>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a:t>
            </a:r>
          </a:p>
          <a:p>
            <a:pPr algn="just"/>
            <a:r>
              <a:rPr lang="en-US" dirty="0" smtClean="0">
                <a:latin typeface="Cambria" panose="02040503050406030204" pitchFamily="18" charset="0"/>
                <a:ea typeface="Cambria" panose="02040503050406030204" pitchFamily="18" charset="0"/>
              </a:rPr>
              <a:t>. </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and Initialization of an Array: 2</a:t>
            </a:r>
            <a:r>
              <a:rPr lang="en-US" baseline="30000" dirty="0" smtClean="0">
                <a:latin typeface="Cambria" panose="02040503050406030204" pitchFamily="18" charset="0"/>
              </a:rPr>
              <a:t>nd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According to the concept of default values, all the index positions will be initialized as 0.</a:t>
            </a:r>
            <a:endParaRPr lang="en-US" dirty="0">
              <a:latin typeface="Cambria" panose="02040503050406030204" pitchFamily="18" charset="0"/>
              <a:ea typeface="Cambria" panose="02040503050406030204" pitchFamily="18"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endParaRPr lang="en-US" dirty="0">
              <a:latin typeface="Cambria" panose="02040503050406030204" pitchFamily="18" charset="0"/>
              <a:ea typeface="Cambria" panose="020405030504060302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arr2 [0] = 11; </a:t>
            </a:r>
          </a:p>
          <a:p>
            <a:pPr algn="just"/>
            <a:r>
              <a:rPr lang="en-US" dirty="0" smtClean="0">
                <a:latin typeface="Cambria" panose="02040503050406030204" pitchFamily="18" charset="0"/>
                <a:ea typeface="Cambria" panose="02040503050406030204" pitchFamily="18" charset="0"/>
              </a:rPr>
              <a:t>arr2 [2] = 15;</a:t>
            </a:r>
            <a:endParaRPr lang="en-US" dirty="0">
              <a:latin typeface="Cambria" panose="02040503050406030204" pitchFamily="18" charset="0"/>
              <a:ea typeface="Cambria" panose="02040503050406030204"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gridCol w="548640"/>
                <a:gridCol w="548640"/>
                <a:gridCol w="548640"/>
              </a:tblGrid>
              <a:tr h="439850">
                <a:tc>
                  <a:txBody>
                    <a:bodyPr/>
                    <a:lstStyle/>
                    <a:p>
                      <a:pPr algn="ctr"/>
                      <a:r>
                        <a:rPr lang="en-US" dirty="0" smtClean="0">
                          <a:latin typeface="Cambria" panose="02040503050406030204" pitchFamily="18" charset="0"/>
                          <a:ea typeface="Cambria" panose="02040503050406030204" pitchFamily="18" charset="0"/>
                        </a:rPr>
                        <a:t>arr2</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2</a:t>
            </a:r>
            <a:r>
              <a:rPr lang="en-US" b="1" baseline="30000" dirty="0" smtClean="0">
                <a:latin typeface="Cambria" panose="02040503050406030204" pitchFamily="18" charset="0"/>
                <a:ea typeface="Cambria" panose="02040503050406030204" pitchFamily="18" charset="0"/>
              </a:rPr>
              <a:t>nd</a:t>
            </a:r>
            <a:r>
              <a:rPr lang="en-US" b="1" dirty="0" smtClean="0">
                <a:latin typeface="Cambria" panose="02040503050406030204" pitchFamily="18" charset="0"/>
                <a:ea typeface="Cambria" panose="02040503050406030204" pitchFamily="18" charset="0"/>
              </a:rPr>
              <a:t> Approach</a:t>
            </a:r>
          </a:p>
          <a:p>
            <a:pPr algn="just"/>
            <a:endParaRPr lang="en-US" sz="1200"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arr2[ ];</a:t>
            </a:r>
            <a:endParaRPr lang="en-US" dirty="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 = arr1[3] / 6;</a:t>
            </a:r>
          </a:p>
          <a:p>
            <a:pPr algn="just"/>
            <a:r>
              <a:rPr lang="en-US" dirty="0" smtClean="0">
                <a:latin typeface="Cambria" panose="02040503050406030204" pitchFamily="18" charset="0"/>
                <a:ea typeface="Cambria" panose="02040503050406030204" pitchFamily="18" charset="0"/>
              </a:rPr>
              <a:t>arr2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[size];</a:t>
            </a:r>
            <a:endParaRPr lang="en-US" sz="1200" dirty="0" smtClean="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Declaring and Initializing 1D Array :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a:p>
            <a:pPr algn="ctr"/>
            <a:r>
              <a:rPr lang="en-US" dirty="0" smtClean="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]arr3 </a:t>
            </a:r>
            <a:r>
              <a:rPr lang="en-US" dirty="0">
                <a:latin typeface="Cambria" panose="02040503050406030204" pitchFamily="18" charset="0"/>
                <a:ea typeface="Cambria" panose="02040503050406030204" pitchFamily="18" charset="0"/>
              </a:rPr>
              <a:t>=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smtClean="0">
                <a:latin typeface="Cambria" panose="02040503050406030204" pitchFamily="18" charset="0"/>
                <a:ea typeface="Cambria" panose="02040503050406030204" pitchFamily="18" charset="0"/>
              </a:rPr>
              <a:t>Here,</a:t>
            </a:r>
          </a:p>
          <a:p>
            <a:pPr algn="just"/>
            <a:endParaRPr lang="en-US" sz="700" b="1" dirty="0" smtClean="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arr3</a:t>
            </a:r>
            <a:r>
              <a:rPr lang="en-US" dirty="0" smtClean="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a:t>
            </a:r>
            <a:r>
              <a:rPr lang="en-US" b="1" dirty="0" smtClean="0">
                <a:latin typeface="Cambria" panose="02040503050406030204" pitchFamily="18" charset="0"/>
                <a:ea typeface="Cambria" panose="02040503050406030204" pitchFamily="18" charset="0"/>
              </a:rPr>
              <a:t>[ ] </a:t>
            </a:r>
            <a:r>
              <a:rPr lang="en-US" dirty="0" smtClean="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smtClean="0">
                <a:latin typeface="Cambria" panose="02040503050406030204" pitchFamily="18" charset="0"/>
                <a:ea typeface="Cambria" panose="02040503050406030204" pitchFamily="18" charset="0"/>
              </a:rPr>
              <a:t>new </a:t>
            </a:r>
            <a:r>
              <a:rPr lang="en-US" dirty="0" smtClean="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smtClean="0">
                <a:latin typeface="Cambria" panose="02040503050406030204" pitchFamily="18" charset="0"/>
                <a:ea typeface="Cambria" panose="02040503050406030204" pitchFamily="18" charset="0"/>
              </a:rPr>
              <a:t>int</a:t>
            </a:r>
            <a:r>
              <a:rPr lang="en-US" b="1" dirty="0" smtClean="0">
                <a:latin typeface="Cambria" panose="02040503050406030204" pitchFamily="18" charset="0"/>
                <a:ea typeface="Cambria" panose="02040503050406030204" pitchFamily="18" charset="0"/>
              </a:rPr>
              <a:t> [ ] {11,22,33,44} </a:t>
            </a:r>
            <a:r>
              <a:rPr lang="en-US" dirty="0" smtClean="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smtClean="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smtClean="0">
                <a:latin typeface="Cambria" panose="02040503050406030204" pitchFamily="18" charset="0"/>
                <a:ea typeface="Cambria" panose="02040503050406030204" pitchFamily="18" charset="0"/>
              </a:rPr>
              <a:t>The size gets computed automatically from the number of elements of the array.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Array</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US" dirty="0" smtClean="0">
                <a:latin typeface="Cambria" panose="02040503050406030204" pitchFamily="18" charset="0"/>
              </a:rPr>
              <a:t>Memory Representation of an Array: 3</a:t>
            </a:r>
            <a:r>
              <a:rPr lang="en-US" baseline="30000" dirty="0" smtClean="0">
                <a:latin typeface="Cambria" panose="02040503050406030204" pitchFamily="18" charset="0"/>
              </a:rPr>
              <a:t>rd</a:t>
            </a:r>
            <a:r>
              <a:rPr lang="en-US" dirty="0" smtClean="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0</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1</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2</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smtClean="0">
                          <a:latin typeface="Cambria" panose="02040503050406030204" pitchFamily="18" charset="0"/>
                          <a:ea typeface="Cambria" panose="02040503050406030204" pitchFamily="18" charset="0"/>
                        </a:rPr>
                        <a:t>3</a:t>
                      </a:r>
                      <a:endParaRPr lang="en-US" dirty="0">
                        <a:latin typeface="Cambria" panose="02040503050406030204" pitchFamily="18" charset="0"/>
                        <a:ea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smtClean="0">
                <a:latin typeface="Cambria" panose="02040503050406030204" pitchFamily="18" charset="0"/>
                <a:ea typeface="Cambria" panose="02040503050406030204" pitchFamily="18" charset="0"/>
              </a:rPr>
              <a:t>3</a:t>
            </a:r>
            <a:r>
              <a:rPr lang="en-US" b="1" baseline="30000" dirty="0" smtClean="0">
                <a:latin typeface="Cambria" panose="02040503050406030204" pitchFamily="18" charset="0"/>
                <a:ea typeface="Cambria" panose="02040503050406030204" pitchFamily="18" charset="0"/>
              </a:rPr>
              <a:t>rd</a:t>
            </a:r>
            <a:r>
              <a:rPr lang="en-US" b="1" dirty="0" smtClean="0">
                <a:latin typeface="Cambria" panose="02040503050406030204" pitchFamily="18" charset="0"/>
                <a:ea typeface="Cambria" panose="02040503050406030204" pitchFamily="18" charset="0"/>
              </a:rPr>
              <a:t> Approach</a:t>
            </a:r>
          </a:p>
          <a:p>
            <a:pPr algn="just"/>
            <a:endParaRPr lang="en-US" b="1" dirty="0" smtClean="0">
              <a:latin typeface="Cambria" panose="02040503050406030204" pitchFamily="18" charset="0"/>
              <a:ea typeface="Cambria" panose="02040503050406030204" pitchFamily="18" charset="0"/>
            </a:endParaRPr>
          </a:p>
          <a:p>
            <a:pPr algn="just"/>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arr3[ ] = new </a:t>
            </a:r>
            <a:r>
              <a:rPr lang="en-US" dirty="0" err="1" smtClean="0">
                <a:latin typeface="Cambria" panose="02040503050406030204" pitchFamily="18" charset="0"/>
                <a:ea typeface="Cambria" panose="02040503050406030204" pitchFamily="18" charset="0"/>
              </a:rPr>
              <a:t>int</a:t>
            </a:r>
            <a:r>
              <a:rPr lang="en-US" dirty="0" smtClean="0">
                <a:latin typeface="Cambria" panose="02040503050406030204" pitchFamily="18" charset="0"/>
                <a:ea typeface="Cambria" panose="02040503050406030204" pitchFamily="18" charset="0"/>
              </a:rPr>
              <a:t> [ ] {11,22,33,44};</a:t>
            </a:r>
            <a:endParaRPr lang="en-US" dirty="0">
              <a:latin typeface="Cambria" panose="02040503050406030204" pitchFamily="18" charset="0"/>
              <a:ea typeface="Cambria" panose="02040503050406030204" pitchFamily="18" charset="0"/>
            </a:endParaRP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33</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Similarly, we can also access the elements of the array using their index positions.</a:t>
            </a:r>
            <a:endParaRPr lang="en-US" dirty="0">
              <a:latin typeface="Cambria" panose="02040503050406030204" pitchFamily="18" charset="0"/>
              <a:ea typeface="Cambria" panose="02040503050406030204" pitchFamily="18" charset="0"/>
            </a:endParaRP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smtClean="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smtClean="0">
                <a:latin typeface="Cambria" panose="02040503050406030204" pitchFamily="18" charset="0"/>
                <a:ea typeface="Cambria" panose="02040503050406030204" pitchFamily="18" charset="0"/>
              </a:rPr>
              <a:t>arr3 [2] = 15;</a:t>
            </a:r>
            <a:endParaRPr lang="en-US" dirty="0">
              <a:latin typeface="Cambria" panose="02040503050406030204" pitchFamily="18" charset="0"/>
              <a:ea typeface="Cambria" panose="02040503050406030204" pitchFamily="18"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gridCol w="640080"/>
                <a:gridCol w="640080"/>
                <a:gridCol w="640080"/>
                <a:gridCol w="640080"/>
              </a:tblGrid>
              <a:tr h="439850">
                <a:tc>
                  <a:txBody>
                    <a:bodyPr/>
                    <a:lstStyle/>
                    <a:p>
                      <a:pPr algn="ctr"/>
                      <a:r>
                        <a:rPr lang="en-US" dirty="0" smtClean="0">
                          <a:latin typeface="Cambria" panose="02040503050406030204" pitchFamily="18" charset="0"/>
                          <a:ea typeface="Cambria" panose="02040503050406030204" pitchFamily="18" charset="0"/>
                        </a:rPr>
                        <a:t>arr3</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smtClean="0">
                          <a:latin typeface="Cambria" panose="02040503050406030204" pitchFamily="18" charset="0"/>
                          <a:ea typeface="Cambria" panose="02040503050406030204" pitchFamily="18" charset="0"/>
                        </a:rPr>
                        <a:t>11</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22</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15</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smtClean="0">
                          <a:latin typeface="Cambria" panose="02040503050406030204" pitchFamily="18" charset="0"/>
                          <a:ea typeface="Cambria" panose="02040503050406030204" pitchFamily="18" charset="0"/>
                        </a:rPr>
                        <a:t>44</a:t>
                      </a: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780</TotalTime>
  <Words>3208</Words>
  <Application>Microsoft Office PowerPoint</Application>
  <PresentationFormat>On-screen Show (4:3)</PresentationFormat>
  <Paragraphs>755</Paragraphs>
  <Slides>27</Slides>
  <Notes>0</Notes>
  <HiddenSlides>1</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Teacher</cp:lastModifiedBy>
  <cp:revision>127</cp:revision>
  <dcterms:created xsi:type="dcterms:W3CDTF">2018-12-10T17:20:29Z</dcterms:created>
  <dcterms:modified xsi:type="dcterms:W3CDTF">2021-02-01T04:13:12Z</dcterms:modified>
</cp:coreProperties>
</file>